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7" r:id="rId3"/>
    <p:sldId id="258" r:id="rId5"/>
    <p:sldId id="404" r:id="rId6"/>
    <p:sldId id="405" r:id="rId7"/>
    <p:sldId id="408" r:id="rId8"/>
    <p:sldId id="358" r:id="rId9"/>
    <p:sldId id="445" r:id="rId10"/>
    <p:sldId id="406" r:id="rId11"/>
    <p:sldId id="409" r:id="rId12"/>
    <p:sldId id="410" r:id="rId13"/>
    <p:sldId id="411" r:id="rId14"/>
    <p:sldId id="412" r:id="rId15"/>
    <p:sldId id="413" r:id="rId16"/>
    <p:sldId id="446" r:id="rId17"/>
    <p:sldId id="448" r:id="rId18"/>
    <p:sldId id="449" r:id="rId19"/>
    <p:sldId id="450" r:id="rId20"/>
    <p:sldId id="414" r:id="rId21"/>
    <p:sldId id="447" r:id="rId22"/>
    <p:sldId id="259" r:id="rId23"/>
    <p:sldId id="277" r:id="rId24"/>
    <p:sldId id="418" r:id="rId25"/>
    <p:sldId id="419" r:id="rId26"/>
    <p:sldId id="420" r:id="rId27"/>
    <p:sldId id="421" r:id="rId28"/>
    <p:sldId id="422" r:id="rId29"/>
    <p:sldId id="424" r:id="rId30"/>
    <p:sldId id="425" r:id="rId31"/>
    <p:sldId id="426" r:id="rId32"/>
    <p:sldId id="427" r:id="rId33"/>
    <p:sldId id="428" r:id="rId34"/>
    <p:sldId id="430" r:id="rId35"/>
    <p:sldId id="429" r:id="rId36"/>
    <p:sldId id="431" r:id="rId37"/>
    <p:sldId id="433" r:id="rId38"/>
    <p:sldId id="434" r:id="rId39"/>
    <p:sldId id="435" r:id="rId40"/>
    <p:sldId id="432" r:id="rId41"/>
    <p:sldId id="436" r:id="rId42"/>
    <p:sldId id="437" r:id="rId43"/>
    <p:sldId id="439" r:id="rId44"/>
    <p:sldId id="440" r:id="rId45"/>
    <p:sldId id="443" r:id="rId46"/>
    <p:sldId id="444" r:id="rId47"/>
    <p:sldId id="452" r:id="rId48"/>
    <p:sldId id="442" r:id="rId49"/>
    <p:sldId id="293" r:id="rId50"/>
    <p:sldId id="441" r:id="rId5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68" userDrawn="1">
          <p15:clr>
            <a:srgbClr val="A4A3A4"/>
          </p15:clr>
        </p15:guide>
        <p15:guide id="2" pos="3700" userDrawn="1">
          <p15:clr>
            <a:srgbClr val="A4A3A4"/>
          </p15:clr>
        </p15:guide>
        <p15:guide id="3" orient="horz" pos="706" userDrawn="1">
          <p15:clr>
            <a:srgbClr val="A4A3A4"/>
          </p15:clr>
        </p15:guide>
        <p15:guide id="4" pos="480" userDrawn="1">
          <p15:clr>
            <a:srgbClr val="A4A3A4"/>
          </p15:clr>
        </p15:guide>
        <p15:guide id="5" pos="7161"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文源 张" initials="文张"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DE891"/>
    <a:srgbClr val="FD5300"/>
    <a:srgbClr val="FF9C6C"/>
    <a:srgbClr val="DDA7D5"/>
    <a:srgbClr val="FDC7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600" autoAdjust="0"/>
    <p:restoredTop sz="86358" autoAdjust="0"/>
  </p:normalViewPr>
  <p:slideViewPr>
    <p:cSldViewPr snapToGrid="0" showGuides="1">
      <p:cViewPr varScale="1">
        <p:scale>
          <a:sx n="95" d="100"/>
          <a:sy n="95" d="100"/>
        </p:scale>
        <p:origin x="108" y="144"/>
      </p:cViewPr>
      <p:guideLst>
        <p:guide orient="horz" pos="2068"/>
        <p:guide pos="3700"/>
        <p:guide orient="horz" pos="706"/>
        <p:guide pos="480"/>
        <p:guide pos="7161"/>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5" Type="http://schemas.openxmlformats.org/officeDocument/2006/relationships/commentAuthors" Target="commentAuthors.xml"/><Relationship Id="rId54" Type="http://schemas.openxmlformats.org/officeDocument/2006/relationships/tableStyles" Target="tableStyles.xml"/><Relationship Id="rId53" Type="http://schemas.openxmlformats.org/officeDocument/2006/relationships/viewProps" Target="viewProps.xml"/><Relationship Id="rId52" Type="http://schemas.openxmlformats.org/officeDocument/2006/relationships/presProps" Target="presProps.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6B3801-FF67-49FA-B150-E901E699DF99}"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73341C-3C24-4703-B574-F4BC388926BC}"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大家好，我是自动化系的范凌翔，今天主要跟大家做一次关于最近爆火的工具</a:t>
            </a:r>
            <a:r>
              <a:rPr lang="en-US" altLang="zh-CN" dirty="0"/>
              <a:t>OpenClaw</a:t>
            </a:r>
            <a:r>
              <a:rPr lang="zh-CN" altLang="en-US" dirty="0"/>
              <a:t>的分</a:t>
            </a:r>
            <a:r>
              <a:rPr lang="zh-CN" altLang="en-US" dirty="0"/>
              <a:t>享。</a:t>
            </a:r>
            <a:endParaRPr lang="zh-CN" altLang="en-US" dirty="0"/>
          </a:p>
          <a:p>
            <a:r>
              <a:rPr lang="zh-CN" altLang="en-US" dirty="0"/>
              <a:t>事先说明一下，因为我并不在做这个领域的研究，所以本次内容主要以我在网上整合的资料和个人的使用经验构成，以分享的性质为主而不是讲座，所以如有错漏都敬请指正</a:t>
            </a:r>
            <a:r>
              <a:rPr lang="en-US" altLang="zh-CN" dirty="0"/>
              <a:t>~</a:t>
            </a:r>
            <a:endParaRPr lang="en-US" altLang="zh-CN" dirty="0"/>
          </a:p>
          <a:p>
            <a:r>
              <a:rPr lang="zh-CN" altLang="en-US" dirty="0"/>
              <a:t>本次的主要内容定位是对</a:t>
            </a:r>
            <a:r>
              <a:rPr lang="en-US" altLang="zh-CN" dirty="0"/>
              <a:t>OpenClaw</a:t>
            </a:r>
            <a:r>
              <a:rPr lang="zh-CN" altLang="en-US" dirty="0"/>
              <a:t>的部署、使用、主要功能和日常应用场景的分享，对原理的只做简要介绍，然后在讲部署过程的时候会稍有些枯燥，请大家</a:t>
            </a:r>
            <a:r>
              <a:rPr lang="zh-CN" altLang="en-US" dirty="0"/>
              <a:t>谅解</a:t>
            </a:r>
            <a:endParaRPr lang="zh-CN" altLang="en-US" dirty="0"/>
          </a:p>
        </p:txBody>
      </p:sp>
      <p:sp>
        <p:nvSpPr>
          <p:cNvPr id="4" name="灯片编号占位符 3"/>
          <p:cNvSpPr>
            <a:spLocks noGrp="1"/>
          </p:cNvSpPr>
          <p:nvPr>
            <p:ph type="sldNum" sz="quarter" idx="5"/>
          </p:nvPr>
        </p:nvSpPr>
        <p:spPr/>
        <p:txBody>
          <a:bodyPr/>
          <a:lstStyle/>
          <a:p>
            <a:fld id="{6973341C-3C24-4703-B574-F4BC388926BC}"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可以：理解代码结构、根据需求创建代码、编辑代码并在你本机运行代码、然后根据结果进行调试等等</a:t>
            </a:r>
            <a:r>
              <a:rPr lang="en-US" altLang="zh-CN" dirty="0"/>
              <a:t> </a:t>
            </a:r>
            <a:r>
              <a:rPr lang="zh-CN" altLang="en-US" dirty="0"/>
              <a:t>质量主要看模型</a:t>
            </a:r>
            <a:r>
              <a:rPr lang="zh-CN" altLang="en-US" dirty="0"/>
              <a:t>能力</a:t>
            </a:r>
            <a:endParaRPr lang="zh-CN" altLang="en-US" dirty="0"/>
          </a:p>
        </p:txBody>
      </p:sp>
      <p:sp>
        <p:nvSpPr>
          <p:cNvPr id="4" name="灯片编号占位符 3"/>
          <p:cNvSpPr>
            <a:spLocks noGrp="1"/>
          </p:cNvSpPr>
          <p:nvPr>
            <p:ph type="sldNum" sz="quarter" idx="5"/>
          </p:nvPr>
        </p:nvSpPr>
        <p:spPr/>
        <p:txBody>
          <a:bodyPr/>
          <a:lstStyle/>
          <a:p>
            <a:fld id="{6973341C-3C24-4703-B574-F4BC388926BC}"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搜索、爬取、登入登出网站、做各种网页操作等（</a:t>
            </a:r>
            <a:r>
              <a:rPr lang="zh-CN" altLang="en-US" dirty="0"/>
              <a:t>还是要注意隐私安全，不要轻易给密码，会被记录在它的文件中，如果被植入病毒的话可能</a:t>
            </a:r>
            <a:r>
              <a:rPr lang="zh-CN" altLang="en-US" dirty="0"/>
              <a:t>很危险）</a:t>
            </a:r>
            <a:endParaRPr lang="zh-CN" altLang="en-US" dirty="0"/>
          </a:p>
          <a:p>
            <a:r>
              <a:rPr lang="zh-CN" altLang="en-US" dirty="0"/>
              <a:t>应该是过不了人机检测</a:t>
            </a:r>
            <a:r>
              <a:rPr lang="zh-CN" altLang="en-US" dirty="0"/>
              <a:t>那一关</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6973341C-3C24-4703-B574-F4BC388926BC}"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可以填写线上问卷、线上表格等等，但肯定需要你的</a:t>
            </a:r>
            <a:r>
              <a:rPr lang="zh-CN" altLang="en-US" dirty="0"/>
              <a:t>信息</a:t>
            </a:r>
            <a:endParaRPr lang="zh-CN" altLang="en-US" dirty="0"/>
          </a:p>
          <a:p>
            <a:r>
              <a:rPr lang="zh-CN" altLang="en-US" dirty="0"/>
              <a:t>如果后期它足够了解你可能可以自动帮你填，不过这也</a:t>
            </a:r>
            <a:r>
              <a:rPr lang="zh-CN" altLang="en-US" dirty="0"/>
              <a:t>很危险</a:t>
            </a:r>
            <a:endParaRPr lang="zh-CN" altLang="en-US" dirty="0"/>
          </a:p>
        </p:txBody>
      </p:sp>
      <p:sp>
        <p:nvSpPr>
          <p:cNvPr id="4" name="灯片编号占位符 3"/>
          <p:cNvSpPr>
            <a:spLocks noGrp="1"/>
          </p:cNvSpPr>
          <p:nvPr>
            <p:ph type="sldNum" sz="quarter" idx="5"/>
          </p:nvPr>
        </p:nvSpPr>
        <p:spPr/>
        <p:txBody>
          <a:bodyPr/>
          <a:lstStyle/>
          <a:p>
            <a:fld id="{6973341C-3C24-4703-B574-F4BC388926BC}"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973341C-3C24-4703-B574-F4BC388926BC}"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目前还是需要有一定的工程能力才能解决各种运行中可能出现的</a:t>
            </a:r>
            <a:r>
              <a:rPr lang="en-US" altLang="zh-CN" dirty="0"/>
              <a:t>bug</a:t>
            </a:r>
            <a:r>
              <a:rPr lang="zh-CN" altLang="en-US" dirty="0"/>
              <a:t>，就算是买一些第三方提供的服务可能也需要一定的能力（我还没试过，网上的信息），只是</a:t>
            </a:r>
            <a:r>
              <a:rPr lang="en-US" altLang="zh-CN" dirty="0"/>
              <a:t>bug</a:t>
            </a:r>
            <a:r>
              <a:rPr lang="zh-CN" altLang="en-US" dirty="0"/>
              <a:t>会比本地少一点</a:t>
            </a:r>
            <a:r>
              <a:rPr lang="en-US" altLang="zh-CN" dirty="0"/>
              <a:t> </a:t>
            </a:r>
            <a:r>
              <a:rPr lang="zh-CN" altLang="en-US" dirty="0"/>
              <a:t>这些后面会讲到。</a:t>
            </a:r>
            <a:endParaRPr lang="zh-CN" altLang="en-US" dirty="0"/>
          </a:p>
          <a:p>
            <a:r>
              <a:rPr lang="zh-CN" altLang="en-US" dirty="0"/>
              <a:t>所以如果有需求的话尽量还是要找专业人士</a:t>
            </a:r>
            <a:r>
              <a:rPr lang="zh-CN" altLang="en-US" dirty="0"/>
              <a:t>帮忙</a:t>
            </a:r>
            <a:endParaRPr lang="zh-CN" altLang="en-US" dirty="0"/>
          </a:p>
        </p:txBody>
      </p:sp>
      <p:sp>
        <p:nvSpPr>
          <p:cNvPr id="4" name="灯片编号占位符 3"/>
          <p:cNvSpPr>
            <a:spLocks noGrp="1"/>
          </p:cNvSpPr>
          <p:nvPr>
            <p:ph type="sldNum" sz="quarter" idx="5"/>
          </p:nvPr>
        </p:nvSpPr>
        <p:spPr/>
        <p:txBody>
          <a:bodyPr/>
          <a:lstStyle/>
          <a:p>
            <a:fld id="{6973341C-3C24-4703-B574-F4BC388926BC}"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其实单个任务给大模型或者专用软件能完成，但它的优势在于多功能集成、使用简单和执行力强，大家辩证</a:t>
            </a:r>
            <a:r>
              <a:rPr lang="zh-CN" altLang="en-US" dirty="0"/>
              <a:t>看待</a:t>
            </a:r>
            <a:endParaRPr lang="zh-CN" altLang="en-US" dirty="0"/>
          </a:p>
        </p:txBody>
      </p:sp>
      <p:sp>
        <p:nvSpPr>
          <p:cNvPr id="4" name="灯片编号占位符 3"/>
          <p:cNvSpPr>
            <a:spLocks noGrp="1"/>
          </p:cNvSpPr>
          <p:nvPr>
            <p:ph type="sldNum" sz="quarter" idx="5"/>
          </p:nvPr>
        </p:nvSpPr>
        <p:spPr/>
        <p:txBody>
          <a:bodyPr/>
          <a:lstStyle/>
          <a:p>
            <a:fld id="{6973341C-3C24-4703-B574-F4BC388926BC}"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973341C-3C24-4703-B574-F4BC388926BC}"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973341C-3C24-4703-B574-F4BC388926BC}"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社区里面的大量实例功能，很多爱好者都大显身手</a:t>
            </a:r>
            <a:r>
              <a:rPr lang="zh-CN" altLang="en-US" dirty="0"/>
              <a:t>了</a:t>
            </a:r>
            <a:endParaRPr lang="zh-CN" altLang="en-US" dirty="0"/>
          </a:p>
          <a:p>
            <a:r>
              <a:rPr lang="zh-CN" altLang="en-US" dirty="0"/>
              <a:t>当然功能过于强大了，有些</a:t>
            </a:r>
            <a:r>
              <a:rPr lang="zh-CN" altLang="en-US" dirty="0"/>
              <a:t>案例也让人感觉很</a:t>
            </a:r>
            <a:r>
              <a:rPr lang="zh-CN" altLang="en-US" dirty="0"/>
              <a:t>可怕</a:t>
            </a:r>
            <a:endParaRPr lang="zh-CN" altLang="en-US" dirty="0"/>
          </a:p>
        </p:txBody>
      </p:sp>
      <p:sp>
        <p:nvSpPr>
          <p:cNvPr id="4" name="灯片编号占位符 3"/>
          <p:cNvSpPr>
            <a:spLocks noGrp="1"/>
          </p:cNvSpPr>
          <p:nvPr>
            <p:ph type="sldNum" sz="quarter" idx="5"/>
          </p:nvPr>
        </p:nvSpPr>
        <p:spPr/>
        <p:txBody>
          <a:bodyPr/>
          <a:lstStyle/>
          <a:p>
            <a:fld id="{6973341C-3C24-4703-B574-F4BC388926BC}"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Clawhub</a:t>
            </a:r>
            <a:r>
              <a:rPr lang="zh-CN" altLang="en-US" dirty="0"/>
              <a:t>上赚钱最多的插件排名（</a:t>
            </a:r>
            <a:r>
              <a:rPr lang="en-US" altLang="zh-CN" dirty="0"/>
              <a:t>3.7</a:t>
            </a:r>
            <a:r>
              <a:rPr lang="zh-CN" altLang="en-US" dirty="0"/>
              <a:t>前），正规</a:t>
            </a:r>
            <a:r>
              <a:rPr lang="zh-CN" altLang="en-US" dirty="0"/>
              <a:t>的盈利也很大量</a:t>
            </a:r>
            <a:r>
              <a:rPr lang="zh-CN" altLang="en-US" dirty="0"/>
              <a:t>了</a:t>
            </a:r>
            <a:endParaRPr lang="zh-CN" altLang="en-US" dirty="0"/>
          </a:p>
          <a:p>
            <a:r>
              <a:rPr lang="zh-CN" altLang="en-US" dirty="0"/>
              <a:t>一个所谓科技年火了，说</a:t>
            </a:r>
            <a:r>
              <a:rPr lang="en-US" altLang="zh-CN" dirty="0"/>
              <a:t>xxx</a:t>
            </a:r>
            <a:r>
              <a:rPr lang="zh-CN" altLang="en-US" dirty="0"/>
              <a:t>，类似传销现场，严重夸大，</a:t>
            </a:r>
            <a:r>
              <a:rPr lang="en-US" altLang="zh-CN" dirty="0"/>
              <a:t>oc</a:t>
            </a:r>
            <a:r>
              <a:rPr lang="zh-CN" altLang="en-US" dirty="0"/>
              <a:t>成为新一轮噶韭菜的</a:t>
            </a:r>
            <a:r>
              <a:rPr lang="zh-CN" altLang="en-US" dirty="0"/>
              <a:t>工具</a:t>
            </a:r>
            <a:endParaRPr lang="zh-CN" altLang="en-US" dirty="0"/>
          </a:p>
          <a:p>
            <a:r>
              <a:rPr lang="zh-CN" altLang="en-US" dirty="0"/>
              <a:t>群众在这种不明觉厉的科技出圈中还是体现了很多盲目性的，包括现在咸鱼等平台都有很多真真假假的付费业务，大家注意</a:t>
            </a:r>
            <a:r>
              <a:rPr lang="zh-CN" altLang="en-US" dirty="0"/>
              <a:t>甄别</a:t>
            </a:r>
            <a:endParaRPr lang="zh-CN" altLang="en-US" dirty="0"/>
          </a:p>
        </p:txBody>
      </p:sp>
      <p:sp>
        <p:nvSpPr>
          <p:cNvPr id="4" name="灯片编号占位符 3"/>
          <p:cNvSpPr>
            <a:spLocks noGrp="1"/>
          </p:cNvSpPr>
          <p:nvPr>
            <p:ph type="sldNum" sz="quarter" idx="5"/>
          </p:nvPr>
        </p:nvSpPr>
        <p:spPr/>
        <p:txBody>
          <a:bodyPr/>
          <a:lstStyle/>
          <a:p>
            <a:fld id="{6973341C-3C24-4703-B574-F4BC388926BC}"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本次主要从以下四部分进行分享：首先简要介绍</a:t>
            </a:r>
            <a:r>
              <a:rPr lang="en-US" altLang="zh-CN"/>
              <a:t>OpenClaw</a:t>
            </a:r>
            <a:r>
              <a:rPr lang="zh-CN" altLang="en-US"/>
              <a:t>的基本情况、发展历史和基本原理等，然后跟大家分享</a:t>
            </a:r>
            <a:r>
              <a:rPr lang="en-US" altLang="zh-CN"/>
              <a:t>OpenClaw</a:t>
            </a:r>
            <a:r>
              <a:rPr lang="zh-CN" altLang="en-US"/>
              <a:t>的主要功能和日常使用场景等，接着分享</a:t>
            </a:r>
            <a:r>
              <a:rPr lang="en-US" altLang="zh-CN"/>
              <a:t>OpenClaw</a:t>
            </a:r>
            <a:r>
              <a:rPr lang="zh-CN" altLang="en-US"/>
              <a:t>本地部署和使用的方法和技巧，最后</a:t>
            </a:r>
            <a:r>
              <a:rPr lang="zh-CN" altLang="en-US"/>
              <a:t>总结</a:t>
            </a:r>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若使用过程中出现安全问题本次工作坊</a:t>
            </a:r>
            <a:r>
              <a:rPr lang="zh-CN" altLang="en-US" dirty="0"/>
              <a:t>概不负责</a:t>
            </a:r>
            <a:endParaRPr lang="zh-CN" altLang="en-US"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部署层面的不可能三角（使用的话，还要加上</a:t>
            </a:r>
            <a:r>
              <a:rPr lang="en-US" altLang="zh-CN" dirty="0"/>
              <a:t>token</a:t>
            </a:r>
            <a:r>
              <a:rPr lang="zh-CN" altLang="en-US" dirty="0"/>
              <a:t>的费用，如果超过免费限额就要付费）但是本地部署是可以做到部署这部分免费的</a:t>
            </a:r>
            <a:endParaRPr lang="zh-CN" altLang="en-US"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可能有些繁琐，请大家</a:t>
            </a:r>
            <a:r>
              <a:rPr lang="zh-CN" altLang="en-US" dirty="0"/>
              <a:t>谅解</a:t>
            </a:r>
            <a:endParaRPr lang="zh-CN" altLang="en-US"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部分安装过程还挺久的，大家电脑的环境等等也都不太一样，我们不会给大家同步一起安装的时间，这也不现实，大家可以后面</a:t>
            </a:r>
            <a:r>
              <a:rPr lang="zh-CN" altLang="en-US" dirty="0"/>
              <a:t>对着课件去</a:t>
            </a:r>
            <a:r>
              <a:rPr lang="zh-CN" altLang="en-US" dirty="0"/>
              <a:t>配置</a:t>
            </a:r>
            <a:endParaRPr lang="zh-CN" altLang="en-US" dirty="0"/>
          </a:p>
        </p:txBody>
      </p:sp>
      <p:sp>
        <p:nvSpPr>
          <p:cNvPr id="4" name="灯片编号占位符 3"/>
          <p:cNvSpPr>
            <a:spLocks noGrp="1"/>
          </p:cNvSpPr>
          <p:nvPr>
            <p:ph type="sldNum" sz="quarter" idx="5"/>
          </p:nvPr>
        </p:nvSpPr>
        <p:spPr/>
        <p:txBody>
          <a:bodyPr/>
          <a:lstStyle/>
          <a:p>
            <a:fld id="{6973341C-3C24-4703-B574-F4BC388926BC}"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对于有规模化需求或者安全要求较高的人群来说，其实更推荐使用云服务器，有大厂做</a:t>
            </a:r>
            <a:r>
              <a:rPr lang="zh-CN" altLang="en-US" dirty="0"/>
              <a:t>背书</a:t>
            </a:r>
            <a:br>
              <a:rPr lang="zh-CN" altLang="en-US" dirty="0"/>
            </a:br>
            <a:endParaRPr lang="zh-CN" altLang="en-US" dirty="0"/>
          </a:p>
        </p:txBody>
      </p:sp>
      <p:sp>
        <p:nvSpPr>
          <p:cNvPr id="4" name="灯片编号占位符 3"/>
          <p:cNvSpPr>
            <a:spLocks noGrp="1"/>
          </p:cNvSpPr>
          <p:nvPr>
            <p:ph type="sldNum" sz="quarter" idx="5"/>
          </p:nvPr>
        </p:nvSpPr>
        <p:spPr/>
        <p:txBody>
          <a:bodyPr/>
          <a:lstStyle/>
          <a:p>
            <a:fld id="{6973341C-3C24-4703-B574-F4BC388926BC}"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fld id="{6973341C-3C24-4703-B574-F4BC388926BC}"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a:latin typeface="+mj-ea"/>
                <a:ea typeface="+mj-ea"/>
                <a:cs typeface="+mj-ea"/>
                <a:sym typeface="+mn-ea"/>
              </a:rPr>
              <a:t>Set-ExecutionPolicy -ExecutionPolicy RemoteSigned -Scope CurrentUser</a:t>
            </a:r>
            <a:endParaRPr lang="en-US" altLang="zh-CN">
              <a:latin typeface="+mj-ea"/>
              <a:ea typeface="+mj-ea"/>
              <a:cs typeface="+mj-ea"/>
              <a:sym typeface="+mn-ea"/>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这个命令可以允许运行本地脚本和从网</a:t>
            </a:r>
            <a:r>
              <a:rPr lang="zh-CN" altLang="en-US" dirty="0"/>
              <a:t>上下载的脚本。</a:t>
            </a:r>
            <a:endParaRPr lang="zh-CN" altLang="en-US" dirty="0"/>
          </a:p>
        </p:txBody>
      </p:sp>
      <p:sp>
        <p:nvSpPr>
          <p:cNvPr id="4" name="灯片编号占位符 3"/>
          <p:cNvSpPr>
            <a:spLocks noGrp="1"/>
          </p:cNvSpPr>
          <p:nvPr>
            <p:ph type="sldNum" sz="quarter" idx="5"/>
          </p:nvPr>
        </p:nvSpPr>
        <p:spPr/>
        <p:txBody>
          <a:bodyPr/>
          <a:lstStyle/>
          <a:p>
            <a:fld id="{6973341C-3C24-4703-B574-F4BC388926BC}"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b="1">
                <a:latin typeface="+mj-ea"/>
                <a:ea typeface="+mj-ea"/>
                <a:cs typeface="+mj-ea"/>
                <a:sym typeface="+mn-ea"/>
              </a:rPr>
              <a:t>Node.js</a:t>
            </a:r>
            <a:r>
              <a:rPr lang="zh-CN" altLang="en-US" b="1">
                <a:latin typeface="+mj-ea"/>
                <a:ea typeface="+mj-ea"/>
                <a:cs typeface="+mj-ea"/>
                <a:sym typeface="+mn-ea"/>
              </a:rPr>
              <a:t>：后面要使用它安装很多</a:t>
            </a:r>
            <a:r>
              <a:rPr lang="zh-CN" altLang="en-US" b="1">
                <a:latin typeface="+mj-ea"/>
                <a:ea typeface="+mj-ea"/>
                <a:cs typeface="+mj-ea"/>
                <a:sym typeface="+mn-ea"/>
              </a:rPr>
              <a:t>包</a:t>
            </a:r>
            <a:endParaRPr lang="zh-CN" altLang="en-US" b="1">
              <a:latin typeface="+mj-ea"/>
              <a:ea typeface="+mj-ea"/>
              <a:cs typeface="+mj-ea"/>
              <a:sym typeface="+mn-ea"/>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b="1">
                <a:latin typeface="+mj-ea"/>
                <a:ea typeface="+mj-ea"/>
                <a:cs typeface="+mj-ea"/>
                <a:sym typeface="+mn-ea"/>
              </a:rPr>
              <a:t>c++</a:t>
            </a:r>
            <a:r>
              <a:rPr lang="zh-CN" altLang="en-US" b="1">
                <a:latin typeface="+mj-ea"/>
                <a:ea typeface="+mj-ea"/>
                <a:cs typeface="+mj-ea"/>
                <a:sym typeface="+mn-ea"/>
              </a:rPr>
              <a:t>：这是很多人本地安装时报一些未知错误的原因，所以需要这里</a:t>
            </a:r>
            <a:r>
              <a:rPr lang="zh-CN" altLang="en-US" b="1">
                <a:latin typeface="+mj-ea"/>
                <a:ea typeface="+mj-ea"/>
                <a:cs typeface="+mj-ea"/>
                <a:sym typeface="+mn-ea"/>
              </a:rPr>
              <a:t>先修正</a:t>
            </a:r>
            <a:endParaRPr lang="zh-CN" altLang="en-US" b="1">
              <a:latin typeface="+mj-ea"/>
              <a:ea typeface="+mj-ea"/>
              <a:cs typeface="+mj-ea"/>
              <a:sym typeface="+mn-ea"/>
            </a:endParaRPr>
          </a:p>
        </p:txBody>
      </p:sp>
      <p:sp>
        <p:nvSpPr>
          <p:cNvPr id="4" name="灯片编号占位符 3"/>
          <p:cNvSpPr>
            <a:spLocks noGrp="1"/>
          </p:cNvSpPr>
          <p:nvPr>
            <p:ph type="sldNum" sz="quarter" idx="5"/>
          </p:nvPr>
        </p:nvSpPr>
        <p:spPr/>
        <p:txBody>
          <a:bodyPr/>
          <a:lstStyle/>
          <a:p>
            <a:fld id="{6973341C-3C24-4703-B574-F4BC388926BC}"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官网的一键安装方式对</a:t>
            </a:r>
            <a:r>
              <a:rPr lang="en-US" altLang="zh-CN" dirty="0"/>
              <a:t>windows</a:t>
            </a:r>
            <a:r>
              <a:rPr lang="zh-CN" altLang="en-US" dirty="0"/>
              <a:t>来说总是会出问题，不建议使用了</a:t>
            </a:r>
            <a:r>
              <a:rPr lang="en-US" altLang="zh-CN" dirty="0"/>
              <a:t> </a:t>
            </a:r>
            <a:r>
              <a:rPr lang="zh-CN" altLang="en-US" dirty="0"/>
              <a:t>我们直接用</a:t>
            </a:r>
            <a:r>
              <a:rPr lang="en-US" altLang="zh-CN" dirty="0"/>
              <a:t>npm</a:t>
            </a:r>
            <a:r>
              <a:rPr lang="zh-CN" altLang="en-US" dirty="0"/>
              <a:t>安装</a:t>
            </a:r>
            <a:endParaRPr lang="zh-CN" altLang="en-US"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有</a:t>
            </a:r>
            <a:r>
              <a:rPr lang="en-US" altLang="zh-CN" dirty="0"/>
              <a:t>warning</a:t>
            </a:r>
            <a:r>
              <a:rPr lang="zh-CN" altLang="en-US" dirty="0"/>
              <a:t>没事</a:t>
            </a:r>
            <a:endParaRPr lang="zh-CN" altLang="en-US" dirty="0"/>
          </a:p>
        </p:txBody>
      </p:sp>
      <p:sp>
        <p:nvSpPr>
          <p:cNvPr id="4" name="灯片编号占位符 3"/>
          <p:cNvSpPr>
            <a:spLocks noGrp="1"/>
          </p:cNvSpPr>
          <p:nvPr>
            <p:ph type="sldNum" sz="quarter" idx="5"/>
          </p:nvPr>
        </p:nvSpPr>
        <p:spPr/>
        <p:txBody>
          <a:bodyPr/>
          <a:lstStyle/>
          <a:p>
            <a:fld id="{6973341C-3C24-4703-B574-F4BC388926BC}"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提醒</a:t>
            </a:r>
            <a:r>
              <a:rPr lang="zh-CN" altLang="en-US" dirty="0"/>
              <a:t>高风险</a:t>
            </a:r>
            <a:endParaRPr lang="zh-CN" altLang="en-US" dirty="0"/>
          </a:p>
        </p:txBody>
      </p:sp>
      <p:sp>
        <p:nvSpPr>
          <p:cNvPr id="4" name="灯片编号占位符 3"/>
          <p:cNvSpPr>
            <a:spLocks noGrp="1"/>
          </p:cNvSpPr>
          <p:nvPr>
            <p:ph type="sldNum" sz="quarter" idx="5"/>
          </p:nvPr>
        </p:nvSpPr>
        <p:spPr/>
        <p:txBody>
          <a:bodyPr/>
          <a:lstStyle/>
          <a:p>
            <a:fld id="{6973341C-3C24-4703-B574-F4BC388926BC}"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API</a:t>
            </a:r>
            <a:r>
              <a:rPr lang="zh-CN" altLang="en-US" dirty="0"/>
              <a:t>就是应用程序编程接口，是软件系统为其他软件组件提供服务的一套规则、协议和工具，这里可以理解为你可以通过</a:t>
            </a:r>
            <a:r>
              <a:rPr lang="en-US" altLang="zh-CN" dirty="0"/>
              <a:t>api</a:t>
            </a:r>
            <a:r>
              <a:rPr lang="zh-CN" altLang="en-US" dirty="0"/>
              <a:t>调用大模型，从而可以在程序里面直接使用它的</a:t>
            </a:r>
            <a:r>
              <a:rPr lang="zh-CN" altLang="en-US" dirty="0"/>
              <a:t>功能而不需要把</a:t>
            </a:r>
            <a:r>
              <a:rPr lang="zh-CN" altLang="en-US" dirty="0"/>
              <a:t>模型整个复制</a:t>
            </a:r>
            <a:r>
              <a:rPr lang="zh-CN" altLang="en-US" dirty="0"/>
              <a:t>过来</a:t>
            </a:r>
            <a:endParaRPr lang="zh-CN" altLang="en-US"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如果使用需求非常高的话，还是建议开通付费的</a:t>
            </a:r>
            <a:r>
              <a:rPr lang="en-US" altLang="zh-CN" dirty="0"/>
              <a:t>api</a:t>
            </a:r>
            <a:r>
              <a:rPr lang="zh-CN" altLang="en-US" dirty="0"/>
              <a:t>，可以用功能更好的</a:t>
            </a:r>
            <a:r>
              <a:rPr lang="zh-CN" altLang="en-US" dirty="0"/>
              <a:t>模型。</a:t>
            </a:r>
            <a:endParaRPr lang="zh-CN" altLang="en-US" dirty="0"/>
          </a:p>
        </p:txBody>
      </p:sp>
      <p:sp>
        <p:nvSpPr>
          <p:cNvPr id="4" name="灯片编号占位符 3"/>
          <p:cNvSpPr>
            <a:spLocks noGrp="1"/>
          </p:cNvSpPr>
          <p:nvPr>
            <p:ph type="sldNum" sz="quarter" idx="5"/>
          </p:nvPr>
        </p:nvSpPr>
        <p:spPr/>
        <p:txBody>
          <a:bodyPr/>
          <a:lstStyle/>
          <a:p>
            <a:fld id="{6973341C-3C24-4703-B574-F4BC388926BC}"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后面也会讲从哪里找合适的</a:t>
            </a:r>
            <a:r>
              <a:rPr lang="en-US" altLang="zh-CN" dirty="0"/>
              <a:t>skills</a:t>
            </a:r>
            <a:r>
              <a:rPr lang="zh-CN" altLang="en-US" dirty="0"/>
              <a:t>以及怎么</a:t>
            </a:r>
            <a:r>
              <a:rPr lang="zh-CN" altLang="en-US" dirty="0"/>
              <a:t>配</a:t>
            </a:r>
            <a:endParaRPr lang="zh-CN" altLang="en-US" dirty="0"/>
          </a:p>
        </p:txBody>
      </p:sp>
      <p:sp>
        <p:nvSpPr>
          <p:cNvPr id="4" name="灯片编号占位符 3"/>
          <p:cNvSpPr>
            <a:spLocks noGrp="1"/>
          </p:cNvSpPr>
          <p:nvPr>
            <p:ph type="sldNum" sz="quarter" idx="5"/>
          </p:nvPr>
        </p:nvSpPr>
        <p:spPr/>
        <p:txBody>
          <a:bodyPr/>
          <a:lstStyle/>
          <a:p>
            <a:fld id="{6973341C-3C24-4703-B574-F4BC388926BC}"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fld id="{6973341C-3C24-4703-B574-F4BC388926BC}"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fld id="{6973341C-3C24-4703-B574-F4BC388926BC}"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ollama</a:t>
            </a:r>
            <a:r>
              <a:rPr lang="zh-CN" altLang="en-US" dirty="0"/>
              <a:t>支持的好模型还是挺多</a:t>
            </a:r>
            <a:r>
              <a:rPr lang="zh-CN" altLang="en-US" dirty="0"/>
              <a:t>的</a:t>
            </a:r>
            <a:endParaRPr lang="zh-CN" altLang="en-US" dirty="0"/>
          </a:p>
        </p:txBody>
      </p:sp>
      <p:sp>
        <p:nvSpPr>
          <p:cNvPr id="4" name="灯片编号占位符 3"/>
          <p:cNvSpPr>
            <a:spLocks noGrp="1"/>
          </p:cNvSpPr>
          <p:nvPr>
            <p:ph type="sldNum" sz="quarter" idx="5"/>
          </p:nvPr>
        </p:nvSpPr>
        <p:spPr/>
        <p:txBody>
          <a:bodyPr/>
          <a:lstStyle/>
          <a:p>
            <a:fld id="{6973341C-3C24-4703-B574-F4BC388926BC}"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tui</a:t>
            </a:r>
            <a:r>
              <a:rPr lang="zh-CN" altLang="en-US" dirty="0"/>
              <a:t>：</a:t>
            </a:r>
            <a:r>
              <a:rPr lang="en-US" altLang="zh-CN" dirty="0"/>
              <a:t>terminal</a:t>
            </a:r>
            <a:r>
              <a:rPr lang="zh-CN" altLang="en-US" dirty="0"/>
              <a:t>的</a:t>
            </a:r>
            <a:r>
              <a:rPr lang="en-US" altLang="zh-CN" dirty="0"/>
              <a:t>UI</a:t>
            </a:r>
            <a:r>
              <a:rPr lang="zh-CN" altLang="en-US" dirty="0"/>
              <a:t>（用户界面）</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OpenClaw</a:t>
            </a:r>
            <a:r>
              <a:rPr lang="zh-CN" altLang="en-US" dirty="0"/>
              <a:t>的</a:t>
            </a:r>
            <a:r>
              <a:rPr lang="zh-CN" altLang="en-US" dirty="0"/>
              <a:t>控制台</a:t>
            </a:r>
            <a:br>
              <a:rPr lang="zh-CN" altLang="en-US" dirty="0"/>
            </a:br>
            <a:endParaRPr lang="zh-CN" altLang="en-US" dirty="0"/>
          </a:p>
        </p:txBody>
      </p:sp>
      <p:sp>
        <p:nvSpPr>
          <p:cNvPr id="4" name="灯片编号占位符 3"/>
          <p:cNvSpPr>
            <a:spLocks noGrp="1"/>
          </p:cNvSpPr>
          <p:nvPr>
            <p:ph type="sldNum" sz="quarter" idx="5"/>
          </p:nvPr>
        </p:nvSpPr>
        <p:spPr/>
        <p:txBody>
          <a:bodyPr/>
          <a:lstStyle/>
          <a:p>
            <a:fld id="{6973341C-3C24-4703-B574-F4BC388926BC}"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可以先使用个人</a:t>
            </a:r>
            <a:r>
              <a:rPr lang="zh-CN" altLang="en-US" dirty="0"/>
              <a:t>号</a:t>
            </a:r>
            <a:endParaRPr lang="zh-CN" altLang="en-US" dirty="0"/>
          </a:p>
        </p:txBody>
      </p:sp>
      <p:sp>
        <p:nvSpPr>
          <p:cNvPr id="4" name="灯片编号占位符 3"/>
          <p:cNvSpPr>
            <a:spLocks noGrp="1"/>
          </p:cNvSpPr>
          <p:nvPr>
            <p:ph type="sldNum" sz="quarter" idx="5"/>
          </p:nvPr>
        </p:nvSpPr>
        <p:spPr/>
        <p:txBody>
          <a:bodyPr/>
          <a:lstStyle/>
          <a:p>
            <a:fld id="{6973341C-3C24-4703-B574-F4BC388926BC}"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br>
              <a:rPr lang="zh-CN" altLang="en-US" dirty="0"/>
            </a:br>
            <a:endParaRPr lang="zh-CN" altLang="en-US" dirty="0"/>
          </a:p>
        </p:txBody>
      </p:sp>
      <p:sp>
        <p:nvSpPr>
          <p:cNvPr id="4" name="灯片编号占位符 3"/>
          <p:cNvSpPr>
            <a:spLocks noGrp="1"/>
          </p:cNvSpPr>
          <p:nvPr>
            <p:ph type="sldNum" sz="quarter" idx="5"/>
          </p:nvPr>
        </p:nvSpPr>
        <p:spPr/>
        <p:txBody>
          <a:bodyPr/>
          <a:lstStyle/>
          <a:p>
            <a:fld id="{6973341C-3C24-4703-B574-F4BC388926BC}"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fld id="{6973341C-3C24-4703-B574-F4BC388926BC}"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fld id="{6973341C-3C24-4703-B574-F4BC388926BC}"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fld id="{6973341C-3C24-4703-B574-F4BC388926BC}"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br>
              <a:rPr lang="zh-CN" altLang="en-US" dirty="0"/>
            </a:br>
            <a:r>
              <a:rPr lang="zh-CN" altLang="en-US" dirty="0"/>
              <a:t>事件回调功能的用途是处理用户界面交互，防止</a:t>
            </a:r>
            <a:r>
              <a:rPr lang="en-US" altLang="zh-CN" dirty="0"/>
              <a:t>openclaw</a:t>
            </a:r>
            <a:r>
              <a:rPr lang="zh-CN" altLang="en-US" dirty="0"/>
              <a:t>的其他模块</a:t>
            </a:r>
            <a:r>
              <a:rPr lang="zh-CN" altLang="en-US" dirty="0"/>
              <a:t>互相阻塞；</a:t>
            </a:r>
            <a:endParaRPr lang="zh-CN" altLang="en-US"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长连接：可以</a:t>
            </a:r>
            <a:r>
              <a:rPr lang="zh-CN" altLang="en-US" dirty="0"/>
              <a:t>稳定传输大量数据、对话等，</a:t>
            </a:r>
            <a:r>
              <a:rPr lang="zh-CN" altLang="en-US" dirty="0"/>
              <a:t>降低延迟</a:t>
            </a:r>
            <a:endParaRPr lang="zh-CN" altLang="en-US"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通讯录可以用于后续需要获取用户信息和权限的时候使用，防止其他人越权访问你的机器人记忆</a:t>
            </a:r>
            <a:r>
              <a:rPr lang="zh-CN" altLang="en-US" dirty="0"/>
              <a:t>什么的</a:t>
            </a:r>
            <a:endParaRPr lang="zh-CN" altLang="en-US" dirty="0"/>
          </a:p>
        </p:txBody>
      </p:sp>
      <p:sp>
        <p:nvSpPr>
          <p:cNvPr id="4" name="灯片编号占位符 3"/>
          <p:cNvSpPr>
            <a:spLocks noGrp="1"/>
          </p:cNvSpPr>
          <p:nvPr>
            <p:ph type="sldNum" sz="quarter" idx="5"/>
          </p:nvPr>
        </p:nvSpPr>
        <p:spPr/>
        <p:txBody>
          <a:bodyPr/>
          <a:lstStyle/>
          <a:p>
            <a:fld id="{6973341C-3C24-4703-B574-F4BC388926BC}"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br>
              <a:rPr lang="zh-CN" altLang="en-US" dirty="0"/>
            </a:br>
            <a:endParaRPr lang="zh-CN" altLang="en-US" dirty="0"/>
          </a:p>
        </p:txBody>
      </p:sp>
      <p:sp>
        <p:nvSpPr>
          <p:cNvPr id="4" name="灯片编号占位符 3"/>
          <p:cNvSpPr>
            <a:spLocks noGrp="1"/>
          </p:cNvSpPr>
          <p:nvPr>
            <p:ph type="sldNum" sz="quarter" idx="5"/>
          </p:nvPr>
        </p:nvSpPr>
        <p:spPr/>
        <p:txBody>
          <a:bodyPr/>
          <a:lstStyle/>
          <a:p>
            <a:fld id="{6973341C-3C24-4703-B574-F4BC388926BC}"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OpenClaw</a:t>
            </a:r>
            <a:r>
              <a:rPr lang="zh-CN" altLang="en-US" dirty="0"/>
              <a:t>是一个</a:t>
            </a:r>
            <a:r>
              <a:rPr lang="en-US" altLang="zh-CN" dirty="0"/>
              <a:t>"</a:t>
            </a:r>
            <a:r>
              <a:rPr lang="zh-CN" altLang="en-US" dirty="0"/>
              <a:t>真正做事的</a:t>
            </a:r>
            <a:r>
              <a:rPr lang="en-US" altLang="zh-CN" dirty="0"/>
              <a:t>AI</a:t>
            </a:r>
            <a:r>
              <a:rPr lang="zh-CN" altLang="en-US" dirty="0"/>
              <a:t>智能体</a:t>
            </a:r>
            <a:r>
              <a:rPr lang="en-US" altLang="zh-CN" dirty="0"/>
              <a:t>"</a:t>
            </a:r>
            <a:r>
              <a:rPr lang="zh-CN" altLang="en-US" dirty="0"/>
              <a:t>，它的核心定位是</a:t>
            </a:r>
            <a:r>
              <a:rPr lang="en-US" altLang="zh-CN" dirty="0"/>
              <a:t>“</a:t>
            </a:r>
            <a:r>
              <a:rPr lang="zh-CN" altLang="en-US" dirty="0"/>
              <a:t>个人</a:t>
            </a:r>
            <a:r>
              <a:rPr lang="en-US" altLang="zh-CN" dirty="0"/>
              <a:t>AI</a:t>
            </a:r>
            <a:r>
              <a:rPr lang="zh-CN" altLang="en-US" dirty="0"/>
              <a:t>助手操作系统</a:t>
            </a:r>
            <a:r>
              <a:rPr lang="en-US" altLang="zh-CN" dirty="0"/>
              <a:t>”</a:t>
            </a:r>
            <a:r>
              <a:rPr lang="zh-CN" altLang="en-US" dirty="0"/>
              <a:t>。</a:t>
            </a:r>
            <a:endParaRPr lang="zh-CN" altLang="en-US" dirty="0"/>
          </a:p>
          <a:p>
            <a:r>
              <a:rPr lang="zh-CN" altLang="en-US" dirty="0"/>
              <a:t>真正做事确实并不是一个营销噱头，因为它不仅能理解意图，也确实有操作</a:t>
            </a:r>
            <a:r>
              <a:rPr lang="zh-CN" altLang="en-US" dirty="0"/>
              <a:t>你的系统</a:t>
            </a:r>
            <a:r>
              <a:rPr lang="zh-CN" altLang="en-US" dirty="0"/>
              <a:t>的实际能力，这也是它被称为数字员工的原因。</a:t>
            </a:r>
            <a:endParaRPr lang="zh-CN" altLang="en-US" dirty="0"/>
          </a:p>
          <a:p>
            <a:r>
              <a:rPr lang="zh-CN" altLang="en-US" dirty="0"/>
              <a:t>它是一个</a:t>
            </a:r>
            <a:r>
              <a:rPr lang="zh-CN" altLang="en-US">
                <a:latin typeface="微软雅黑" panose="020B0503020204020204" charset="-122"/>
                <a:ea typeface="微软雅黑" panose="020B0503020204020204" charset="-122"/>
                <a:cs typeface="微软雅黑" panose="020B0503020204020204" charset="-122"/>
                <a:sym typeface="+mn-ea"/>
              </a:rPr>
              <a:t>开源可更新的项目，社区也在不断做贡献，所以功能也越来越强大。</a:t>
            </a:r>
            <a:endParaRPr lang="zh-CN" altLang="en-US">
              <a:latin typeface="微软雅黑" panose="020B0503020204020204" charset="-122"/>
              <a:ea typeface="微软雅黑" panose="020B0503020204020204" charset="-122"/>
              <a:cs typeface="微软雅黑" panose="020B0503020204020204" charset="-122"/>
              <a:sym typeface="+mn-ea"/>
            </a:endParaRPr>
          </a:p>
          <a:p>
            <a:r>
              <a:rPr lang="zh-CN" altLang="en-US">
                <a:latin typeface="微软雅黑" panose="020B0503020204020204" charset="-122"/>
                <a:ea typeface="微软雅黑" panose="020B0503020204020204" charset="-122"/>
                <a:cs typeface="微软雅黑" panose="020B0503020204020204" charset="-122"/>
                <a:sym typeface="+mn-ea"/>
              </a:rPr>
              <a:t>它也支持各种用户交互平台，可以在手机和电脑端的聊天软件</a:t>
            </a:r>
            <a:r>
              <a:rPr lang="zh-CN" altLang="en-US">
                <a:latin typeface="微软雅黑" panose="020B0503020204020204" charset="-122"/>
                <a:ea typeface="微软雅黑" panose="020B0503020204020204" charset="-122"/>
                <a:cs typeface="微软雅黑" panose="020B0503020204020204" charset="-122"/>
                <a:sym typeface="+mn-ea"/>
              </a:rPr>
              <a:t>里操作，真正实现「</a:t>
            </a:r>
            <a:r>
              <a:rPr lang="en-US" altLang="zh-CN">
                <a:latin typeface="微软雅黑" panose="020B0503020204020204" charset="-122"/>
                <a:ea typeface="微软雅黑" panose="020B0503020204020204" charset="-122"/>
                <a:cs typeface="微软雅黑" panose="020B0503020204020204" charset="-122"/>
                <a:sym typeface="+mn-ea"/>
              </a:rPr>
              <a:t>AI</a:t>
            </a:r>
            <a:r>
              <a:rPr lang="zh-CN" altLang="en-US">
                <a:latin typeface="微软雅黑" panose="020B0503020204020204" charset="-122"/>
                <a:ea typeface="微软雅黑" panose="020B0503020204020204" charset="-122"/>
                <a:cs typeface="微软雅黑" panose="020B0503020204020204" charset="-122"/>
                <a:sym typeface="+mn-ea"/>
              </a:rPr>
              <a:t>就在身边」。</a:t>
            </a:r>
            <a:endParaRPr lang="zh-CN" altLang="en-US">
              <a:latin typeface="微软雅黑" panose="020B0503020204020204" charset="-122"/>
              <a:ea typeface="微软雅黑" panose="020B0503020204020204" charset="-122"/>
              <a:cs typeface="微软雅黑" panose="020B0503020204020204" charset="-122"/>
              <a:sym typeface="+mn-ea"/>
            </a:endParaRPr>
          </a:p>
          <a:p>
            <a:r>
              <a:rPr lang="zh-CN" altLang="en-US">
                <a:latin typeface="微软雅黑" panose="020B0503020204020204" charset="-122"/>
                <a:ea typeface="微软雅黑" panose="020B0503020204020204" charset="-122"/>
                <a:cs typeface="微软雅黑" panose="020B0503020204020204" charset="-122"/>
                <a:sym typeface="+mn-ea"/>
              </a:rPr>
              <a:t>在实际使用的时候它的效果就像是一键交付，通过各种配置的技能去实现自动化的工作流，然后实现你的</a:t>
            </a:r>
            <a:r>
              <a:rPr lang="zh-CN" altLang="en-US">
                <a:latin typeface="微软雅黑" panose="020B0503020204020204" charset="-122"/>
                <a:ea typeface="微软雅黑" panose="020B0503020204020204" charset="-122"/>
                <a:cs typeface="微软雅黑" panose="020B0503020204020204" charset="-122"/>
                <a:sym typeface="+mn-ea"/>
              </a:rPr>
              <a:t>需求</a:t>
            </a:r>
            <a:endParaRPr lang="zh-CN" altLang="en-US">
              <a:latin typeface="微软雅黑" panose="020B0503020204020204" charset="-122"/>
              <a:ea typeface="微软雅黑" panose="020B0503020204020204" charset="-122"/>
              <a:cs typeface="微软雅黑" panose="020B0503020204020204" charset="-122"/>
              <a:sym typeface="+mn-ea"/>
            </a:endParaRPr>
          </a:p>
        </p:txBody>
      </p:sp>
      <p:sp>
        <p:nvSpPr>
          <p:cNvPr id="4" name="灯片编号占位符 3"/>
          <p:cNvSpPr>
            <a:spLocks noGrp="1"/>
          </p:cNvSpPr>
          <p:nvPr>
            <p:ph type="sldNum" sz="quarter" idx="5"/>
          </p:nvPr>
        </p:nvSpPr>
        <p:spPr/>
        <p:txBody>
          <a:bodyPr/>
          <a:lstStyle/>
          <a:p>
            <a:fld id="{6973341C-3C24-4703-B574-F4BC388926BC}"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fld id="{6973341C-3C24-4703-B574-F4BC388926BC}" type="slidenum">
              <a:rPr lang="zh-CN" altLang="en-US" smtClean="0"/>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fld id="{6973341C-3C24-4703-B574-F4BC388926BC}" type="slidenum">
              <a:rPr lang="zh-CN" altLang="en-US" smtClean="0"/>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fld id="{6973341C-3C24-4703-B574-F4BC388926BC}" type="slidenum">
              <a:rPr lang="zh-CN" altLang="en-US" smtClean="0"/>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br>
              <a:rPr lang="zh-CN" altLang="en-US" dirty="0"/>
            </a:br>
            <a:r>
              <a:rPr lang="zh-CN" altLang="en-US" dirty="0"/>
              <a:t>有各种插件，念一下</a:t>
            </a:r>
            <a:r>
              <a:rPr lang="en-US" altLang="zh-CN" dirty="0"/>
              <a:t>ppt</a:t>
            </a:r>
            <a:endParaRPr lang="en-US" altLang="zh-CN" dirty="0"/>
          </a:p>
        </p:txBody>
      </p:sp>
      <p:sp>
        <p:nvSpPr>
          <p:cNvPr id="4" name="灯片编号占位符 3"/>
          <p:cNvSpPr>
            <a:spLocks noGrp="1"/>
          </p:cNvSpPr>
          <p:nvPr>
            <p:ph type="sldNum" sz="quarter" idx="5"/>
          </p:nvPr>
        </p:nvSpPr>
        <p:spPr/>
        <p:txBody>
          <a:bodyPr/>
          <a:lstStyle/>
          <a:p>
            <a:fld id="{6973341C-3C24-4703-B574-F4BC388926BC}" type="slidenum">
              <a:rPr lang="zh-CN" altLang="en-US" smtClean="0"/>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不需要用就关掉</a:t>
            </a:r>
            <a:br>
              <a:rPr lang="zh-CN" altLang="en-US" dirty="0"/>
            </a:br>
            <a:r>
              <a:rPr lang="zh-CN" altLang="en-US" dirty="0"/>
              <a:t>它说到底也只是个程序而已，你不说话让它干活它是不会干的，很多的问题都发生在让它长时间运行去完成一个任务时它忘记了之前说过的话和注意的事项，</a:t>
            </a:r>
            <a:r>
              <a:rPr lang="zh-CN" altLang="en-US" dirty="0"/>
              <a:t>模型出现了</a:t>
            </a:r>
            <a:r>
              <a:rPr lang="zh-CN" altLang="en-US" dirty="0"/>
              <a:t>幻觉</a:t>
            </a:r>
            <a:endParaRPr lang="zh-CN" altLang="en-US" dirty="0"/>
          </a:p>
        </p:txBody>
      </p:sp>
      <p:sp>
        <p:nvSpPr>
          <p:cNvPr id="4" name="灯片编号占位符 3"/>
          <p:cNvSpPr>
            <a:spLocks noGrp="1"/>
          </p:cNvSpPr>
          <p:nvPr>
            <p:ph type="sldNum" sz="quarter" idx="5"/>
          </p:nvPr>
        </p:nvSpPr>
        <p:spPr/>
        <p:txBody>
          <a:bodyPr/>
          <a:lstStyle/>
          <a:p>
            <a:fld id="{6973341C-3C24-4703-B574-F4BC388926BC}" type="slidenum">
              <a:rPr lang="zh-CN" altLang="en-US" smtClean="0"/>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工信部发布了使用龙虾</a:t>
            </a:r>
            <a:r>
              <a:rPr lang="zh-CN" altLang="en-US" dirty="0"/>
              <a:t>的六要六不要，希望大家都去</a:t>
            </a:r>
            <a:r>
              <a:rPr lang="zh-CN" altLang="en-US" dirty="0"/>
              <a:t>看一下</a:t>
            </a:r>
            <a:endParaRPr lang="zh-CN" altLang="en-US" dirty="0"/>
          </a:p>
        </p:txBody>
      </p:sp>
      <p:sp>
        <p:nvSpPr>
          <p:cNvPr id="4" name="灯片编号占位符 3"/>
          <p:cNvSpPr>
            <a:spLocks noGrp="1"/>
          </p:cNvSpPr>
          <p:nvPr>
            <p:ph type="sldNum" sz="quarter" idx="5"/>
          </p:nvPr>
        </p:nvSpPr>
        <p:spPr/>
        <p:txBody>
          <a:bodyPr/>
          <a:lstStyle/>
          <a:p>
            <a:fld id="{6973341C-3C24-4703-B574-F4BC388926BC}" type="slidenum">
              <a:rPr lang="zh-CN" altLang="en-US" smtClean="0"/>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973341C-3C24-4703-B574-F4BC388926BC}" type="slidenum">
              <a:rPr lang="zh-CN" altLang="en-US" smtClean="0"/>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973341C-3C24-4703-B574-F4BC388926BC}"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OpenClaw</a:t>
            </a:r>
            <a:r>
              <a:rPr lang="zh-CN" altLang="en-US" dirty="0"/>
              <a:t>的发展很迅速，也经过了很多波折，项目在</a:t>
            </a:r>
            <a:r>
              <a:rPr lang="en-US" altLang="zh-CN" dirty="0"/>
              <a:t>25</a:t>
            </a:r>
            <a:r>
              <a:rPr lang="zh-CN" altLang="en-US" dirty="0"/>
              <a:t>年底提出到</a:t>
            </a:r>
            <a:r>
              <a:rPr lang="en-US" altLang="zh-CN" dirty="0"/>
              <a:t>1</a:t>
            </a:r>
            <a:r>
              <a:rPr lang="zh-CN" altLang="en-US" dirty="0"/>
              <a:t>月短短</a:t>
            </a:r>
            <a:r>
              <a:rPr lang="en-US" altLang="zh-CN" dirty="0"/>
              <a:t>1</a:t>
            </a:r>
            <a:r>
              <a:rPr lang="zh-CN" altLang="en-US" dirty="0"/>
              <a:t>个月就经历两次更名，足见它的影响力之大了。它在</a:t>
            </a:r>
            <a:r>
              <a:rPr lang="en-US" altLang="zh-CN" dirty="0"/>
              <a:t>2</a:t>
            </a:r>
            <a:r>
              <a:rPr lang="zh-CN" altLang="en-US" dirty="0"/>
              <a:t>月的时候也是成为了</a:t>
            </a:r>
            <a:r>
              <a:rPr lang="en-US" altLang="zh-CN">
                <a:solidFill>
                  <a:sysClr val="windowText" lastClr="000000"/>
                </a:solidFill>
                <a:latin typeface="微软雅黑" panose="020B0503020204020204" charset="-122"/>
                <a:ea typeface="微软雅黑" panose="020B0503020204020204" charset="-122"/>
                <a:cs typeface="微软雅黑" panose="020B0503020204020204" charset="-122"/>
                <a:sym typeface="+mn-ea"/>
              </a:rPr>
              <a:t> GitHub </a:t>
            </a:r>
            <a:r>
              <a:rPr lang="zh-CN" altLang="en-US" b="1">
                <a:solidFill>
                  <a:sysClr val="windowText" lastClr="000000"/>
                </a:solidFill>
                <a:latin typeface="微软雅黑" panose="020B0503020204020204" charset="-122"/>
                <a:ea typeface="微软雅黑" panose="020B0503020204020204" charset="-122"/>
                <a:cs typeface="微软雅黑" panose="020B0503020204020204" charset="-122"/>
                <a:sym typeface="+mn-ea"/>
              </a:rPr>
              <a:t>历史上增长最快</a:t>
            </a:r>
            <a:r>
              <a:rPr lang="zh-CN" altLang="en-US">
                <a:solidFill>
                  <a:sysClr val="windowText" lastClr="000000"/>
                </a:solidFill>
                <a:latin typeface="微软雅黑" panose="020B0503020204020204" charset="-122"/>
                <a:ea typeface="微软雅黑" panose="020B0503020204020204" charset="-122"/>
                <a:cs typeface="微软雅黑" panose="020B0503020204020204" charset="-122"/>
                <a:sym typeface="+mn-ea"/>
              </a:rPr>
              <a:t>的项目，引发</a:t>
            </a:r>
            <a:r>
              <a:rPr lang="en-US" altLang="zh-CN">
                <a:solidFill>
                  <a:sysClr val="windowText" lastClr="000000"/>
                </a:solidFill>
                <a:latin typeface="微软雅黑" panose="020B0503020204020204" charset="-122"/>
                <a:ea typeface="微软雅黑" panose="020B0503020204020204" charset="-122"/>
                <a:cs typeface="微软雅黑" panose="020B0503020204020204" charset="-122"/>
                <a:sym typeface="+mn-ea"/>
              </a:rPr>
              <a:t>Mac Mini</a:t>
            </a:r>
            <a:r>
              <a:rPr lang="zh-CN" altLang="en-US">
                <a:solidFill>
                  <a:sysClr val="windowText" lastClr="000000"/>
                </a:solidFill>
                <a:latin typeface="微软雅黑" panose="020B0503020204020204" charset="-122"/>
                <a:ea typeface="微软雅黑" panose="020B0503020204020204" charset="-122"/>
                <a:cs typeface="微软雅黑" panose="020B0503020204020204" charset="-122"/>
                <a:sym typeface="+mn-ea"/>
              </a:rPr>
              <a:t>抢购潮（解释）。这个创始人也</a:t>
            </a:r>
            <a:endParaRPr lang="zh-CN" altLang="en-US">
              <a:solidFill>
                <a:sysClr val="windowText" lastClr="000000"/>
              </a:solidFill>
              <a:latin typeface="微软雅黑" panose="020B0503020204020204" charset="-122"/>
              <a:ea typeface="微软雅黑" panose="020B0503020204020204" charset="-122"/>
              <a:cs typeface="微软雅黑" panose="020B0503020204020204" charset="-122"/>
              <a:sym typeface="+mn-ea"/>
            </a:endParaRPr>
          </a:p>
          <a:p>
            <a:r>
              <a:rPr lang="zh-CN" altLang="en-US" dirty="0"/>
              <a:t>很传奇，</a:t>
            </a:r>
            <a:r>
              <a:rPr lang="zh-CN" altLang="en-US">
                <a:latin typeface="仿宋" panose="02010609060101010101" charset="-122"/>
                <a:ea typeface="仿宋" panose="02010609060101010101" charset="-122"/>
                <a:cs typeface="仿宋" panose="02010609060101010101" charset="-122"/>
                <a:sym typeface="+mn-ea"/>
              </a:rPr>
              <a:t>有</a:t>
            </a:r>
            <a:r>
              <a:rPr lang="en-US" altLang="zh-CN">
                <a:latin typeface="仿宋" panose="02010609060101010101" charset="-122"/>
                <a:ea typeface="仿宋" panose="02010609060101010101" charset="-122"/>
                <a:cs typeface="仿宋" panose="02010609060101010101" charset="-122"/>
                <a:sym typeface="+mn-ea"/>
              </a:rPr>
              <a:t>13</a:t>
            </a:r>
            <a:r>
              <a:rPr lang="zh-CN" altLang="en-US">
                <a:latin typeface="仿宋" panose="02010609060101010101" charset="-122"/>
                <a:ea typeface="仿宋" panose="02010609060101010101" charset="-122"/>
                <a:cs typeface="仿宋" panose="02010609060101010101" charset="-122"/>
                <a:sym typeface="+mn-ea"/>
              </a:rPr>
              <a:t>年</a:t>
            </a:r>
            <a:r>
              <a:rPr lang="en-US" altLang="zh-CN">
                <a:latin typeface="仿宋" panose="02010609060101010101" charset="-122"/>
                <a:ea typeface="仿宋" panose="02010609060101010101" charset="-122"/>
                <a:cs typeface="仿宋" panose="02010609060101010101" charset="-122"/>
                <a:sym typeface="+mn-ea"/>
              </a:rPr>
              <a:t>PDF</a:t>
            </a:r>
            <a:r>
              <a:rPr lang="zh-CN" altLang="en-US">
                <a:latin typeface="仿宋" panose="02010609060101010101" charset="-122"/>
                <a:ea typeface="仿宋" panose="02010609060101010101" charset="-122"/>
                <a:cs typeface="仿宋" panose="02010609060101010101" charset="-122"/>
                <a:sym typeface="+mn-ea"/>
              </a:rPr>
              <a:t>工具开发经验，</a:t>
            </a:r>
            <a:r>
              <a:rPr lang="en-US" altLang="zh-CN">
                <a:latin typeface="仿宋" panose="02010609060101010101" charset="-122"/>
                <a:ea typeface="仿宋" panose="02010609060101010101" charset="-122"/>
                <a:cs typeface="仿宋" panose="02010609060101010101" charset="-122"/>
                <a:sym typeface="+mn-ea"/>
              </a:rPr>
              <a:t>OpenClaw</a:t>
            </a:r>
            <a:r>
              <a:rPr lang="zh-CN" altLang="en-US">
                <a:latin typeface="仿宋" panose="02010609060101010101" charset="-122"/>
                <a:ea typeface="仿宋" panose="02010609060101010101" charset="-122"/>
                <a:cs typeface="仿宋" panose="02010609060101010101" charset="-122"/>
                <a:sym typeface="+mn-ea"/>
              </a:rPr>
              <a:t>最初是他业余时间开发的</a:t>
            </a:r>
            <a:r>
              <a:rPr lang="en-US" altLang="zh-CN">
                <a:latin typeface="仿宋" panose="02010609060101010101" charset="-122"/>
                <a:ea typeface="仿宋" panose="02010609060101010101" charset="-122"/>
                <a:cs typeface="仿宋" panose="02010609060101010101" charset="-122"/>
                <a:sym typeface="+mn-ea"/>
              </a:rPr>
              <a:t>“</a:t>
            </a:r>
            <a:r>
              <a:rPr lang="zh-CN" altLang="en-US">
                <a:latin typeface="仿宋" panose="02010609060101010101" charset="-122"/>
                <a:ea typeface="仿宋" panose="02010609060101010101" charset="-122"/>
                <a:cs typeface="仿宋" panose="02010609060101010101" charset="-122"/>
                <a:sym typeface="+mn-ea"/>
              </a:rPr>
              <a:t>周末项目</a:t>
            </a:r>
            <a:r>
              <a:rPr lang="en-US" altLang="zh-CN">
                <a:latin typeface="仿宋" panose="02010609060101010101" charset="-122"/>
                <a:ea typeface="仿宋" panose="02010609060101010101" charset="-122"/>
                <a:cs typeface="仿宋" panose="02010609060101010101" charset="-122"/>
                <a:sym typeface="+mn-ea"/>
              </a:rPr>
              <a:t>”</a:t>
            </a:r>
            <a:r>
              <a:rPr lang="zh-CN" altLang="en-US">
                <a:latin typeface="仿宋" panose="02010609060101010101" charset="-122"/>
                <a:ea typeface="仿宋" panose="02010609060101010101" charset="-122"/>
                <a:cs typeface="仿宋" panose="02010609060101010101" charset="-122"/>
                <a:sym typeface="+mn-ea"/>
              </a:rPr>
              <a:t>。现在他也是已经加入了</a:t>
            </a:r>
            <a:r>
              <a:rPr lang="en-US" altLang="zh-CN">
                <a:latin typeface="仿宋" panose="02010609060101010101" charset="-122"/>
                <a:ea typeface="仿宋" panose="02010609060101010101" charset="-122"/>
                <a:cs typeface="仿宋" panose="02010609060101010101" charset="-122"/>
                <a:sym typeface="+mn-ea"/>
              </a:rPr>
              <a:t>OpenAI</a:t>
            </a:r>
            <a:endParaRPr lang="en-US" altLang="zh-CN">
              <a:latin typeface="仿宋" panose="02010609060101010101" charset="-122"/>
              <a:ea typeface="仿宋" panose="02010609060101010101" charset="-122"/>
              <a:cs typeface="仿宋" panose="02010609060101010101" charset="-122"/>
              <a:sym typeface="+mn-ea"/>
            </a:endParaRPr>
          </a:p>
        </p:txBody>
      </p:sp>
      <p:sp>
        <p:nvSpPr>
          <p:cNvPr id="4" name="灯片编号占位符 3"/>
          <p:cNvSpPr>
            <a:spLocks noGrp="1"/>
          </p:cNvSpPr>
          <p:nvPr>
            <p:ph type="sldNum" sz="quarter" idx="5"/>
          </p:nvPr>
        </p:nvSpPr>
        <p:spPr/>
        <p:txBody>
          <a:bodyPr/>
          <a:lstStyle/>
          <a:p>
            <a:fld id="{6973341C-3C24-4703-B574-F4BC388926BC}"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sym typeface="+mn-ea"/>
              </a:rPr>
              <a:t>OpenClaw</a:t>
            </a:r>
            <a:r>
              <a:rPr lang="zh-CN" altLang="en-US" dirty="0">
                <a:sym typeface="+mn-ea"/>
              </a:rPr>
              <a:t>是典型的自主智能体，大脑</a:t>
            </a:r>
            <a:r>
              <a:rPr lang="en-US" altLang="zh-CN" dirty="0">
                <a:sym typeface="+mn-ea"/>
              </a:rPr>
              <a:t>--</a:t>
            </a:r>
            <a:r>
              <a:rPr lang="zh-CN" altLang="en-US" dirty="0">
                <a:sym typeface="+mn-ea"/>
              </a:rPr>
              <a:t>大模型，负责思考和设计流程，工具</a:t>
            </a:r>
            <a:r>
              <a:rPr lang="en-US" altLang="zh-CN" dirty="0">
                <a:sym typeface="+mn-ea"/>
              </a:rPr>
              <a:t>--</a:t>
            </a:r>
            <a:r>
              <a:rPr lang="zh-CN" altLang="en-US" dirty="0">
                <a:sym typeface="+mn-ea"/>
              </a:rPr>
              <a:t>就像是四肢，负责执行具体命令，连接数字和物理世界，然后它有记忆功能可以存储过往知识，也可以通过每次任务执行的反馈不断提高。我这里列出了它和一些已有工具的区别，它的核心优势是同时满足</a:t>
            </a:r>
            <a:r>
              <a:rPr lang="zh-CN" altLang="en-US" b="1">
                <a:solidFill>
                  <a:srgbClr val="C00000"/>
                </a:solidFill>
                <a:sym typeface="+mn-ea"/>
              </a:rPr>
              <a:t>有记忆、有执行力、高通用性、高扩展性的一个智能体工具。</a:t>
            </a:r>
            <a:r>
              <a:rPr lang="zh-CN" altLang="en-US">
                <a:solidFill>
                  <a:srgbClr val="C00000"/>
                </a:solidFill>
                <a:sym typeface="+mn-ea"/>
              </a:rPr>
              <a:t>尤其是跟各种大模型比，它能自主执行命令，这就是为啥大家都想用的</a:t>
            </a:r>
            <a:r>
              <a:rPr lang="zh-CN" altLang="en-US">
                <a:solidFill>
                  <a:srgbClr val="C00000"/>
                </a:solidFill>
                <a:sym typeface="+mn-ea"/>
              </a:rPr>
              <a:t>原因。</a:t>
            </a:r>
            <a:endParaRPr lang="zh-CN" altLang="en-US">
              <a:solidFill>
                <a:srgbClr val="C00000"/>
              </a:solidFill>
              <a:sym typeface="+mn-ea"/>
            </a:endParaRPr>
          </a:p>
        </p:txBody>
      </p:sp>
      <p:sp>
        <p:nvSpPr>
          <p:cNvPr id="4" name="灯片编号占位符 3"/>
          <p:cNvSpPr>
            <a:spLocks noGrp="1"/>
          </p:cNvSpPr>
          <p:nvPr>
            <p:ph type="sldNum" sz="quarter" idx="5"/>
          </p:nvPr>
        </p:nvSpPr>
        <p:spPr/>
        <p:txBody>
          <a:bodyPr/>
          <a:lstStyle/>
          <a:p>
            <a:fld id="{6973341C-3C24-4703-B574-F4BC388926BC}"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然后我们简单介绍一下它的架构，我这里省略了一些非关键的结构，也没有列出什么专业术语，</a:t>
            </a:r>
            <a:r>
              <a:rPr lang="zh-CN" altLang="en-US" dirty="0"/>
              <a:t>只保留了比较核心的几个元素，可以看到</a:t>
            </a:r>
            <a:r>
              <a:rPr lang="en-US" altLang="zh-CN" dirty="0"/>
              <a:t>OpenClaw</a:t>
            </a:r>
            <a:r>
              <a:rPr lang="zh-CN" altLang="en-US" dirty="0"/>
              <a:t>是中心辐射型的一个结构设计，有一个网关层</a:t>
            </a:r>
            <a:r>
              <a:rPr lang="en-US" altLang="zh-CN" dirty="0"/>
              <a:t>Gateway</a:t>
            </a:r>
            <a:r>
              <a:rPr lang="zh-CN" altLang="en-US" dirty="0"/>
              <a:t>作为调度核心的，所有的外部对话和内部的指令都需要通过它调度。</a:t>
            </a:r>
            <a:endParaRPr lang="zh-CN" altLang="en-US" dirty="0"/>
          </a:p>
          <a:p>
            <a:r>
              <a:rPr lang="zh-CN" altLang="en-US" dirty="0"/>
              <a:t>首先来自不同聊天软件的</a:t>
            </a:r>
            <a:r>
              <a:rPr lang="zh-CN" altLang="en-US" dirty="0">
                <a:sym typeface="+mn-ea"/>
              </a:rPr>
              <a:t>自然语言</a:t>
            </a:r>
            <a:r>
              <a:rPr lang="zh-CN" altLang="en-US" dirty="0"/>
              <a:t>对话等各种输入会被转化为标准化的格式从</a:t>
            </a:r>
            <a:r>
              <a:rPr lang="en-US" altLang="zh-CN" dirty="0"/>
              <a:t>channel</a:t>
            </a:r>
            <a:r>
              <a:rPr lang="zh-CN" altLang="en-US" dirty="0"/>
              <a:t>传向网关，这就是为什么它支持多种聊天软件的原因；</a:t>
            </a:r>
            <a:endParaRPr lang="zh-CN" altLang="en-US" dirty="0"/>
          </a:p>
          <a:p>
            <a:r>
              <a:rPr lang="zh-CN" altLang="en-US" dirty="0"/>
              <a:t>在网关层会进行会话管理，比如同时有多个会话保证不混乱；协调各个下游模块的状态；将指令发送给合适的下游模块等。</a:t>
            </a:r>
            <a:endParaRPr lang="zh-CN" altLang="en-US" dirty="0"/>
          </a:p>
          <a:p>
            <a:r>
              <a:rPr lang="zh-CN" altLang="en-US" dirty="0"/>
              <a:t>比如启动时会先读入所有</a:t>
            </a:r>
            <a:r>
              <a:rPr lang="en-US" altLang="zh-CN" dirty="0"/>
              <a:t>Momery</a:t>
            </a:r>
            <a:r>
              <a:rPr lang="zh-CN" altLang="en-US" dirty="0"/>
              <a:t>，回忆起之前的</a:t>
            </a:r>
            <a:r>
              <a:rPr lang="zh-CN" altLang="en-US" dirty="0"/>
              <a:t>主要信息</a:t>
            </a:r>
            <a:endParaRPr lang="zh-CN" altLang="en-US" dirty="0"/>
          </a:p>
          <a:p>
            <a:r>
              <a:rPr lang="zh-CN" altLang="en-US" dirty="0"/>
              <a:t>接到对话就会首先调用智能体进行思考，智能体这边是支持不同模型的，智能体部分存在一个</a:t>
            </a:r>
            <a:r>
              <a:rPr lang="en-US" altLang="zh-CN" dirty="0"/>
              <a:t>xxx-</a:t>
            </a:r>
            <a:r>
              <a:rPr lang="zh-CN" altLang="en-US" dirty="0"/>
              <a:t>再观察的循环，支持</a:t>
            </a:r>
            <a:r>
              <a:rPr lang="en-US" altLang="zh-CN" dirty="0"/>
              <a:t>xxx</a:t>
            </a:r>
            <a:r>
              <a:rPr lang="zh-CN" altLang="en-US" dirty="0"/>
              <a:t>机制，比如它给出的命令最终在技能层执行效果不好，就会重新思考再给出新</a:t>
            </a:r>
            <a:r>
              <a:rPr lang="zh-CN" altLang="en-US" dirty="0"/>
              <a:t>方案</a:t>
            </a:r>
            <a:endParaRPr lang="zh-CN" altLang="en-US" dirty="0"/>
          </a:p>
          <a:p>
            <a:r>
              <a:rPr lang="zh-CN" altLang="en-US" dirty="0">
                <a:sym typeface="+mn-ea"/>
              </a:rPr>
              <a:t>思考完之后</a:t>
            </a:r>
            <a:r>
              <a:rPr lang="en-US" altLang="zh-CN" dirty="0">
                <a:sym typeface="+mn-ea"/>
              </a:rPr>
              <a:t>Gateway</a:t>
            </a:r>
            <a:r>
              <a:rPr lang="zh-CN" altLang="en-US" dirty="0">
                <a:sym typeface="+mn-ea"/>
              </a:rPr>
              <a:t>会调用</a:t>
            </a:r>
            <a:r>
              <a:rPr lang="en-US" altLang="zh-CN" dirty="0">
                <a:sym typeface="+mn-ea"/>
              </a:rPr>
              <a:t>SKills</a:t>
            </a:r>
            <a:r>
              <a:rPr lang="zh-CN" altLang="en-US" dirty="0">
                <a:sym typeface="+mn-ea"/>
              </a:rPr>
              <a:t>进行实际执行，这里面都是接入一些现有的插件比如网页插件、文件操作插件等等，这些都不是</a:t>
            </a:r>
            <a:r>
              <a:rPr lang="en-US" altLang="zh-CN" dirty="0">
                <a:sym typeface="+mn-ea"/>
              </a:rPr>
              <a:t>OpenClaw</a:t>
            </a:r>
            <a:r>
              <a:rPr lang="zh-CN" altLang="en-US" dirty="0">
                <a:sym typeface="+mn-ea"/>
              </a:rPr>
              <a:t>的原创，只是一个集成。这些功能都是可扩展的，也有一个</a:t>
            </a:r>
            <a:r>
              <a:rPr lang="en-US" altLang="zh-CN" dirty="0">
                <a:sym typeface="+mn-ea"/>
              </a:rPr>
              <a:t>Clawhub</a:t>
            </a:r>
            <a:r>
              <a:rPr lang="zh-CN" altLang="en-US" dirty="0">
                <a:sym typeface="+mn-ea"/>
              </a:rPr>
              <a:t>上都是社区里面开发的插件，这个后面会介绍到。</a:t>
            </a:r>
            <a:endParaRPr lang="zh-CN" altLang="en-US" dirty="0"/>
          </a:p>
          <a:p>
            <a:r>
              <a:rPr lang="zh-CN" altLang="en-US" dirty="0"/>
              <a:t>然后这个环节也会实时更新写入</a:t>
            </a:r>
            <a:r>
              <a:rPr lang="en-US" altLang="zh-CN" dirty="0"/>
              <a:t>Momery</a:t>
            </a:r>
            <a:r>
              <a:rPr lang="zh-CN" altLang="en-US" dirty="0"/>
              <a:t>，比如在</a:t>
            </a:r>
            <a:r>
              <a:rPr lang="en-US" altLang="zh-CN" dirty="0"/>
              <a:t>ReAct</a:t>
            </a:r>
            <a:r>
              <a:rPr lang="zh-CN" altLang="en-US" dirty="0"/>
              <a:t>中的失败尝试和最终成功的经验都会写进去，当然也包括你的信息。好处是本地存储，所以不会轻易上网，但是恶意攻击者也有可能能攻击到。此外还支持自定义记忆的规则，可以定义长短时的记忆，定期遗忘或者精炼</a:t>
            </a:r>
            <a:r>
              <a:rPr lang="zh-CN" altLang="en-US" dirty="0"/>
              <a:t>等等</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6973341C-3C24-4703-B574-F4BC388926BC}"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这部分我会介绍一些它的主要功能，包括基本的和一些社区里面多样性的</a:t>
            </a:r>
            <a:r>
              <a:rPr lang="zh-CN" altLang="en-US" dirty="0"/>
              <a:t>功能</a:t>
            </a:r>
            <a:endParaRPr lang="zh-CN" altLang="en-US" dirty="0"/>
          </a:p>
        </p:txBody>
      </p:sp>
      <p:sp>
        <p:nvSpPr>
          <p:cNvPr id="4" name="灯片编号占位符 3"/>
          <p:cNvSpPr>
            <a:spLocks noGrp="1"/>
          </p:cNvSpPr>
          <p:nvPr>
            <p:ph type="sldNum" sz="quarter" idx="5"/>
          </p:nvPr>
        </p:nvSpPr>
        <p:spPr/>
        <p:txBody>
          <a:bodyPr/>
          <a:lstStyle/>
          <a:p>
            <a:fld id="{6973341C-3C24-4703-B574-F4BC388926BC}"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可能场景：批量做文件的创建读取理解操作，安装上数据处理的有关插件之后可以处理</a:t>
            </a:r>
            <a:r>
              <a:rPr lang="zh-CN" altLang="en-US" dirty="0"/>
              <a:t>数据</a:t>
            </a:r>
            <a:endParaRPr lang="zh-CN" altLang="en-US" dirty="0"/>
          </a:p>
          <a:p>
            <a:r>
              <a:rPr lang="zh-CN" altLang="en-US" dirty="0"/>
              <a:t>可以通过跟机器人对话安装</a:t>
            </a:r>
            <a:r>
              <a:rPr lang="en-US" altLang="zh-CN" dirty="0"/>
              <a:t>excel</a:t>
            </a:r>
            <a:r>
              <a:rPr lang="zh-CN" altLang="en-US" dirty="0"/>
              <a:t>、</a:t>
            </a:r>
            <a:r>
              <a:rPr lang="en-US" altLang="zh-CN" dirty="0"/>
              <a:t>ppt</a:t>
            </a:r>
            <a:r>
              <a:rPr lang="zh-CN" altLang="en-US" dirty="0"/>
              <a:t>、</a:t>
            </a:r>
            <a:r>
              <a:rPr lang="en-US" altLang="zh-CN" dirty="0"/>
              <a:t>word</a:t>
            </a:r>
            <a:r>
              <a:rPr lang="zh-CN" altLang="en-US" dirty="0"/>
              <a:t>等的处理插件，精进对应</a:t>
            </a:r>
            <a:r>
              <a:rPr lang="zh-CN" altLang="en-US" dirty="0"/>
              <a:t>功能</a:t>
            </a:r>
            <a:endParaRPr lang="zh-CN" altLang="en-US" dirty="0"/>
          </a:p>
        </p:txBody>
      </p:sp>
      <p:sp>
        <p:nvSpPr>
          <p:cNvPr id="4" name="灯片编号占位符 3"/>
          <p:cNvSpPr>
            <a:spLocks noGrp="1"/>
          </p:cNvSpPr>
          <p:nvPr>
            <p:ph type="sldNum" sz="quarter" idx="5"/>
          </p:nvPr>
        </p:nvSpPr>
        <p:spPr/>
        <p:txBody>
          <a:bodyPr/>
          <a:lstStyle/>
          <a:p>
            <a:fld id="{6973341C-3C24-4703-B574-F4BC388926BC}"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11556459" y="6352162"/>
            <a:ext cx="466794" cy="369332"/>
          </a:xfrm>
          <a:prstGeom prst="rect">
            <a:avLst/>
          </a:prstGeom>
          <a:noFill/>
        </p:spPr>
        <p:txBody>
          <a:bodyPr wrap="none" rtlCol="0">
            <a:spAutoFit/>
          </a:bodyPr>
          <a:lstStyle/>
          <a:p>
            <a:fld id="{E632371A-7865-4ED0-924F-B47F9107B777}" type="slidenum">
              <a:rPr lang="zh-CN" altLang="en-US" smtClean="0"/>
            </a:fld>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mc:AlternateContent xmlns:mc="http://schemas.openxmlformats.org/markup-compatibility/2006">
    <mc:Choice xmlns:p14="http://schemas.microsoft.com/office/powerpoint/2010/main" Requires="p14">
      <p:transition spd="med" p14:dur="699"/>
    </mc:Choice>
    <mc:Fallback>
      <p:transition spd="med"/>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2.xml"/><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11.xml"/><Relationship Id="rId7"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4.pn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2.xml"/><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18.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hyperlink" Target="https://eu.36kr.com/en/p/3678722334679937" TargetMode="Externa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hyperlink" Target="https://www.businessworld.in/article/openclaw-the-ai-agent-that-actually-does-things-593640" TargetMode="External"/><Relationship Id="rId3" Type="http://schemas.openxmlformats.org/officeDocument/2006/relationships/tags" Target="../tags/tag25.xml"/><Relationship Id="rId2" Type="http://schemas.openxmlformats.org/officeDocument/2006/relationships/image" Target="../media/image23.png"/><Relationship Id="rId19" Type="http://schemas.openxmlformats.org/officeDocument/2006/relationships/notesSlide" Target="../notesSlides/notesSlide18.xml"/><Relationship Id="rId18" Type="http://schemas.openxmlformats.org/officeDocument/2006/relationships/slideLayout" Target="../slideLayouts/slideLayout2.xml"/><Relationship Id="rId17" Type="http://schemas.openxmlformats.org/officeDocument/2006/relationships/image" Target="../media/image24.png"/><Relationship Id="rId16" Type="http://schemas.microsoft.com/office/2007/relationships/media" Target="../media/media1.mp4"/><Relationship Id="rId15" Type="http://schemas.openxmlformats.org/officeDocument/2006/relationships/video" Target="../media/media1.mp4"/><Relationship Id="rId14" Type="http://schemas.openxmlformats.org/officeDocument/2006/relationships/hyperlink" Target="https://x.com/AlexFinn/status/2017305997212323887" TargetMode="External"/><Relationship Id="rId13" Type="http://schemas.openxmlformats.org/officeDocument/2006/relationships/tags" Target="../tags/tag32.xml"/><Relationship Id="rId12" Type="http://schemas.openxmlformats.org/officeDocument/2006/relationships/tags" Target="../tags/tag31.xml"/><Relationship Id="rId11" Type="http://schemas.openxmlformats.org/officeDocument/2006/relationships/hyperlink" Target="https://1password.com/blog/its-openclaw" TargetMode="External"/><Relationship Id="rId10" Type="http://schemas.openxmlformats.org/officeDocument/2006/relationships/tags" Target="../tags/tag30.xml"/><Relationship Id="rId1" Type="http://schemas.openxmlformats.org/officeDocument/2006/relationships/image" Target="../media/image4.png"/></Relationships>
</file>

<file path=ppt/slides/_rels/slide19.xml.rels><?xml version="1.0" encoding="UTF-8" standalone="yes"?>
<Relationships xmlns="http://schemas.openxmlformats.org/package/2006/relationships"><Relationship Id="rId7" Type="http://schemas.openxmlformats.org/officeDocument/2006/relationships/notesSlide" Target="../notesSlides/notesSlide19.xml"/><Relationship Id="rId6"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jpeg"/><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4.png"/></Relationships>
</file>

<file path=ppt/slides/_rels/slide2.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9" Type="http://schemas.openxmlformats.org/officeDocument/2006/relationships/notesSlide" Target="../notesSlides/notesSlide2.xml"/><Relationship Id="rId18" Type="http://schemas.openxmlformats.org/officeDocument/2006/relationships/slideLayout" Target="../slideLayouts/slideLayout1.xml"/><Relationship Id="rId17" Type="http://schemas.openxmlformats.org/officeDocument/2006/relationships/tags" Target="../tags/tag16.xml"/><Relationship Id="rId16" Type="http://schemas.openxmlformats.org/officeDocument/2006/relationships/tags" Target="../tags/tag15.xml"/><Relationship Id="rId15" Type="http://schemas.openxmlformats.org/officeDocument/2006/relationships/tags" Target="../tags/tag14.xml"/><Relationship Id="rId14" Type="http://schemas.openxmlformats.org/officeDocument/2006/relationships/tags" Target="../tags/tag13.xml"/><Relationship Id="rId13" Type="http://schemas.openxmlformats.org/officeDocument/2006/relationships/tags" Target="../tags/tag12.xml"/><Relationship Id="rId12" Type="http://schemas.openxmlformats.org/officeDocument/2006/relationships/tags" Target="../tags/tag11.xml"/><Relationship Id="rId11" Type="http://schemas.openxmlformats.org/officeDocument/2006/relationships/tags" Target="../tags/tag10.xml"/><Relationship Id="rId10" Type="http://schemas.openxmlformats.org/officeDocument/2006/relationships/tags" Target="../tags/tag9.xml"/><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2.xml"/><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2.xml"/><Relationship Id="rId2" Type="http://schemas.openxmlformats.org/officeDocument/2006/relationships/image" Target="../media/image31.png"/><Relationship Id="rId1"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2.xml"/><Relationship Id="rId2" Type="http://schemas.openxmlformats.org/officeDocument/2006/relationships/image" Target="../media/image32.png"/><Relationship Id="rId1" Type="http://schemas.openxmlformats.org/officeDocument/2006/relationships/image" Target="../media/image4.png"/></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2.xml"/><Relationship Id="rId2" Type="http://schemas.openxmlformats.org/officeDocument/2006/relationships/image" Target="../media/image33.png"/><Relationship Id="rId1" Type="http://schemas.openxmlformats.org/officeDocument/2006/relationships/image" Target="../media/image4.png"/></Relationships>
</file>

<file path=ppt/slides/_rels/slide28.xml.rels><?xml version="1.0" encoding="UTF-8" standalone="yes"?>
<Relationships xmlns="http://schemas.openxmlformats.org/package/2006/relationships"><Relationship Id="rId5" Type="http://schemas.openxmlformats.org/officeDocument/2006/relationships/notesSlide" Target="../notesSlides/notesSlide27.xml"/><Relationship Id="rId4" Type="http://schemas.openxmlformats.org/officeDocument/2006/relationships/slideLayout" Target="../slideLayouts/slideLayout2.xml"/><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4.png"/></Relationships>
</file>

<file path=ppt/slides/_rels/slide29.xml.rels><?xml version="1.0" encoding="UTF-8" standalone="yes"?>
<Relationships xmlns="http://schemas.openxmlformats.org/package/2006/relationships"><Relationship Id="rId5" Type="http://schemas.openxmlformats.org/officeDocument/2006/relationships/notesSlide" Target="../notesSlides/notesSlide28.xml"/><Relationship Id="rId4" Type="http://schemas.openxmlformats.org/officeDocument/2006/relationships/slideLayout" Target="../slideLayouts/slideLayout2.xml"/><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image" Target="../media/image4.pn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2.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30.xml.rels><?xml version="1.0" encoding="UTF-8" standalone="yes"?>
<Relationships xmlns="http://schemas.openxmlformats.org/package/2006/relationships"><Relationship Id="rId5" Type="http://schemas.openxmlformats.org/officeDocument/2006/relationships/notesSlide" Target="../notesSlides/notesSlide29.xml"/><Relationship Id="rId4" Type="http://schemas.openxmlformats.org/officeDocument/2006/relationships/slideLayout" Target="../slideLayouts/slideLayout2.xml"/><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image" Target="../media/image4.png"/></Relationships>
</file>

<file path=ppt/slides/_rels/slide31.xml.rels><?xml version="1.0" encoding="UTF-8" standalone="yes"?>
<Relationships xmlns="http://schemas.openxmlformats.org/package/2006/relationships"><Relationship Id="rId5" Type="http://schemas.openxmlformats.org/officeDocument/2006/relationships/notesSlide" Target="../notesSlides/notesSlide30.xml"/><Relationship Id="rId4" Type="http://schemas.openxmlformats.org/officeDocument/2006/relationships/slideLayout" Target="../slideLayouts/slideLayout2.xml"/><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4.png"/></Relationships>
</file>

<file path=ppt/slides/_rels/slide32.xml.rels><?xml version="1.0" encoding="UTF-8" standalone="yes"?>
<Relationships xmlns="http://schemas.openxmlformats.org/package/2006/relationships"><Relationship Id="rId5" Type="http://schemas.openxmlformats.org/officeDocument/2006/relationships/notesSlide" Target="../notesSlides/notesSlide31.xml"/><Relationship Id="rId4" Type="http://schemas.openxmlformats.org/officeDocument/2006/relationships/slideLayout" Target="../slideLayouts/slideLayout2.xml"/><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4.png"/></Relationships>
</file>

<file path=ppt/slides/_rels/slide33.xml.rels><?xml version="1.0" encoding="UTF-8" standalone="yes"?>
<Relationships xmlns="http://schemas.openxmlformats.org/package/2006/relationships"><Relationship Id="rId6" Type="http://schemas.openxmlformats.org/officeDocument/2006/relationships/notesSlide" Target="../notesSlides/notesSlide32.xml"/><Relationship Id="rId5" Type="http://schemas.openxmlformats.org/officeDocument/2006/relationships/slideLayout" Target="../slideLayouts/slideLayout2.xml"/><Relationship Id="rId4" Type="http://schemas.openxmlformats.org/officeDocument/2006/relationships/image" Target="../media/image44.png"/><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png"/></Relationships>
</file>

<file path=ppt/slides/_rels/slide34.xml.rels><?xml version="1.0" encoding="UTF-8" standalone="yes"?>
<Relationships xmlns="http://schemas.openxmlformats.org/package/2006/relationships"><Relationship Id="rId5" Type="http://schemas.openxmlformats.org/officeDocument/2006/relationships/notesSlide" Target="../notesSlides/notesSlide33.xml"/><Relationship Id="rId4" Type="http://schemas.openxmlformats.org/officeDocument/2006/relationships/slideLayout" Target="../slideLayouts/slideLayout2.xml"/><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4.png"/></Relationships>
</file>

<file path=ppt/slides/_rels/slide35.xml.rels><?xml version="1.0" encoding="UTF-8" standalone="yes"?>
<Relationships xmlns="http://schemas.openxmlformats.org/package/2006/relationships"><Relationship Id="rId7" Type="http://schemas.openxmlformats.org/officeDocument/2006/relationships/notesSlide" Target="../notesSlides/notesSlide34.xml"/><Relationship Id="rId6"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png"/></Relationships>
</file>

<file path=ppt/slides/_rels/slide36.xml.rels><?xml version="1.0" encoding="UTF-8" standalone="yes"?>
<Relationships xmlns="http://schemas.openxmlformats.org/package/2006/relationships"><Relationship Id="rId7" Type="http://schemas.openxmlformats.org/officeDocument/2006/relationships/notesSlide" Target="../notesSlides/notesSlide35.xml"/><Relationship Id="rId6"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4.png"/></Relationships>
</file>

<file path=ppt/slides/_rels/slide37.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61.png"/><Relationship Id="rId7" Type="http://schemas.openxmlformats.org/officeDocument/2006/relationships/image" Target="../media/image60.png"/><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3" Type="http://schemas.openxmlformats.org/officeDocument/2006/relationships/image" Target="../media/image56.png"/><Relationship Id="rId2" Type="http://schemas.openxmlformats.org/officeDocument/2006/relationships/image" Target="../media/image55.png"/><Relationship Id="rId10" Type="http://schemas.openxmlformats.org/officeDocument/2006/relationships/notesSlide" Target="../notesSlides/notesSlide36.xml"/><Relationship Id="rId1" Type="http://schemas.openxmlformats.org/officeDocument/2006/relationships/image" Target="../media/image4.png"/></Relationships>
</file>

<file path=ppt/slides/_rels/slide38.xml.rels><?xml version="1.0" encoding="UTF-8" standalone="yes"?>
<Relationships xmlns="http://schemas.openxmlformats.org/package/2006/relationships"><Relationship Id="rId4" Type="http://schemas.openxmlformats.org/officeDocument/2006/relationships/notesSlide" Target="../notesSlides/notesSlide37.xml"/><Relationship Id="rId3" Type="http://schemas.openxmlformats.org/officeDocument/2006/relationships/slideLayout" Target="../slideLayouts/slideLayout2.xml"/><Relationship Id="rId2" Type="http://schemas.openxmlformats.org/officeDocument/2006/relationships/image" Target="../media/image62.png"/><Relationship Id="rId1" Type="http://schemas.openxmlformats.org/officeDocument/2006/relationships/image" Target="../media/image4.png"/></Relationships>
</file>

<file path=ppt/slides/_rels/slide39.xml.rels><?xml version="1.0" encoding="UTF-8" standalone="yes"?>
<Relationships xmlns="http://schemas.openxmlformats.org/package/2006/relationships"><Relationship Id="rId8" Type="http://schemas.openxmlformats.org/officeDocument/2006/relationships/notesSlide" Target="../notesSlides/notesSlide38.xml"/><Relationship Id="rId7"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4.png"/></Relationships>
</file>

<file path=ppt/slides/_rels/slide40.xml.rels><?xml version="1.0" encoding="UTF-8" standalone="yes"?>
<Relationships xmlns="http://schemas.openxmlformats.org/package/2006/relationships"><Relationship Id="rId5" Type="http://schemas.openxmlformats.org/officeDocument/2006/relationships/notesSlide" Target="../notesSlides/notesSlide39.xml"/><Relationship Id="rId4" Type="http://schemas.openxmlformats.org/officeDocument/2006/relationships/slideLayout" Target="../slideLayouts/slideLayout2.xml"/><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image" Target="../media/image4.png"/></Relationships>
</file>

<file path=ppt/slides/_rels/slide41.xml.rels><?xml version="1.0" encoding="UTF-8" standalone="yes"?>
<Relationships xmlns="http://schemas.openxmlformats.org/package/2006/relationships"><Relationship Id="rId4" Type="http://schemas.openxmlformats.org/officeDocument/2006/relationships/notesSlide" Target="../notesSlides/notesSlide40.xml"/><Relationship Id="rId3" Type="http://schemas.openxmlformats.org/officeDocument/2006/relationships/slideLayout" Target="../slideLayouts/slideLayout2.xml"/><Relationship Id="rId2" Type="http://schemas.openxmlformats.org/officeDocument/2006/relationships/image" Target="../media/image70.png"/><Relationship Id="rId1" Type="http://schemas.openxmlformats.org/officeDocument/2006/relationships/image" Target="../media/image4.png"/></Relationships>
</file>

<file path=ppt/slides/_rels/slide42.xml.rels><?xml version="1.0" encoding="UTF-8" standalone="yes"?>
<Relationships xmlns="http://schemas.openxmlformats.org/package/2006/relationships"><Relationship Id="rId5" Type="http://schemas.openxmlformats.org/officeDocument/2006/relationships/notesSlide" Target="../notesSlides/notesSlide41.xml"/><Relationship Id="rId4" Type="http://schemas.openxmlformats.org/officeDocument/2006/relationships/slideLayout" Target="../slideLayouts/slideLayout2.xml"/><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image" Target="../media/image4.png"/></Relationships>
</file>

<file path=ppt/slides/_rels/slide43.xml.rels><?xml version="1.0" encoding="UTF-8" standalone="yes"?>
<Relationships xmlns="http://schemas.openxmlformats.org/package/2006/relationships"><Relationship Id="rId5" Type="http://schemas.openxmlformats.org/officeDocument/2006/relationships/notesSlide" Target="../notesSlides/notesSlide42.xml"/><Relationship Id="rId4" Type="http://schemas.openxmlformats.org/officeDocument/2006/relationships/slideLayout" Target="../slideLayouts/slideLayout2.xml"/><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image" Target="../media/image4.png"/></Relationships>
</file>

<file path=ppt/slides/_rels/slide44.xml.rels><?xml version="1.0" encoding="UTF-8" standalone="yes"?>
<Relationships xmlns="http://schemas.openxmlformats.org/package/2006/relationships"><Relationship Id="rId4" Type="http://schemas.openxmlformats.org/officeDocument/2006/relationships/notesSlide" Target="../notesSlides/notesSlide43.xml"/><Relationship Id="rId3" Type="http://schemas.openxmlformats.org/officeDocument/2006/relationships/slideLayout" Target="../slideLayouts/slideLayout2.xml"/><Relationship Id="rId2" Type="http://schemas.openxmlformats.org/officeDocument/2006/relationships/image" Target="../media/image75.png"/><Relationship Id="rId1"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46.xml.rels><?xml version="1.0" encoding="UTF-8" standalone="yes"?>
<Relationships xmlns="http://schemas.openxmlformats.org/package/2006/relationships"><Relationship Id="rId4" Type="http://schemas.openxmlformats.org/officeDocument/2006/relationships/notesSlide" Target="../notesSlides/notesSlide45.xml"/><Relationship Id="rId3" Type="http://schemas.openxmlformats.org/officeDocument/2006/relationships/slideLayout" Target="../slideLayouts/slideLayout2.xml"/><Relationship Id="rId2" Type="http://schemas.openxmlformats.org/officeDocument/2006/relationships/image" Target="../media/image76.png"/><Relationship Id="rId1" Type="http://schemas.openxmlformats.org/officeDocument/2006/relationships/image" Target="../media/image4.png"/></Relationships>
</file>

<file path=ppt/slides/_rels/slide47.xml.rels><?xml version="1.0" encoding="UTF-8" standalone="yes"?>
<Relationships xmlns="http://schemas.openxmlformats.org/package/2006/relationships"><Relationship Id="rId4" Type="http://schemas.openxmlformats.org/officeDocument/2006/relationships/notesSlide" Target="../notesSlides/notesSlide46.xml"/><Relationship Id="rId3" Type="http://schemas.openxmlformats.org/officeDocument/2006/relationships/slideLayout" Target="../slideLayouts/slideLayout2.xml"/><Relationship Id="rId2" Type="http://schemas.openxmlformats.org/officeDocument/2006/relationships/image" Target="../media/image77.png"/><Relationship Id="rId1" Type="http://schemas.openxmlformats.org/officeDocument/2006/relationships/image" Target="../media/image4.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9" Type="http://schemas.openxmlformats.org/officeDocument/2006/relationships/tags" Target="../tags/tag24.xml"/><Relationship Id="rId8" Type="http://schemas.openxmlformats.org/officeDocument/2006/relationships/tags" Target="../tags/tag23.xml"/><Relationship Id="rId7" Type="http://schemas.openxmlformats.org/officeDocument/2006/relationships/tags" Target="../tags/tag22.xml"/><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2" Type="http://schemas.openxmlformats.org/officeDocument/2006/relationships/notesSlide" Target="../notesSlides/notesSlide6.xml"/><Relationship Id="rId11" Type="http://schemas.openxmlformats.org/officeDocument/2006/relationships/slideLayout" Target="../slideLayouts/slideLayout2.xml"/><Relationship Id="rId10" Type="http://schemas.openxmlformats.org/officeDocument/2006/relationships/image" Target="../media/image7.jpeg"/><Relationship Id="rId1"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2.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9.xml"/><Relationship Id="rId7"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直角三角形 31"/>
          <p:cNvSpPr/>
          <p:nvPr/>
        </p:nvSpPr>
        <p:spPr>
          <a:xfrm flipH="1">
            <a:off x="8101263" y="4393038"/>
            <a:ext cx="4154806" cy="2464962"/>
          </a:xfrm>
          <a:prstGeom prst="rtTriangle">
            <a:avLst/>
          </a:prstGeom>
          <a:solidFill>
            <a:schemeClr val="accent3">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3" name="任意多边形: 形状 12"/>
          <p:cNvSpPr/>
          <p:nvPr/>
        </p:nvSpPr>
        <p:spPr>
          <a:xfrm rot="5400000">
            <a:off x="1989403" y="2286498"/>
            <a:ext cx="1720055" cy="151409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bg2">
              <a:lumMod val="75000"/>
              <a:alpha val="7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0" name="任意多边形: 形状 9"/>
          <p:cNvSpPr/>
          <p:nvPr/>
        </p:nvSpPr>
        <p:spPr>
          <a:xfrm rot="5400000">
            <a:off x="-401537" y="363950"/>
            <a:ext cx="3587225" cy="3157686"/>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rgbClr val="FDE891"/>
          </a:solidFill>
          <a:ln w="85725">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1" name="文本框 10"/>
          <p:cNvSpPr txBox="1"/>
          <p:nvPr/>
        </p:nvSpPr>
        <p:spPr>
          <a:xfrm>
            <a:off x="4284991" y="2715085"/>
            <a:ext cx="7202805" cy="1938020"/>
          </a:xfrm>
          <a:prstGeom prst="rect">
            <a:avLst/>
          </a:prstGeom>
          <a:noFill/>
        </p:spPr>
        <p:txBody>
          <a:bodyPr wrap="none" rtlCol="0">
            <a:spAutoFit/>
          </a:bodyPr>
          <a:lstStyle/>
          <a:p>
            <a:r>
              <a:rPr lang="en-US" altLang="zh-CN" sz="6000" b="1" spc="600" dirty="0">
                <a:solidFill>
                  <a:schemeClr val="tx1">
                    <a:lumMod val="85000"/>
                    <a:lumOff val="15000"/>
                  </a:schemeClr>
                </a:solidFill>
                <a:latin typeface="微软雅黑" panose="020B0503020204020204" charset="-122"/>
                <a:ea typeface="微软雅黑" panose="020B0503020204020204" charset="-122"/>
              </a:rPr>
              <a:t>OpenClaw</a:t>
            </a:r>
            <a:r>
              <a:rPr lang="zh-CN" altLang="en-US" sz="6000" b="1" spc="600" dirty="0">
                <a:solidFill>
                  <a:schemeClr val="tx1">
                    <a:lumMod val="85000"/>
                    <a:lumOff val="15000"/>
                  </a:schemeClr>
                </a:solidFill>
                <a:latin typeface="微软雅黑" panose="020B0503020204020204" charset="-122"/>
                <a:ea typeface="微软雅黑" panose="020B0503020204020204" charset="-122"/>
              </a:rPr>
              <a:t>工作坊</a:t>
            </a:r>
            <a:endParaRPr lang="en-US" altLang="zh-CN" sz="6000" b="1" spc="600" dirty="0">
              <a:solidFill>
                <a:schemeClr val="tx1">
                  <a:lumMod val="85000"/>
                  <a:lumOff val="15000"/>
                </a:schemeClr>
              </a:solidFill>
              <a:latin typeface="微软雅黑" panose="020B0503020204020204" charset="-122"/>
              <a:ea typeface="微软雅黑" panose="020B0503020204020204" charset="-122"/>
            </a:endParaRPr>
          </a:p>
          <a:p>
            <a:endParaRPr lang="en-US" altLang="zh-CN" sz="6000" b="1" spc="600" dirty="0">
              <a:solidFill>
                <a:schemeClr val="tx1">
                  <a:lumMod val="85000"/>
                  <a:lumOff val="15000"/>
                </a:schemeClr>
              </a:solidFill>
              <a:latin typeface="微软雅黑" panose="020B0503020204020204" charset="-122"/>
              <a:ea typeface="微软雅黑" panose="020B0503020204020204" charset="-122"/>
            </a:endParaRPr>
          </a:p>
        </p:txBody>
      </p:sp>
      <p:sp>
        <p:nvSpPr>
          <p:cNvPr id="14" name="任意多边形: 形状 13"/>
          <p:cNvSpPr/>
          <p:nvPr/>
        </p:nvSpPr>
        <p:spPr>
          <a:xfrm rot="5400000">
            <a:off x="-829379" y="3439054"/>
            <a:ext cx="2067868" cy="182026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bg2">
              <a:lumMod val="75000"/>
              <a:alpha val="4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9" name="任意多边形: 形状 18"/>
          <p:cNvSpPr/>
          <p:nvPr/>
        </p:nvSpPr>
        <p:spPr>
          <a:xfrm rot="5400000">
            <a:off x="458626" y="5396536"/>
            <a:ext cx="1382016" cy="1216531"/>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bg2">
              <a:lumMod val="75000"/>
              <a:alpha val="2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 name="任意多边形: 形状 4"/>
          <p:cNvSpPr/>
          <p:nvPr/>
        </p:nvSpPr>
        <p:spPr>
          <a:xfrm rot="5400000">
            <a:off x="1128816" y="3826138"/>
            <a:ext cx="1833453" cy="161391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1">
              <a:lumMod val="20000"/>
              <a:lumOff val="80000"/>
            </a:schemeClr>
          </a:solidFill>
          <a:ln w="5397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4" name="矩形: 圆角 23"/>
          <p:cNvSpPr/>
          <p:nvPr/>
        </p:nvSpPr>
        <p:spPr>
          <a:xfrm>
            <a:off x="6295390" y="4251325"/>
            <a:ext cx="3181985" cy="49212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r>
              <a:rPr lang="zh-CN" altLang="en-US" sz="2000" b="1" dirty="0"/>
              <a:t>主讲人：范凌翔</a:t>
            </a:r>
            <a:r>
              <a:rPr lang="en-US" altLang="zh-CN" sz="2000" b="1" dirty="0"/>
              <a:t>  </a:t>
            </a:r>
            <a:r>
              <a:rPr lang="zh-CN" altLang="en-US" sz="2000" b="1" dirty="0"/>
              <a:t>自动化系</a:t>
            </a:r>
            <a:endParaRPr lang="zh-CN" altLang="en-US" sz="2000" b="1" dirty="0"/>
          </a:p>
        </p:txBody>
      </p:sp>
      <p:sp>
        <p:nvSpPr>
          <p:cNvPr id="27" name="任意多边形: 形状 26"/>
          <p:cNvSpPr/>
          <p:nvPr/>
        </p:nvSpPr>
        <p:spPr>
          <a:xfrm rot="5400000">
            <a:off x="2603241" y="5331357"/>
            <a:ext cx="492377" cy="433419"/>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bg2">
              <a:lumMod val="90000"/>
              <a:alpha val="4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8" name="任意多边形: 形状 17"/>
          <p:cNvSpPr/>
          <p:nvPr/>
        </p:nvSpPr>
        <p:spPr>
          <a:xfrm rot="5400000">
            <a:off x="605299" y="4727119"/>
            <a:ext cx="1018771" cy="896782"/>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9" name="任意多边形: 形状 28"/>
          <p:cNvSpPr/>
          <p:nvPr/>
        </p:nvSpPr>
        <p:spPr>
          <a:xfrm rot="5400000">
            <a:off x="2589058" y="176872"/>
            <a:ext cx="729270" cy="641946"/>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bg2">
              <a:lumMod val="90000"/>
              <a:alpha val="4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3" name="任意多边形: 形状 32"/>
          <p:cNvSpPr/>
          <p:nvPr/>
        </p:nvSpPr>
        <p:spPr>
          <a:xfrm rot="5400000">
            <a:off x="11176585" y="5784445"/>
            <a:ext cx="1382016" cy="1216532"/>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4" name="任意多边形: 形状 33"/>
          <p:cNvSpPr/>
          <p:nvPr/>
        </p:nvSpPr>
        <p:spPr>
          <a:xfrm rot="5400000">
            <a:off x="10957550" y="5760461"/>
            <a:ext cx="603554" cy="531284"/>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bg2">
              <a:lumMod val="90000"/>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图片包含 游戏机&#10;&#10;描述已自动生成"/>
          <p:cNvPicPr>
            <a:picLocks noChangeAspect="1"/>
          </p:cNvPicPr>
          <p:nvPr/>
        </p:nvPicPr>
        <p:blipFill rotWithShape="1">
          <a:blip r:embed="rId1">
            <a:extLst>
              <a:ext uri="{28A0092B-C50C-407E-A947-70E740481C1C}">
                <a14:useLocalDpi xmlns:a14="http://schemas.microsoft.com/office/drawing/2010/main" val="0"/>
              </a:ext>
            </a:extLst>
          </a:blip>
          <a:srcRect l="5854" t="14311" r="2763" b="18023"/>
          <a:stretch>
            <a:fillRect/>
          </a:stretch>
        </p:blipFill>
        <p:spPr>
          <a:xfrm>
            <a:off x="8832178" y="211047"/>
            <a:ext cx="3359822" cy="741561"/>
          </a:xfrm>
          <a:prstGeom prst="rect">
            <a:avLst/>
          </a:prstGeom>
        </p:spPr>
      </p:pic>
      <p:sp>
        <p:nvSpPr>
          <p:cNvPr id="3" name="任意多边形: 形状 2"/>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 name="文本框 4"/>
          <p:cNvSpPr txBox="1"/>
          <p:nvPr/>
        </p:nvSpPr>
        <p:spPr>
          <a:xfrm>
            <a:off x="271574" y="339428"/>
            <a:ext cx="646697" cy="521970"/>
          </a:xfrm>
          <a:prstGeom prst="rect">
            <a:avLst/>
          </a:prstGeom>
          <a:noFill/>
        </p:spPr>
        <p:txBody>
          <a:bodyPr wrap="square" rtlCol="0">
            <a:spAutoFit/>
          </a:bodyPr>
          <a:lstStyle/>
          <a:p>
            <a:pPr algn="ctr"/>
            <a:r>
              <a:rPr lang="en-US" altLang="zh-CN" sz="2800" b="1" dirty="0">
                <a:solidFill>
                  <a:schemeClr val="bg1"/>
                </a:solidFill>
              </a:rPr>
              <a:t>02</a:t>
            </a:r>
            <a:endParaRPr lang="zh-CN" altLang="en-US" sz="2800" b="1" dirty="0">
              <a:solidFill>
                <a:schemeClr val="bg1"/>
              </a:solidFill>
            </a:endParaRPr>
          </a:p>
        </p:txBody>
      </p:sp>
      <p:sp>
        <p:nvSpPr>
          <p:cNvPr id="6" name="任意多边形: 形状 5"/>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0" name="任意多边形: 形状 9"/>
          <p:cNvSpPr>
            <a:spLocks noChangeAspect="1"/>
          </p:cNvSpPr>
          <p:nvPr/>
        </p:nvSpPr>
        <p:spPr>
          <a:xfrm>
            <a:off x="983582" y="1480114"/>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7" name="文本框 6"/>
          <p:cNvSpPr txBox="1"/>
          <p:nvPr/>
        </p:nvSpPr>
        <p:spPr>
          <a:xfrm>
            <a:off x="1164276" y="355470"/>
            <a:ext cx="1960880" cy="583565"/>
          </a:xfrm>
          <a:prstGeom prst="rect">
            <a:avLst/>
          </a:prstGeom>
          <a:noFill/>
        </p:spPr>
        <p:txBody>
          <a:bodyPr wrap="none" rtlCol="0">
            <a:spAutoFit/>
          </a:bodyPr>
          <a:lstStyle/>
          <a:p>
            <a:r>
              <a:rPr lang="zh-CN" altLang="en-US" sz="3200" b="1" spc="300" dirty="0">
                <a:solidFill>
                  <a:schemeClr val="tx1">
                    <a:lumMod val="85000"/>
                    <a:lumOff val="15000"/>
                  </a:schemeClr>
                </a:solidFill>
              </a:rPr>
              <a:t>主要</a:t>
            </a:r>
            <a:r>
              <a:rPr lang="zh-CN" altLang="en-US" sz="3200" b="1" spc="300" dirty="0">
                <a:solidFill>
                  <a:schemeClr val="tx1">
                    <a:lumMod val="85000"/>
                    <a:lumOff val="15000"/>
                  </a:schemeClr>
                </a:solidFill>
              </a:rPr>
              <a:t>功能</a:t>
            </a:r>
            <a:endParaRPr lang="zh-CN" altLang="en-US" sz="3200" b="1" spc="300" dirty="0">
              <a:solidFill>
                <a:schemeClr val="tx1">
                  <a:lumMod val="85000"/>
                  <a:lumOff val="15000"/>
                </a:schemeClr>
              </a:solidFill>
            </a:endParaRPr>
          </a:p>
        </p:txBody>
      </p:sp>
      <p:sp>
        <p:nvSpPr>
          <p:cNvPr id="4" name="文本框 3"/>
          <p:cNvSpPr txBox="1"/>
          <p:nvPr/>
        </p:nvSpPr>
        <p:spPr>
          <a:xfrm>
            <a:off x="1461770" y="1424305"/>
            <a:ext cx="3957955" cy="706755"/>
          </a:xfrm>
          <a:prstGeom prst="rect">
            <a:avLst/>
          </a:prstGeom>
          <a:noFill/>
        </p:spPr>
        <p:txBody>
          <a:bodyPr wrap="square" rtlCol="0" anchor="t">
            <a:spAutoFit/>
          </a:bodyPr>
          <a:p>
            <a:pPr algn="l" defTabSz="457200">
              <a:spcAft>
                <a:spcPts val="1200"/>
              </a:spcAft>
              <a:defRPr sz="2000">
                <a:solidFill>
                  <a:srgbClr val="212121"/>
                </a:solidFill>
              </a:defRPr>
            </a:pPr>
            <a:r>
              <a:rPr>
                <a:sym typeface="+mn-ea"/>
              </a:rPr>
              <a:t>开发助手：代码编写、</a:t>
            </a:r>
            <a:r>
              <a:rPr lang="zh-CN">
                <a:sym typeface="+mn-ea"/>
              </a:rPr>
              <a:t>代码调试、</a:t>
            </a:r>
            <a:r>
              <a:rPr lang="en-US" altLang="zh-CN">
                <a:sym typeface="+mn-ea"/>
              </a:rPr>
              <a:t>		     </a:t>
            </a:r>
            <a:r>
              <a:rPr lang="zh-CN">
                <a:sym typeface="+mn-ea"/>
              </a:rPr>
              <a:t>环境配置、</a:t>
            </a:r>
            <a:r>
              <a:rPr>
                <a:sym typeface="+mn-ea"/>
              </a:rPr>
              <a:t>Bug修复</a:t>
            </a:r>
            <a:r>
              <a:rPr lang="zh-CN">
                <a:sym typeface="+mn-ea"/>
              </a:rPr>
              <a:t>等</a:t>
            </a:r>
            <a:endParaRPr lang="zh-CN">
              <a:sym typeface="+mn-ea"/>
            </a:endParaRPr>
          </a:p>
        </p:txBody>
      </p:sp>
      <p:pic>
        <p:nvPicPr>
          <p:cNvPr id="11" name="图片 10"/>
          <p:cNvPicPr>
            <a:picLocks noChangeAspect="1"/>
          </p:cNvPicPr>
          <p:nvPr/>
        </p:nvPicPr>
        <p:blipFill>
          <a:blip r:embed="rId2"/>
          <a:stretch>
            <a:fillRect/>
          </a:stretch>
        </p:blipFill>
        <p:spPr>
          <a:xfrm>
            <a:off x="1381760" y="2494915"/>
            <a:ext cx="4671060" cy="4084955"/>
          </a:xfrm>
          <a:prstGeom prst="rect">
            <a:avLst/>
          </a:prstGeom>
        </p:spPr>
      </p:pic>
      <p:pic>
        <p:nvPicPr>
          <p:cNvPr id="12" name="图片 11"/>
          <p:cNvPicPr>
            <a:picLocks noChangeAspect="1"/>
          </p:cNvPicPr>
          <p:nvPr/>
        </p:nvPicPr>
        <p:blipFill>
          <a:blip r:embed="rId3"/>
          <a:stretch>
            <a:fillRect/>
          </a:stretch>
        </p:blipFill>
        <p:spPr>
          <a:xfrm>
            <a:off x="6089015" y="76200"/>
            <a:ext cx="4483100" cy="4128770"/>
          </a:xfrm>
          <a:prstGeom prst="rect">
            <a:avLst/>
          </a:prstGeom>
        </p:spPr>
      </p:pic>
      <p:pic>
        <p:nvPicPr>
          <p:cNvPr id="13" name="图片 12"/>
          <p:cNvPicPr>
            <a:picLocks noChangeAspect="1"/>
          </p:cNvPicPr>
          <p:nvPr/>
        </p:nvPicPr>
        <p:blipFill>
          <a:blip r:embed="rId4"/>
          <a:srcRect t="1763"/>
          <a:stretch>
            <a:fillRect/>
          </a:stretch>
        </p:blipFill>
        <p:spPr>
          <a:xfrm>
            <a:off x="6365240" y="4269740"/>
            <a:ext cx="4174490" cy="23704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游戏机&#10;&#10;描述已自动生成"/>
          <p:cNvPicPr>
            <a:picLocks noChangeAspect="1"/>
          </p:cNvPicPr>
          <p:nvPr/>
        </p:nvPicPr>
        <p:blipFill rotWithShape="1">
          <a:blip r:embed="rId1">
            <a:extLst>
              <a:ext uri="{28A0092B-C50C-407E-A947-70E740481C1C}">
                <a14:useLocalDpi xmlns:a14="http://schemas.microsoft.com/office/drawing/2010/main" val="0"/>
              </a:ext>
            </a:extLst>
          </a:blip>
          <a:srcRect l="5854" t="14311" r="2763" b="18023"/>
          <a:stretch>
            <a:fillRect/>
          </a:stretch>
        </p:blipFill>
        <p:spPr>
          <a:xfrm>
            <a:off x="8832178" y="211047"/>
            <a:ext cx="3359822" cy="741561"/>
          </a:xfrm>
          <a:prstGeom prst="rect">
            <a:avLst/>
          </a:prstGeom>
        </p:spPr>
      </p:pic>
      <p:sp>
        <p:nvSpPr>
          <p:cNvPr id="3" name="任意多边形: 形状 2"/>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 name="文本框 4"/>
          <p:cNvSpPr txBox="1"/>
          <p:nvPr/>
        </p:nvSpPr>
        <p:spPr>
          <a:xfrm>
            <a:off x="271574" y="339428"/>
            <a:ext cx="646697" cy="521970"/>
          </a:xfrm>
          <a:prstGeom prst="rect">
            <a:avLst/>
          </a:prstGeom>
          <a:noFill/>
        </p:spPr>
        <p:txBody>
          <a:bodyPr wrap="square" rtlCol="0">
            <a:spAutoFit/>
          </a:bodyPr>
          <a:lstStyle/>
          <a:p>
            <a:pPr algn="ctr"/>
            <a:r>
              <a:rPr lang="en-US" altLang="zh-CN" sz="2800" b="1" dirty="0">
                <a:solidFill>
                  <a:schemeClr val="bg1"/>
                </a:solidFill>
              </a:rPr>
              <a:t>02</a:t>
            </a:r>
            <a:endParaRPr lang="zh-CN" altLang="en-US" sz="2800" b="1" dirty="0">
              <a:solidFill>
                <a:schemeClr val="bg1"/>
              </a:solidFill>
            </a:endParaRPr>
          </a:p>
        </p:txBody>
      </p:sp>
      <p:sp>
        <p:nvSpPr>
          <p:cNvPr id="6" name="任意多边形: 形状 5"/>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0" name="任意多边形: 形状 9"/>
          <p:cNvSpPr>
            <a:spLocks noChangeAspect="1"/>
          </p:cNvSpPr>
          <p:nvPr/>
        </p:nvSpPr>
        <p:spPr>
          <a:xfrm>
            <a:off x="983582" y="1209604"/>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7" name="文本框 6"/>
          <p:cNvSpPr txBox="1"/>
          <p:nvPr/>
        </p:nvSpPr>
        <p:spPr>
          <a:xfrm>
            <a:off x="1164276" y="355470"/>
            <a:ext cx="1960880" cy="583565"/>
          </a:xfrm>
          <a:prstGeom prst="rect">
            <a:avLst/>
          </a:prstGeom>
          <a:noFill/>
        </p:spPr>
        <p:txBody>
          <a:bodyPr wrap="none" rtlCol="0">
            <a:spAutoFit/>
          </a:bodyPr>
          <a:lstStyle/>
          <a:p>
            <a:r>
              <a:rPr lang="zh-CN" altLang="en-US" sz="3200" b="1" spc="300" dirty="0">
                <a:solidFill>
                  <a:schemeClr val="tx1">
                    <a:lumMod val="85000"/>
                    <a:lumOff val="15000"/>
                  </a:schemeClr>
                </a:solidFill>
              </a:rPr>
              <a:t>主要</a:t>
            </a:r>
            <a:r>
              <a:rPr lang="zh-CN" altLang="en-US" sz="3200" b="1" spc="300" dirty="0">
                <a:solidFill>
                  <a:schemeClr val="tx1">
                    <a:lumMod val="85000"/>
                    <a:lumOff val="15000"/>
                  </a:schemeClr>
                </a:solidFill>
              </a:rPr>
              <a:t>功能</a:t>
            </a:r>
            <a:endParaRPr lang="zh-CN" altLang="en-US" sz="3200" b="1" spc="300" dirty="0">
              <a:solidFill>
                <a:schemeClr val="tx1">
                  <a:lumMod val="85000"/>
                  <a:lumOff val="15000"/>
                </a:schemeClr>
              </a:solidFill>
            </a:endParaRPr>
          </a:p>
        </p:txBody>
      </p:sp>
      <p:sp>
        <p:nvSpPr>
          <p:cNvPr id="4" name="文本框 3"/>
          <p:cNvSpPr txBox="1"/>
          <p:nvPr/>
        </p:nvSpPr>
        <p:spPr>
          <a:xfrm>
            <a:off x="1461770" y="1143635"/>
            <a:ext cx="8300720" cy="398780"/>
          </a:xfrm>
          <a:prstGeom prst="rect">
            <a:avLst/>
          </a:prstGeom>
          <a:noFill/>
        </p:spPr>
        <p:txBody>
          <a:bodyPr wrap="square" rtlCol="0" anchor="t">
            <a:spAutoFit/>
          </a:bodyPr>
          <a:p>
            <a:pPr algn="l" defTabSz="457200">
              <a:spcAft>
                <a:spcPts val="1200"/>
              </a:spcAft>
              <a:defRPr sz="2000">
                <a:solidFill>
                  <a:srgbClr val="212121"/>
                </a:solidFill>
              </a:defRPr>
            </a:pPr>
            <a:r>
              <a:rPr lang="zh-CN" altLang="en-US">
                <a:sym typeface="+mn-ea"/>
              </a:rPr>
              <a:t>网页操作：搜索、浏览网页、</a:t>
            </a:r>
            <a:r>
              <a:rPr lang="zh-CN" altLang="en-US">
                <a:sym typeface="+mn-ea"/>
              </a:rPr>
              <a:t>访问网站、填写表单、点击按钮等</a:t>
            </a:r>
            <a:endParaRPr lang="zh-CN" altLang="en-US">
              <a:sym typeface="+mn-ea"/>
            </a:endParaRPr>
          </a:p>
        </p:txBody>
      </p:sp>
      <p:pic>
        <p:nvPicPr>
          <p:cNvPr id="12" name="图片 11"/>
          <p:cNvPicPr>
            <a:picLocks noChangeAspect="1"/>
          </p:cNvPicPr>
          <p:nvPr/>
        </p:nvPicPr>
        <p:blipFill>
          <a:blip r:embed="rId2"/>
          <a:stretch>
            <a:fillRect/>
          </a:stretch>
        </p:blipFill>
        <p:spPr>
          <a:xfrm>
            <a:off x="271780" y="1823720"/>
            <a:ext cx="3199765" cy="4643120"/>
          </a:xfrm>
          <a:prstGeom prst="rect">
            <a:avLst/>
          </a:prstGeom>
        </p:spPr>
      </p:pic>
      <p:pic>
        <p:nvPicPr>
          <p:cNvPr id="13" name="图片 12"/>
          <p:cNvPicPr>
            <a:picLocks noChangeAspect="1"/>
          </p:cNvPicPr>
          <p:nvPr/>
        </p:nvPicPr>
        <p:blipFill>
          <a:blip r:embed="rId3"/>
          <a:stretch>
            <a:fillRect/>
          </a:stretch>
        </p:blipFill>
        <p:spPr>
          <a:xfrm>
            <a:off x="8416925" y="4149090"/>
            <a:ext cx="3681095" cy="2571750"/>
          </a:xfrm>
          <a:prstGeom prst="rect">
            <a:avLst/>
          </a:prstGeom>
        </p:spPr>
      </p:pic>
      <p:pic>
        <p:nvPicPr>
          <p:cNvPr id="14" name="图片 13" descr="屏幕截图 2026-03-02 181628"/>
          <p:cNvPicPr>
            <a:picLocks noChangeAspect="1"/>
          </p:cNvPicPr>
          <p:nvPr/>
        </p:nvPicPr>
        <p:blipFill>
          <a:blip r:embed="rId4"/>
          <a:srcRect r="9314"/>
          <a:stretch>
            <a:fillRect/>
          </a:stretch>
        </p:blipFill>
        <p:spPr>
          <a:xfrm>
            <a:off x="8416925" y="1668780"/>
            <a:ext cx="3752850" cy="2411095"/>
          </a:xfrm>
          <a:prstGeom prst="rect">
            <a:avLst/>
          </a:prstGeom>
        </p:spPr>
      </p:pic>
      <p:pic>
        <p:nvPicPr>
          <p:cNvPr id="15" name="图片 14"/>
          <p:cNvPicPr>
            <a:picLocks noChangeAspect="1"/>
          </p:cNvPicPr>
          <p:nvPr/>
        </p:nvPicPr>
        <p:blipFill>
          <a:blip r:embed="rId5"/>
          <a:stretch>
            <a:fillRect/>
          </a:stretch>
        </p:blipFill>
        <p:spPr>
          <a:xfrm>
            <a:off x="3724275" y="1823720"/>
            <a:ext cx="4279900" cy="432435"/>
          </a:xfrm>
          <a:prstGeom prst="rect">
            <a:avLst/>
          </a:prstGeom>
        </p:spPr>
      </p:pic>
      <p:pic>
        <p:nvPicPr>
          <p:cNvPr id="16" name="图片 15"/>
          <p:cNvPicPr>
            <a:picLocks noChangeAspect="1"/>
          </p:cNvPicPr>
          <p:nvPr/>
        </p:nvPicPr>
        <p:blipFill>
          <a:blip r:embed="rId6"/>
          <a:stretch>
            <a:fillRect/>
          </a:stretch>
        </p:blipFill>
        <p:spPr>
          <a:xfrm>
            <a:off x="3728720" y="2398395"/>
            <a:ext cx="4346575" cy="3279140"/>
          </a:xfrm>
          <a:prstGeom prst="rect">
            <a:avLst/>
          </a:prstGeom>
        </p:spPr>
      </p:pic>
      <p:sp>
        <p:nvSpPr>
          <p:cNvPr id="8" name="文本框 7"/>
          <p:cNvSpPr txBox="1"/>
          <p:nvPr/>
        </p:nvSpPr>
        <p:spPr>
          <a:xfrm>
            <a:off x="10293350" y="1377950"/>
            <a:ext cx="1400175" cy="337185"/>
          </a:xfrm>
          <a:prstGeom prst="rect">
            <a:avLst/>
          </a:prstGeom>
          <a:noFill/>
        </p:spPr>
        <p:txBody>
          <a:bodyPr wrap="square" rtlCol="0">
            <a:spAutoFit/>
          </a:bodyPr>
          <a:p>
            <a:r>
              <a:rPr lang="zh-CN" altLang="en-US" sz="1600" b="1">
                <a:solidFill>
                  <a:srgbClr val="C00000"/>
                </a:solidFill>
              </a:rPr>
              <a:t>错误示范</a:t>
            </a:r>
            <a:endParaRPr lang="zh-CN" altLang="en-US" sz="1600" b="1">
              <a:solidFill>
                <a:srgbClr val="C00000"/>
              </a:solidFill>
            </a:endParaRPr>
          </a:p>
        </p:txBody>
      </p:sp>
    </p:spTree>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游戏机&#10;&#10;描述已自动生成"/>
          <p:cNvPicPr>
            <a:picLocks noChangeAspect="1"/>
          </p:cNvPicPr>
          <p:nvPr/>
        </p:nvPicPr>
        <p:blipFill rotWithShape="1">
          <a:blip r:embed="rId1">
            <a:extLst>
              <a:ext uri="{28A0092B-C50C-407E-A947-70E740481C1C}">
                <a14:useLocalDpi xmlns:a14="http://schemas.microsoft.com/office/drawing/2010/main" val="0"/>
              </a:ext>
            </a:extLst>
          </a:blip>
          <a:srcRect l="5854" t="14311" r="2763" b="18023"/>
          <a:stretch>
            <a:fillRect/>
          </a:stretch>
        </p:blipFill>
        <p:spPr>
          <a:xfrm>
            <a:off x="8832178" y="211047"/>
            <a:ext cx="3359822" cy="741561"/>
          </a:xfrm>
          <a:prstGeom prst="rect">
            <a:avLst/>
          </a:prstGeom>
        </p:spPr>
      </p:pic>
      <p:sp>
        <p:nvSpPr>
          <p:cNvPr id="3" name="任意多边形: 形状 2"/>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 name="文本框 4"/>
          <p:cNvSpPr txBox="1"/>
          <p:nvPr/>
        </p:nvSpPr>
        <p:spPr>
          <a:xfrm>
            <a:off x="271574" y="339428"/>
            <a:ext cx="646697" cy="521970"/>
          </a:xfrm>
          <a:prstGeom prst="rect">
            <a:avLst/>
          </a:prstGeom>
          <a:noFill/>
        </p:spPr>
        <p:txBody>
          <a:bodyPr wrap="square" rtlCol="0">
            <a:spAutoFit/>
          </a:bodyPr>
          <a:lstStyle/>
          <a:p>
            <a:pPr algn="ctr"/>
            <a:r>
              <a:rPr lang="en-US" altLang="zh-CN" sz="2800" b="1" dirty="0">
                <a:solidFill>
                  <a:schemeClr val="bg1"/>
                </a:solidFill>
              </a:rPr>
              <a:t>02</a:t>
            </a:r>
            <a:endParaRPr lang="zh-CN" altLang="en-US" sz="2800" b="1" dirty="0">
              <a:solidFill>
                <a:schemeClr val="bg1"/>
              </a:solidFill>
            </a:endParaRPr>
          </a:p>
        </p:txBody>
      </p:sp>
      <p:sp>
        <p:nvSpPr>
          <p:cNvPr id="6" name="任意多边形: 形状 5"/>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0" name="任意多边形: 形状 9"/>
          <p:cNvSpPr>
            <a:spLocks noChangeAspect="1"/>
          </p:cNvSpPr>
          <p:nvPr/>
        </p:nvSpPr>
        <p:spPr>
          <a:xfrm>
            <a:off x="983582" y="1337874"/>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7" name="文本框 6"/>
          <p:cNvSpPr txBox="1"/>
          <p:nvPr/>
        </p:nvSpPr>
        <p:spPr>
          <a:xfrm>
            <a:off x="1164276" y="355470"/>
            <a:ext cx="1960880" cy="583565"/>
          </a:xfrm>
          <a:prstGeom prst="rect">
            <a:avLst/>
          </a:prstGeom>
          <a:noFill/>
        </p:spPr>
        <p:txBody>
          <a:bodyPr wrap="none" rtlCol="0">
            <a:spAutoFit/>
          </a:bodyPr>
          <a:lstStyle/>
          <a:p>
            <a:r>
              <a:rPr lang="zh-CN" altLang="en-US" sz="3200" b="1" spc="300" dirty="0">
                <a:solidFill>
                  <a:schemeClr val="tx1">
                    <a:lumMod val="85000"/>
                    <a:lumOff val="15000"/>
                  </a:schemeClr>
                </a:solidFill>
              </a:rPr>
              <a:t>主要</a:t>
            </a:r>
            <a:r>
              <a:rPr lang="zh-CN" altLang="en-US" sz="3200" b="1" spc="300" dirty="0">
                <a:solidFill>
                  <a:schemeClr val="tx1">
                    <a:lumMod val="85000"/>
                    <a:lumOff val="15000"/>
                  </a:schemeClr>
                </a:solidFill>
              </a:rPr>
              <a:t>功能</a:t>
            </a:r>
            <a:endParaRPr lang="zh-CN" altLang="en-US" sz="3200" b="1" spc="300" dirty="0">
              <a:solidFill>
                <a:schemeClr val="tx1">
                  <a:lumMod val="85000"/>
                  <a:lumOff val="15000"/>
                </a:schemeClr>
              </a:solidFill>
            </a:endParaRPr>
          </a:p>
        </p:txBody>
      </p:sp>
      <p:sp>
        <p:nvSpPr>
          <p:cNvPr id="4" name="文本框 3"/>
          <p:cNvSpPr txBox="1"/>
          <p:nvPr/>
        </p:nvSpPr>
        <p:spPr>
          <a:xfrm>
            <a:off x="1461770" y="1282065"/>
            <a:ext cx="8300720" cy="398780"/>
          </a:xfrm>
          <a:prstGeom prst="rect">
            <a:avLst/>
          </a:prstGeom>
          <a:noFill/>
        </p:spPr>
        <p:txBody>
          <a:bodyPr wrap="square" rtlCol="0" anchor="t">
            <a:spAutoFit/>
          </a:bodyPr>
          <a:p>
            <a:pPr algn="l" defTabSz="457200">
              <a:spcAft>
                <a:spcPts val="1200"/>
              </a:spcAft>
              <a:defRPr sz="2000">
                <a:solidFill>
                  <a:srgbClr val="212121"/>
                </a:solidFill>
              </a:defRPr>
            </a:pPr>
            <a:r>
              <a:rPr lang="zh-CN" altLang="en-US">
                <a:sym typeface="+mn-ea"/>
              </a:rPr>
              <a:t>网页操作：搜索、浏览网页、</a:t>
            </a:r>
            <a:r>
              <a:rPr lang="zh-CN" altLang="en-US">
                <a:sym typeface="+mn-ea"/>
              </a:rPr>
              <a:t>访问网站、</a:t>
            </a:r>
            <a:r>
              <a:rPr lang="zh-CN" altLang="en-US">
                <a:sym typeface="+mn-ea"/>
              </a:rPr>
              <a:t>填写表单、点击按钮等</a:t>
            </a:r>
            <a:endParaRPr lang="zh-CN" altLang="en-US">
              <a:sym typeface="+mn-ea"/>
            </a:endParaRPr>
          </a:p>
        </p:txBody>
      </p:sp>
      <p:pic>
        <p:nvPicPr>
          <p:cNvPr id="8" name="图片 7"/>
          <p:cNvPicPr>
            <a:picLocks noChangeAspect="1"/>
          </p:cNvPicPr>
          <p:nvPr/>
        </p:nvPicPr>
        <p:blipFill>
          <a:blip r:embed="rId2"/>
          <a:stretch>
            <a:fillRect/>
          </a:stretch>
        </p:blipFill>
        <p:spPr>
          <a:xfrm>
            <a:off x="1403985" y="1861185"/>
            <a:ext cx="4259580" cy="4871085"/>
          </a:xfrm>
          <a:prstGeom prst="rect">
            <a:avLst/>
          </a:prstGeom>
        </p:spPr>
      </p:pic>
      <p:pic>
        <p:nvPicPr>
          <p:cNvPr id="9" name="图片 8"/>
          <p:cNvPicPr>
            <a:picLocks noChangeAspect="1"/>
          </p:cNvPicPr>
          <p:nvPr/>
        </p:nvPicPr>
        <p:blipFill>
          <a:blip r:embed="rId3"/>
          <a:stretch>
            <a:fillRect/>
          </a:stretch>
        </p:blipFill>
        <p:spPr>
          <a:xfrm>
            <a:off x="6140450" y="1861185"/>
            <a:ext cx="2562225" cy="47974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游戏机&#10;&#10;描述已自动生成"/>
          <p:cNvPicPr>
            <a:picLocks noChangeAspect="1"/>
          </p:cNvPicPr>
          <p:nvPr/>
        </p:nvPicPr>
        <p:blipFill rotWithShape="1">
          <a:blip r:embed="rId1">
            <a:extLst>
              <a:ext uri="{28A0092B-C50C-407E-A947-70E740481C1C}">
                <a14:useLocalDpi xmlns:a14="http://schemas.microsoft.com/office/drawing/2010/main" val="0"/>
              </a:ext>
            </a:extLst>
          </a:blip>
          <a:srcRect l="5854" t="14311" r="2763" b="18023"/>
          <a:stretch>
            <a:fillRect/>
          </a:stretch>
        </p:blipFill>
        <p:spPr>
          <a:xfrm>
            <a:off x="8832178" y="211047"/>
            <a:ext cx="3359822" cy="741561"/>
          </a:xfrm>
          <a:prstGeom prst="rect">
            <a:avLst/>
          </a:prstGeom>
        </p:spPr>
      </p:pic>
      <p:sp>
        <p:nvSpPr>
          <p:cNvPr id="3" name="任意多边形: 形状 2"/>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 name="文本框 4"/>
          <p:cNvSpPr txBox="1"/>
          <p:nvPr/>
        </p:nvSpPr>
        <p:spPr>
          <a:xfrm>
            <a:off x="271574" y="339428"/>
            <a:ext cx="646697" cy="521970"/>
          </a:xfrm>
          <a:prstGeom prst="rect">
            <a:avLst/>
          </a:prstGeom>
          <a:noFill/>
        </p:spPr>
        <p:txBody>
          <a:bodyPr wrap="square" rtlCol="0">
            <a:spAutoFit/>
          </a:bodyPr>
          <a:lstStyle/>
          <a:p>
            <a:pPr algn="ctr"/>
            <a:r>
              <a:rPr lang="en-US" altLang="zh-CN" sz="2800" b="1" dirty="0">
                <a:solidFill>
                  <a:schemeClr val="bg1"/>
                </a:solidFill>
              </a:rPr>
              <a:t>02</a:t>
            </a:r>
            <a:endParaRPr lang="zh-CN" altLang="en-US" sz="2800" b="1" dirty="0">
              <a:solidFill>
                <a:schemeClr val="bg1"/>
              </a:solidFill>
            </a:endParaRPr>
          </a:p>
        </p:txBody>
      </p:sp>
      <p:sp>
        <p:nvSpPr>
          <p:cNvPr id="6" name="任意多边形: 形状 5"/>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0" name="任意多边形: 形状 9"/>
          <p:cNvSpPr>
            <a:spLocks noChangeAspect="1"/>
          </p:cNvSpPr>
          <p:nvPr/>
        </p:nvSpPr>
        <p:spPr>
          <a:xfrm>
            <a:off x="983582" y="1952554"/>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7" name="文本框 6"/>
          <p:cNvSpPr txBox="1"/>
          <p:nvPr/>
        </p:nvSpPr>
        <p:spPr>
          <a:xfrm>
            <a:off x="1164276" y="355470"/>
            <a:ext cx="1960880" cy="583565"/>
          </a:xfrm>
          <a:prstGeom prst="rect">
            <a:avLst/>
          </a:prstGeom>
          <a:noFill/>
        </p:spPr>
        <p:txBody>
          <a:bodyPr wrap="none" rtlCol="0">
            <a:spAutoFit/>
          </a:bodyPr>
          <a:lstStyle/>
          <a:p>
            <a:r>
              <a:rPr lang="zh-CN" altLang="en-US" sz="3200" b="1" spc="300" dirty="0">
                <a:solidFill>
                  <a:schemeClr val="tx1">
                    <a:lumMod val="85000"/>
                    <a:lumOff val="15000"/>
                  </a:schemeClr>
                </a:solidFill>
              </a:rPr>
              <a:t>主要</a:t>
            </a:r>
            <a:r>
              <a:rPr lang="zh-CN" altLang="en-US" sz="3200" b="1" spc="300" dirty="0">
                <a:solidFill>
                  <a:schemeClr val="tx1">
                    <a:lumMod val="85000"/>
                    <a:lumOff val="15000"/>
                  </a:schemeClr>
                </a:solidFill>
              </a:rPr>
              <a:t>功能</a:t>
            </a:r>
            <a:endParaRPr lang="zh-CN" altLang="en-US" sz="3200" b="1" spc="300" dirty="0">
              <a:solidFill>
                <a:schemeClr val="tx1">
                  <a:lumMod val="85000"/>
                  <a:lumOff val="15000"/>
                </a:schemeClr>
              </a:solidFill>
            </a:endParaRPr>
          </a:p>
        </p:txBody>
      </p:sp>
      <p:sp>
        <p:nvSpPr>
          <p:cNvPr id="4" name="文本框 3"/>
          <p:cNvSpPr txBox="1"/>
          <p:nvPr/>
        </p:nvSpPr>
        <p:spPr>
          <a:xfrm>
            <a:off x="1461770" y="1896745"/>
            <a:ext cx="8300720" cy="398780"/>
          </a:xfrm>
          <a:prstGeom prst="rect">
            <a:avLst/>
          </a:prstGeom>
          <a:noFill/>
        </p:spPr>
        <p:txBody>
          <a:bodyPr wrap="square" rtlCol="0" anchor="t">
            <a:spAutoFit/>
          </a:bodyPr>
          <a:p>
            <a:pPr algn="l" defTabSz="457200">
              <a:spcAft>
                <a:spcPts val="1200"/>
              </a:spcAft>
              <a:defRPr sz="2000">
                <a:solidFill>
                  <a:srgbClr val="212121"/>
                </a:solidFill>
              </a:defRPr>
            </a:pPr>
            <a:r>
              <a:rPr>
                <a:sym typeface="+mn-ea"/>
              </a:rPr>
              <a:t> </a:t>
            </a:r>
            <a:r>
              <a:rPr>
                <a:latin typeface="微软雅黑" panose="020B0503020204020204" charset="-122"/>
                <a:ea typeface="微软雅黑" panose="020B0503020204020204" charset="-122"/>
                <a:sym typeface="+mn-ea"/>
              </a:rPr>
              <a:t>运维自动化：服务器监控、日志分析、部署流程、故障恢复</a:t>
            </a:r>
            <a:r>
              <a:rPr lang="zh-CN">
                <a:latin typeface="微软雅黑" panose="020B0503020204020204" charset="-122"/>
                <a:ea typeface="微软雅黑" panose="020B0503020204020204" charset="-122"/>
                <a:sym typeface="+mn-ea"/>
              </a:rPr>
              <a:t>等</a:t>
            </a:r>
            <a:endParaRPr lang="zh-CN">
              <a:latin typeface="微软雅黑" panose="020B0503020204020204" charset="-122"/>
              <a:ea typeface="微软雅黑" panose="020B0503020204020204" charset="-122"/>
              <a:sym typeface="+mn-ea"/>
            </a:endParaRPr>
          </a:p>
        </p:txBody>
      </p:sp>
      <p:sp>
        <p:nvSpPr>
          <p:cNvPr id="11" name="文本框 10"/>
          <p:cNvSpPr txBox="1"/>
          <p:nvPr/>
        </p:nvSpPr>
        <p:spPr>
          <a:xfrm>
            <a:off x="1496695" y="2446020"/>
            <a:ext cx="9235440" cy="398780"/>
          </a:xfrm>
          <a:prstGeom prst="rect">
            <a:avLst/>
          </a:prstGeom>
          <a:noFill/>
        </p:spPr>
        <p:txBody>
          <a:bodyPr wrap="square" rtlCol="0" anchor="t">
            <a:spAutoFit/>
          </a:bodyPr>
          <a:p>
            <a:pPr algn="l" defTabSz="457200">
              <a:spcAft>
                <a:spcPts val="1000"/>
              </a:spcAft>
              <a:defRPr sz="1800"/>
            </a:pPr>
            <a:r>
              <a:rPr>
                <a:solidFill>
                  <a:sysClr val="windowText" lastClr="000000"/>
                </a:solidFill>
                <a:latin typeface="Calibri" panose="020F0502020204030204" charset="0"/>
                <a:ea typeface="+mn-ea"/>
                <a:cs typeface="+mn-ea"/>
                <a:sym typeface="+mn-ea"/>
              </a:rPr>
              <a:t> </a:t>
            </a:r>
            <a:r>
              <a:rPr sz="2000">
                <a:solidFill>
                  <a:sysClr val="windowText" lastClr="000000"/>
                </a:solidFill>
                <a:latin typeface="微软雅黑" panose="020B0503020204020204" charset="-122"/>
                <a:ea typeface="微软雅黑" panose="020B0503020204020204" charset="-122"/>
                <a:cs typeface="+mn-ea"/>
                <a:sym typeface="+mn-ea"/>
              </a:rPr>
              <a:t>内容创作</a:t>
            </a:r>
            <a:r>
              <a:rPr lang="zh-CN" sz="2000">
                <a:solidFill>
                  <a:sysClr val="windowText" lastClr="000000"/>
                </a:solidFill>
                <a:latin typeface="微软雅黑" panose="020B0503020204020204" charset="-122"/>
                <a:ea typeface="微软雅黑" panose="020B0503020204020204" charset="-122"/>
                <a:cs typeface="+mn-ea"/>
                <a:sym typeface="+mn-ea"/>
              </a:rPr>
              <a:t>与运营</a:t>
            </a:r>
            <a:r>
              <a:rPr sz="2000">
                <a:solidFill>
                  <a:sysClr val="windowText" lastClr="000000"/>
                </a:solidFill>
                <a:latin typeface="微软雅黑" panose="020B0503020204020204" charset="-122"/>
                <a:ea typeface="微软雅黑" panose="020B0503020204020204" charset="-122"/>
                <a:cs typeface="+mn-ea"/>
                <a:sym typeface="+mn-ea"/>
              </a:rPr>
              <a:t>：社交媒体运营、</a:t>
            </a:r>
            <a:r>
              <a:rPr lang="zh-CN" altLang="en-US" sz="2000">
                <a:solidFill>
                  <a:sysClr val="windowText" lastClr="000000"/>
                </a:solidFill>
                <a:latin typeface="微软雅黑" panose="020B0503020204020204" charset="-122"/>
                <a:ea typeface="微软雅黑" panose="020B0503020204020204" charset="-122"/>
                <a:cs typeface="+mn-ea"/>
                <a:sym typeface="+mn-ea"/>
              </a:rPr>
              <a:t>定时生成内容、多平台同步、自动回复评论</a:t>
            </a:r>
            <a:r>
              <a:rPr lang="zh-CN" sz="2000">
                <a:solidFill>
                  <a:sysClr val="windowText" lastClr="000000"/>
                </a:solidFill>
                <a:latin typeface="微软雅黑" panose="020B0503020204020204" charset="-122"/>
                <a:ea typeface="微软雅黑" panose="020B0503020204020204" charset="-122"/>
                <a:cs typeface="+mn-ea"/>
                <a:sym typeface="+mn-ea"/>
              </a:rPr>
              <a:t>等</a:t>
            </a:r>
            <a:endParaRPr lang="zh-CN" sz="2000">
              <a:solidFill>
                <a:sysClr val="windowText" lastClr="000000"/>
              </a:solidFill>
              <a:latin typeface="微软雅黑" panose="020B0503020204020204" charset="-122"/>
              <a:ea typeface="微软雅黑" panose="020B0503020204020204" charset="-122"/>
              <a:cs typeface="+mn-ea"/>
              <a:sym typeface="+mn-ea"/>
            </a:endParaRPr>
          </a:p>
        </p:txBody>
      </p:sp>
      <p:sp>
        <p:nvSpPr>
          <p:cNvPr id="12" name="任意多边形: 形状 9"/>
          <p:cNvSpPr>
            <a:spLocks noChangeAspect="1"/>
          </p:cNvSpPr>
          <p:nvPr/>
        </p:nvSpPr>
        <p:spPr>
          <a:xfrm>
            <a:off x="983582" y="2522784"/>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3" name="任意多边形: 形状 9"/>
          <p:cNvSpPr>
            <a:spLocks noChangeAspect="1"/>
          </p:cNvSpPr>
          <p:nvPr/>
        </p:nvSpPr>
        <p:spPr>
          <a:xfrm>
            <a:off x="983582" y="3094919"/>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4" name="文本框 13"/>
          <p:cNvSpPr txBox="1"/>
          <p:nvPr/>
        </p:nvSpPr>
        <p:spPr>
          <a:xfrm>
            <a:off x="1537335" y="3041650"/>
            <a:ext cx="10071100" cy="398780"/>
          </a:xfrm>
          <a:prstGeom prst="rect">
            <a:avLst/>
          </a:prstGeom>
          <a:noFill/>
        </p:spPr>
        <p:txBody>
          <a:bodyPr wrap="square" rtlCol="0" anchor="t">
            <a:spAutoFit/>
          </a:bodyPr>
          <a:p>
            <a:pPr algn="l" defTabSz="457200">
              <a:spcAft>
                <a:spcPts val="1000"/>
              </a:spcAft>
              <a:defRPr sz="1800"/>
            </a:pPr>
            <a:r>
              <a:rPr>
                <a:solidFill>
                  <a:sysClr val="windowText" lastClr="000000"/>
                </a:solidFill>
                <a:latin typeface="Calibri" panose="020F0502020204030204" charset="0"/>
                <a:ea typeface="+mn-ea"/>
                <a:cs typeface="+mn-ea"/>
                <a:sym typeface="+mn-ea"/>
              </a:rPr>
              <a:t> </a:t>
            </a:r>
            <a:r>
              <a:rPr lang="zh-CN" sz="2000">
                <a:solidFill>
                  <a:sysClr val="windowText" lastClr="000000"/>
                </a:solidFill>
                <a:latin typeface="微软雅黑" panose="020B0503020204020204" charset="-122"/>
                <a:ea typeface="微软雅黑" panose="020B0503020204020204" charset="-122"/>
                <a:cs typeface="+mn-ea"/>
                <a:sym typeface="+mn-ea"/>
              </a:rPr>
              <a:t>办公自动化</a:t>
            </a:r>
            <a:r>
              <a:rPr sz="2000">
                <a:solidFill>
                  <a:sysClr val="windowText" lastClr="000000"/>
                </a:solidFill>
                <a:latin typeface="微软雅黑" panose="020B0503020204020204" charset="-122"/>
                <a:ea typeface="微软雅黑" panose="020B0503020204020204" charset="-122"/>
                <a:cs typeface="+mn-ea"/>
                <a:sym typeface="+mn-ea"/>
              </a:rPr>
              <a:t>：</a:t>
            </a:r>
            <a:r>
              <a:rPr lang="zh-CN" altLang="en-US" sz="2000">
                <a:solidFill>
                  <a:sysClr val="windowText" lastClr="000000"/>
                </a:solidFill>
                <a:latin typeface="微软雅黑" panose="020B0503020204020204" charset="-122"/>
                <a:ea typeface="微软雅黑" panose="020B0503020204020204" charset="-122"/>
                <a:cs typeface="+mn-ea"/>
                <a:sym typeface="+mn-ea"/>
              </a:rPr>
              <a:t>邮件分类与自动回复、文档信息提取、批量数据整理、多站点信息比对</a:t>
            </a:r>
            <a:r>
              <a:rPr lang="zh-CN" altLang="en-US" sz="2000">
                <a:solidFill>
                  <a:sysClr val="windowText" lastClr="000000"/>
                </a:solidFill>
                <a:latin typeface="微软雅黑" panose="020B0503020204020204" charset="-122"/>
                <a:ea typeface="微软雅黑" panose="020B0503020204020204" charset="-122"/>
                <a:cs typeface="+mn-ea"/>
                <a:sym typeface="+mn-ea"/>
              </a:rPr>
              <a:t>等</a:t>
            </a:r>
            <a:endParaRPr lang="zh-CN" altLang="en-US" sz="2000">
              <a:solidFill>
                <a:sysClr val="windowText" lastClr="000000"/>
              </a:solidFill>
              <a:latin typeface="微软雅黑" panose="020B0503020204020204" charset="-122"/>
              <a:ea typeface="微软雅黑" panose="020B0503020204020204" charset="-122"/>
              <a:cs typeface="+mn-ea"/>
              <a:sym typeface="+mn-ea"/>
            </a:endParaRPr>
          </a:p>
        </p:txBody>
      </p:sp>
      <p:sp>
        <p:nvSpPr>
          <p:cNvPr id="15" name="任意多边形: 形状 9"/>
          <p:cNvSpPr>
            <a:spLocks noChangeAspect="1"/>
          </p:cNvSpPr>
          <p:nvPr/>
        </p:nvSpPr>
        <p:spPr>
          <a:xfrm>
            <a:off x="983582" y="3654989"/>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6" name="文本框 15"/>
          <p:cNvSpPr txBox="1"/>
          <p:nvPr/>
        </p:nvSpPr>
        <p:spPr>
          <a:xfrm>
            <a:off x="1622425" y="3613150"/>
            <a:ext cx="8161655" cy="398780"/>
          </a:xfrm>
          <a:prstGeom prst="rect">
            <a:avLst/>
          </a:prstGeom>
          <a:noFill/>
        </p:spPr>
        <p:txBody>
          <a:bodyPr wrap="square" rtlCol="0">
            <a:spAutoFit/>
          </a:bodyPr>
          <a:p>
            <a:r>
              <a:rPr lang="zh-CN" altLang="en-US" sz="2000">
                <a:latin typeface="+mn-ea"/>
                <a:cs typeface="+mn-ea"/>
              </a:rPr>
              <a:t>多</a:t>
            </a:r>
            <a:r>
              <a:rPr lang="en-US" altLang="zh-CN" sz="2000">
                <a:latin typeface="+mn-ea"/>
                <a:cs typeface="+mn-ea"/>
              </a:rPr>
              <a:t>Agent</a:t>
            </a:r>
            <a:r>
              <a:rPr lang="zh-CN" altLang="en-US" sz="2000">
                <a:latin typeface="+mn-ea"/>
                <a:cs typeface="+mn-ea"/>
              </a:rPr>
              <a:t>通信（</a:t>
            </a:r>
            <a:r>
              <a:rPr lang="en-US" altLang="zh-CN" sz="2000">
                <a:latin typeface="+mn-ea"/>
                <a:cs typeface="+mn-ea"/>
              </a:rPr>
              <a:t>“</a:t>
            </a:r>
            <a:r>
              <a:rPr lang="zh-CN" altLang="en-US" sz="2000">
                <a:latin typeface="+mn-ea"/>
                <a:cs typeface="+mn-ea"/>
              </a:rPr>
              <a:t>工作群</a:t>
            </a:r>
            <a:r>
              <a:rPr lang="en-US" altLang="zh-CN" sz="2000">
                <a:latin typeface="+mn-ea"/>
                <a:cs typeface="+mn-ea"/>
              </a:rPr>
              <a:t>”</a:t>
            </a:r>
            <a:r>
              <a:rPr lang="zh-CN" altLang="en-US" sz="2000">
                <a:latin typeface="+mn-ea"/>
                <a:cs typeface="+mn-ea"/>
              </a:rPr>
              <a:t>）、</a:t>
            </a:r>
            <a:r>
              <a:rPr sz="2000">
                <a:latin typeface="+mn-ea"/>
                <a:cs typeface="+mn-ea"/>
                <a:sym typeface="+mn-ea"/>
              </a:rPr>
              <a:t> 绘图</a:t>
            </a:r>
            <a:r>
              <a:rPr lang="zh-CN" altLang="en-US" sz="2000">
                <a:latin typeface="+mn-ea"/>
                <a:cs typeface="+mn-ea"/>
                <a:sym typeface="+mn-ea"/>
              </a:rPr>
              <a:t>、</a:t>
            </a:r>
            <a:r>
              <a:rPr sz="2000">
                <a:latin typeface="+mn-ea"/>
                <a:cs typeface="+mn-ea"/>
                <a:sym typeface="+mn-ea"/>
              </a:rPr>
              <a:t>语音</a:t>
            </a:r>
            <a:r>
              <a:rPr lang="zh-CN" sz="2000">
                <a:latin typeface="+mn-ea"/>
                <a:cs typeface="+mn-ea"/>
                <a:sym typeface="+mn-ea"/>
              </a:rPr>
              <a:t>控制、股市</a:t>
            </a:r>
            <a:r>
              <a:rPr lang="en-US" altLang="zh-CN" sz="2000">
                <a:latin typeface="+mn-ea"/>
                <a:cs typeface="+mn-ea"/>
                <a:sym typeface="+mn-ea"/>
              </a:rPr>
              <a:t>/</a:t>
            </a:r>
            <a:r>
              <a:rPr lang="zh-CN" sz="2000">
                <a:latin typeface="+mn-ea"/>
                <a:cs typeface="+mn-ea"/>
                <a:sym typeface="+mn-ea"/>
              </a:rPr>
              <a:t>价格监控</a:t>
            </a:r>
            <a:r>
              <a:rPr lang="en-US" altLang="zh-CN" sz="2000">
                <a:latin typeface="+mn-ea"/>
                <a:cs typeface="+mn-ea"/>
              </a:rPr>
              <a:t>……</a:t>
            </a:r>
            <a:endParaRPr lang="en-US" altLang="zh-CN" sz="2000">
              <a:latin typeface="+mn-ea"/>
              <a:cs typeface="+mn-ea"/>
            </a:endParaRPr>
          </a:p>
        </p:txBody>
      </p:sp>
      <p:sp>
        <p:nvSpPr>
          <p:cNvPr id="8" name="文本框 7"/>
          <p:cNvSpPr txBox="1"/>
          <p:nvPr/>
        </p:nvSpPr>
        <p:spPr>
          <a:xfrm>
            <a:off x="915035" y="1279525"/>
            <a:ext cx="1492885" cy="460375"/>
          </a:xfrm>
          <a:prstGeom prst="rect">
            <a:avLst/>
          </a:prstGeom>
          <a:noFill/>
        </p:spPr>
        <p:txBody>
          <a:bodyPr wrap="square" rtlCol="0">
            <a:spAutoFit/>
          </a:bodyPr>
          <a:p>
            <a:r>
              <a:rPr lang="zh-CN" altLang="en-US" sz="2400" b="1"/>
              <a:t>其他功能</a:t>
            </a:r>
            <a:endParaRPr lang="zh-CN" altLang="en-US" sz="2400" b="1"/>
          </a:p>
        </p:txBody>
      </p:sp>
    </p:spTree>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游戏机&#10;&#10;描述已自动生成"/>
          <p:cNvPicPr>
            <a:picLocks noChangeAspect="1"/>
          </p:cNvPicPr>
          <p:nvPr/>
        </p:nvPicPr>
        <p:blipFill rotWithShape="1">
          <a:blip r:embed="rId1">
            <a:extLst>
              <a:ext uri="{28A0092B-C50C-407E-A947-70E740481C1C}">
                <a14:useLocalDpi xmlns:a14="http://schemas.microsoft.com/office/drawing/2010/main" val="0"/>
              </a:ext>
            </a:extLst>
          </a:blip>
          <a:srcRect l="5854" t="14311" r="2763" b="18023"/>
          <a:stretch>
            <a:fillRect/>
          </a:stretch>
        </p:blipFill>
        <p:spPr>
          <a:xfrm>
            <a:off x="8832178" y="211047"/>
            <a:ext cx="3359822" cy="741561"/>
          </a:xfrm>
          <a:prstGeom prst="rect">
            <a:avLst/>
          </a:prstGeom>
        </p:spPr>
      </p:pic>
      <p:sp>
        <p:nvSpPr>
          <p:cNvPr id="3" name="任意多边形: 形状 2"/>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 name="文本框 4"/>
          <p:cNvSpPr txBox="1"/>
          <p:nvPr/>
        </p:nvSpPr>
        <p:spPr>
          <a:xfrm>
            <a:off x="271574" y="339428"/>
            <a:ext cx="646697" cy="521970"/>
          </a:xfrm>
          <a:prstGeom prst="rect">
            <a:avLst/>
          </a:prstGeom>
          <a:noFill/>
        </p:spPr>
        <p:txBody>
          <a:bodyPr wrap="square" rtlCol="0">
            <a:spAutoFit/>
          </a:bodyPr>
          <a:lstStyle/>
          <a:p>
            <a:pPr algn="ctr"/>
            <a:r>
              <a:rPr lang="en-US" altLang="zh-CN" sz="2800" b="1" dirty="0">
                <a:solidFill>
                  <a:schemeClr val="bg1"/>
                </a:solidFill>
              </a:rPr>
              <a:t>02</a:t>
            </a:r>
            <a:endParaRPr lang="zh-CN" altLang="en-US" sz="2800" b="1" dirty="0">
              <a:solidFill>
                <a:schemeClr val="bg1"/>
              </a:solidFill>
            </a:endParaRPr>
          </a:p>
        </p:txBody>
      </p:sp>
      <p:sp>
        <p:nvSpPr>
          <p:cNvPr id="6" name="任意多边形: 形状 5"/>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7" name="文本框 6"/>
          <p:cNvSpPr txBox="1"/>
          <p:nvPr/>
        </p:nvSpPr>
        <p:spPr>
          <a:xfrm>
            <a:off x="1164276" y="355470"/>
            <a:ext cx="1960880" cy="583565"/>
          </a:xfrm>
          <a:prstGeom prst="rect">
            <a:avLst/>
          </a:prstGeom>
          <a:noFill/>
        </p:spPr>
        <p:txBody>
          <a:bodyPr wrap="none" rtlCol="0">
            <a:spAutoFit/>
          </a:bodyPr>
          <a:lstStyle/>
          <a:p>
            <a:r>
              <a:rPr lang="zh-CN" altLang="en-US" sz="3200" b="1" spc="300" dirty="0">
                <a:solidFill>
                  <a:schemeClr val="tx1">
                    <a:lumMod val="85000"/>
                    <a:lumOff val="15000"/>
                  </a:schemeClr>
                </a:solidFill>
              </a:rPr>
              <a:t>主要</a:t>
            </a:r>
            <a:r>
              <a:rPr lang="zh-CN" altLang="en-US" sz="3200" b="1" spc="300" dirty="0">
                <a:solidFill>
                  <a:schemeClr val="tx1">
                    <a:lumMod val="85000"/>
                    <a:lumOff val="15000"/>
                  </a:schemeClr>
                </a:solidFill>
              </a:rPr>
              <a:t>功能</a:t>
            </a:r>
            <a:endParaRPr lang="zh-CN" altLang="en-US" sz="3200" b="1" spc="300" dirty="0">
              <a:solidFill>
                <a:schemeClr val="tx1">
                  <a:lumMod val="85000"/>
                  <a:lumOff val="15000"/>
                </a:schemeClr>
              </a:solidFill>
            </a:endParaRPr>
          </a:p>
        </p:txBody>
      </p:sp>
      <p:sp>
        <p:nvSpPr>
          <p:cNvPr id="8" name="文本框 7"/>
          <p:cNvSpPr txBox="1"/>
          <p:nvPr/>
        </p:nvSpPr>
        <p:spPr>
          <a:xfrm>
            <a:off x="697230" y="1263650"/>
            <a:ext cx="4271645" cy="398780"/>
          </a:xfrm>
          <a:prstGeom prst="rect">
            <a:avLst/>
          </a:prstGeom>
          <a:noFill/>
        </p:spPr>
        <p:txBody>
          <a:bodyPr wrap="square" rtlCol="0">
            <a:spAutoFit/>
          </a:bodyPr>
          <a:p>
            <a:r>
              <a:rPr lang="zh-CN" altLang="en-US" sz="2000" b="1"/>
              <a:t>暂不支持</a:t>
            </a:r>
            <a:r>
              <a:rPr lang="en-US" altLang="zh-CN" sz="2000" b="1"/>
              <a:t>/</a:t>
            </a:r>
            <a:r>
              <a:rPr lang="zh-CN" altLang="en-US" sz="2000" b="1"/>
              <a:t>效果较差的</a:t>
            </a:r>
            <a:r>
              <a:rPr lang="zh-CN" altLang="en-US" sz="2000" b="1"/>
              <a:t>功能</a:t>
            </a:r>
            <a:endParaRPr lang="zh-CN" altLang="en-US" sz="2000" b="1"/>
          </a:p>
        </p:txBody>
      </p:sp>
      <p:sp>
        <p:nvSpPr>
          <p:cNvPr id="19" name="文本框 18"/>
          <p:cNvSpPr txBox="1"/>
          <p:nvPr/>
        </p:nvSpPr>
        <p:spPr>
          <a:xfrm>
            <a:off x="763270" y="1883410"/>
            <a:ext cx="9491345" cy="1660525"/>
          </a:xfrm>
          <a:prstGeom prst="rect">
            <a:avLst/>
          </a:prstGeom>
          <a:noFill/>
        </p:spPr>
        <p:txBody>
          <a:bodyPr wrap="square" rtlCol="0" anchor="t">
            <a:spAutoFit/>
          </a:bodyPr>
          <a:p>
            <a:pPr marL="342900" indent="-342900" algn="l" defTabSz="457200">
              <a:spcAft>
                <a:spcPts val="1200"/>
              </a:spcAft>
              <a:buFont typeface="Arial" panose="020B0604020202020204" pitchFamily="34" charset="0"/>
              <a:buChar char="•"/>
              <a:defRPr sz="2000">
                <a:solidFill>
                  <a:srgbClr val="212121"/>
                </a:solidFill>
              </a:defRPr>
            </a:pPr>
            <a:r>
              <a:rPr lang="zh-CN" sz="1800" b="1">
                <a:sym typeface="+mn-ea"/>
              </a:rPr>
              <a:t>较</a:t>
            </a:r>
            <a:r>
              <a:rPr lang="zh-CN" altLang="en-US" sz="1800" b="1">
                <a:latin typeface="微软雅黑" panose="020B0503020204020204" charset="-122"/>
                <a:ea typeface="微软雅黑" panose="020B0503020204020204" charset="-122"/>
                <a:sym typeface="+mn-ea"/>
              </a:rPr>
              <a:t>复杂的多步骤</a:t>
            </a:r>
            <a:r>
              <a:rPr lang="en-US" altLang="zh-CN" sz="1800" b="1">
                <a:latin typeface="微软雅黑" panose="020B0503020204020204" charset="-122"/>
                <a:ea typeface="微软雅黑" panose="020B0503020204020204" charset="-122"/>
                <a:sym typeface="+mn-ea"/>
              </a:rPr>
              <a:t>/</a:t>
            </a:r>
            <a:r>
              <a:rPr lang="zh-CN" altLang="en-US" sz="1800" b="1">
                <a:latin typeface="微软雅黑" panose="020B0503020204020204" charset="-122"/>
                <a:ea typeface="微软雅黑" panose="020B0503020204020204" charset="-122"/>
                <a:sym typeface="+mn-ea"/>
              </a:rPr>
              <a:t>跨应用流程：</a:t>
            </a:r>
            <a:r>
              <a:rPr lang="zh-CN" altLang="en-US" sz="1800">
                <a:latin typeface="微软雅黑" panose="020B0503020204020204" charset="-122"/>
                <a:ea typeface="微软雅黑" panose="020B0503020204020204" charset="-122"/>
                <a:sym typeface="+mn-ea"/>
              </a:rPr>
              <a:t>有上下文限制，存在信息丢失</a:t>
            </a:r>
            <a:r>
              <a:rPr lang="en-US" altLang="zh-CN" sz="1800">
                <a:latin typeface="微软雅黑" panose="020B0503020204020204" charset="-122"/>
                <a:ea typeface="微软雅黑" panose="020B0503020204020204" charset="-122"/>
                <a:sym typeface="+mn-ea"/>
              </a:rPr>
              <a:t>/</a:t>
            </a:r>
            <a:r>
              <a:rPr lang="zh-CN" altLang="en-US" sz="1800">
                <a:latin typeface="微软雅黑" panose="020B0503020204020204" charset="-122"/>
                <a:ea typeface="微软雅黑" panose="020B0503020204020204" charset="-122"/>
                <a:sym typeface="+mn-ea"/>
              </a:rPr>
              <a:t>步骤遗漏等</a:t>
            </a:r>
            <a:r>
              <a:rPr lang="zh-CN" altLang="en-US" sz="1800">
                <a:latin typeface="微软雅黑" panose="020B0503020204020204" charset="-122"/>
                <a:ea typeface="微软雅黑" panose="020B0503020204020204" charset="-122"/>
                <a:sym typeface="+mn-ea"/>
              </a:rPr>
              <a:t>问题</a:t>
            </a:r>
            <a:endParaRPr lang="zh-CN" altLang="en-US" sz="1800">
              <a:latin typeface="微软雅黑" panose="020B0503020204020204" charset="-122"/>
              <a:ea typeface="微软雅黑" panose="020B0503020204020204" charset="-122"/>
              <a:sym typeface="+mn-ea"/>
            </a:endParaRPr>
          </a:p>
          <a:p>
            <a:pPr marL="342900" indent="-342900" algn="l" defTabSz="457200">
              <a:spcAft>
                <a:spcPts val="1200"/>
              </a:spcAft>
              <a:buFont typeface="Arial" panose="020B0604020202020204" pitchFamily="34" charset="0"/>
              <a:buChar char="•"/>
              <a:defRPr sz="2000">
                <a:solidFill>
                  <a:srgbClr val="212121"/>
                </a:solidFill>
              </a:defRPr>
            </a:pPr>
            <a:r>
              <a:rPr lang="zh-CN" sz="1800" b="1">
                <a:latin typeface="+mj-ea"/>
                <a:ea typeface="+mj-ea"/>
                <a:sym typeface="+mn-ea"/>
              </a:rPr>
              <a:t>开放式创意</a:t>
            </a:r>
            <a:r>
              <a:rPr lang="en-US" altLang="zh-CN" sz="1800" b="1">
                <a:latin typeface="+mj-ea"/>
                <a:ea typeface="+mj-ea"/>
                <a:sym typeface="+mn-ea"/>
              </a:rPr>
              <a:t>/</a:t>
            </a:r>
            <a:r>
              <a:rPr lang="zh-CN" altLang="en-US" sz="1800" b="1">
                <a:latin typeface="+mj-ea"/>
                <a:ea typeface="+mj-ea"/>
                <a:sym typeface="+mn-ea"/>
              </a:rPr>
              <a:t>设计类任务：</a:t>
            </a:r>
            <a:r>
              <a:rPr lang="zh-CN" altLang="en-US" sz="1800">
                <a:latin typeface="+mj-ea"/>
                <a:ea typeface="+mj-ea"/>
                <a:sym typeface="+mn-ea"/>
              </a:rPr>
              <a:t>不如直接使用对话式模型</a:t>
            </a:r>
            <a:endParaRPr lang="zh-CN" altLang="en-US" sz="1800">
              <a:latin typeface="+mj-ea"/>
              <a:ea typeface="+mj-ea"/>
              <a:sym typeface="+mn-ea"/>
            </a:endParaRPr>
          </a:p>
          <a:p>
            <a:pPr marL="342900" indent="-342900" algn="l" defTabSz="457200">
              <a:spcAft>
                <a:spcPts val="1200"/>
              </a:spcAft>
              <a:buFont typeface="Arial" panose="020B0604020202020204" pitchFamily="34" charset="0"/>
              <a:buChar char="•"/>
              <a:defRPr sz="2000">
                <a:solidFill>
                  <a:srgbClr val="212121"/>
                </a:solidFill>
              </a:defRPr>
            </a:pPr>
            <a:r>
              <a:rPr lang="zh-CN" sz="1800" b="1">
                <a:solidFill>
                  <a:sysClr val="windowText" lastClr="000000"/>
                </a:solidFill>
                <a:latin typeface="+mj-ea"/>
                <a:ea typeface="+mj-ea"/>
                <a:cs typeface="+mj-ea"/>
                <a:sym typeface="+mn-ea"/>
              </a:rPr>
              <a:t>集成无</a:t>
            </a:r>
            <a:r>
              <a:rPr lang="en-US" altLang="zh-CN" sz="1800" b="1">
                <a:solidFill>
                  <a:sysClr val="windowText" lastClr="000000"/>
                </a:solidFill>
                <a:latin typeface="+mj-ea"/>
                <a:ea typeface="+mj-ea"/>
                <a:cs typeface="+mj-ea"/>
                <a:sym typeface="+mn-ea"/>
              </a:rPr>
              <a:t>API</a:t>
            </a:r>
            <a:r>
              <a:rPr lang="zh-CN" altLang="en-US" sz="1800" b="1">
                <a:solidFill>
                  <a:sysClr val="windowText" lastClr="000000"/>
                </a:solidFill>
                <a:latin typeface="+mj-ea"/>
                <a:ea typeface="+mj-ea"/>
                <a:cs typeface="+mj-ea"/>
                <a:sym typeface="+mn-ea"/>
              </a:rPr>
              <a:t>或标准化接口的系统或应用</a:t>
            </a:r>
            <a:r>
              <a:rPr sz="1800" b="1">
                <a:solidFill>
                  <a:sysClr val="windowText" lastClr="000000"/>
                </a:solidFill>
                <a:latin typeface="+mj-ea"/>
                <a:ea typeface="+mj-ea"/>
                <a:cs typeface="+mj-ea"/>
                <a:sym typeface="+mn-ea"/>
              </a:rPr>
              <a:t>：</a:t>
            </a:r>
            <a:r>
              <a:rPr lang="zh-CN" altLang="en-US" sz="1800">
                <a:solidFill>
                  <a:sysClr val="windowText" lastClr="000000"/>
                </a:solidFill>
                <a:latin typeface="+mj-ea"/>
                <a:ea typeface="+mj-ea"/>
                <a:cs typeface="+mj-ea"/>
                <a:sym typeface="+mn-ea"/>
              </a:rPr>
              <a:t>如微信个人号等</a:t>
            </a:r>
            <a:endParaRPr lang="zh-CN" altLang="en-US" sz="1800">
              <a:solidFill>
                <a:sysClr val="windowText" lastClr="000000"/>
              </a:solidFill>
              <a:latin typeface="+mj-ea"/>
              <a:ea typeface="+mj-ea"/>
              <a:cs typeface="+mj-ea"/>
              <a:sym typeface="+mn-ea"/>
            </a:endParaRPr>
          </a:p>
          <a:p>
            <a:pPr marL="342900" indent="-342900" algn="l" defTabSz="457200">
              <a:spcAft>
                <a:spcPts val="1200"/>
              </a:spcAft>
              <a:buFont typeface="Arial" panose="020B0604020202020204" pitchFamily="34" charset="0"/>
              <a:buChar char="•"/>
              <a:defRPr sz="2000">
                <a:solidFill>
                  <a:srgbClr val="212121"/>
                </a:solidFill>
              </a:defRPr>
            </a:pPr>
            <a:endParaRPr lang="zh-CN" altLang="en-US" sz="1800">
              <a:latin typeface="微软雅黑" panose="020B0503020204020204" charset="-122"/>
              <a:ea typeface="微软雅黑" panose="020B0503020204020204" charset="-122"/>
              <a:sym typeface="+mn-ea"/>
            </a:endParaRPr>
          </a:p>
        </p:txBody>
      </p:sp>
      <p:sp>
        <p:nvSpPr>
          <p:cNvPr id="23" name="文本框 22"/>
          <p:cNvSpPr txBox="1"/>
          <p:nvPr/>
        </p:nvSpPr>
        <p:spPr>
          <a:xfrm>
            <a:off x="1491615" y="3334385"/>
            <a:ext cx="10071100" cy="368300"/>
          </a:xfrm>
          <a:prstGeom prst="rect">
            <a:avLst/>
          </a:prstGeom>
          <a:noFill/>
        </p:spPr>
        <p:txBody>
          <a:bodyPr wrap="square" rtlCol="0" anchor="t">
            <a:spAutoFit/>
          </a:bodyPr>
          <a:p>
            <a:pPr algn="l" defTabSz="457200">
              <a:spcAft>
                <a:spcPts val="1000"/>
              </a:spcAft>
              <a:defRPr sz="1800"/>
            </a:pPr>
            <a:r>
              <a:rPr b="1">
                <a:solidFill>
                  <a:sysClr val="windowText" lastClr="000000"/>
                </a:solidFill>
                <a:latin typeface="Calibri" panose="020F0502020204030204" charset="0"/>
                <a:ea typeface="+mn-ea"/>
                <a:cs typeface="+mn-ea"/>
                <a:sym typeface="+mn-ea"/>
              </a:rPr>
              <a:t> </a:t>
            </a:r>
            <a:endParaRPr lang="zh-CN" altLang="en-US">
              <a:solidFill>
                <a:sysClr val="windowText" lastClr="000000"/>
              </a:solidFill>
              <a:latin typeface="+mj-ea"/>
              <a:ea typeface="+mj-ea"/>
              <a:cs typeface="+mj-ea"/>
              <a:sym typeface="+mn-ea"/>
            </a:endParaRPr>
          </a:p>
        </p:txBody>
      </p:sp>
      <p:sp>
        <p:nvSpPr>
          <p:cNvPr id="30" name="文本框 29"/>
          <p:cNvSpPr txBox="1"/>
          <p:nvPr/>
        </p:nvSpPr>
        <p:spPr>
          <a:xfrm>
            <a:off x="697230" y="3223260"/>
            <a:ext cx="4271645" cy="398780"/>
          </a:xfrm>
          <a:prstGeom prst="rect">
            <a:avLst/>
          </a:prstGeom>
          <a:noFill/>
        </p:spPr>
        <p:txBody>
          <a:bodyPr wrap="square" rtlCol="0">
            <a:spAutoFit/>
          </a:bodyPr>
          <a:p>
            <a:r>
              <a:rPr lang="zh-CN" altLang="en-US" sz="2000" b="1"/>
              <a:t>安全</a:t>
            </a:r>
            <a:r>
              <a:rPr lang="zh-CN" altLang="en-US" sz="2000" b="1"/>
              <a:t>问题</a:t>
            </a:r>
            <a:endParaRPr lang="zh-CN" altLang="en-US" sz="2000" b="1"/>
          </a:p>
        </p:txBody>
      </p:sp>
      <p:sp>
        <p:nvSpPr>
          <p:cNvPr id="34" name="文本框 33"/>
          <p:cNvSpPr txBox="1"/>
          <p:nvPr/>
        </p:nvSpPr>
        <p:spPr>
          <a:xfrm>
            <a:off x="771525" y="3622040"/>
            <a:ext cx="10026015" cy="1891665"/>
          </a:xfrm>
          <a:prstGeom prst="rect">
            <a:avLst/>
          </a:prstGeom>
          <a:noFill/>
        </p:spPr>
        <p:txBody>
          <a:bodyPr wrap="square" rtlCol="0">
            <a:spAutoFit/>
          </a:bodyPr>
          <a:p>
            <a:pPr marL="285750" indent="-285750">
              <a:lnSpc>
                <a:spcPct val="150000"/>
              </a:lnSpc>
              <a:buFont typeface="Arial" panose="020B0604020202020204" pitchFamily="34" charset="0"/>
              <a:buChar char="•"/>
            </a:pPr>
            <a:r>
              <a:rPr lang="zh-CN" altLang="en-US"/>
              <a:t>系统权限高，无内置安全边界，可能发生文件误删、内存泄露、依赖冲突等</a:t>
            </a:r>
            <a:endParaRPr lang="zh-CN" altLang="en-US"/>
          </a:p>
          <a:p>
            <a:pPr marL="285750" indent="-285750">
              <a:lnSpc>
                <a:spcPct val="150000"/>
              </a:lnSpc>
              <a:buFont typeface="Arial" panose="020B0604020202020204" pitchFamily="34" charset="0"/>
              <a:buChar char="•"/>
            </a:pPr>
            <a:r>
              <a:rPr lang="zh-CN" altLang="en-US">
                <a:sym typeface="+mn-ea"/>
              </a:rPr>
              <a:t>存在恶意技能插件、记忆篡改等攻击方式</a:t>
            </a:r>
            <a:endParaRPr lang="zh-CN" altLang="en-US">
              <a:sym typeface="+mn-ea"/>
            </a:endParaRPr>
          </a:p>
          <a:p>
            <a:pPr marL="285750" indent="-285750">
              <a:lnSpc>
                <a:spcPct val="150000"/>
              </a:lnSpc>
              <a:buFont typeface="Arial" panose="020B0604020202020204" pitchFamily="34" charset="0"/>
              <a:buChar char="•"/>
            </a:pPr>
            <a:r>
              <a:rPr lang="zh-CN" altLang="en-US">
                <a:sym typeface="+mn-ea"/>
              </a:rPr>
              <a:t>可能存在隐私泄露问题</a:t>
            </a:r>
            <a:endParaRPr lang="zh-CN" altLang="en-US"/>
          </a:p>
          <a:p>
            <a:pPr marL="285750" indent="-285750">
              <a:buFont typeface="Arial" panose="020B0604020202020204" pitchFamily="34" charset="0"/>
              <a:buChar char="•"/>
            </a:pPr>
            <a:endParaRPr lang="zh-CN" altLang="en-US"/>
          </a:p>
          <a:p>
            <a:pPr marL="285750" indent="-285750">
              <a:buFont typeface="Arial" panose="020B0604020202020204" pitchFamily="34" charset="0"/>
              <a:buChar char="•"/>
            </a:pPr>
            <a:endParaRPr lang="zh-CN" altLang="en-US"/>
          </a:p>
        </p:txBody>
      </p:sp>
      <p:grpSp>
        <p:nvGrpSpPr>
          <p:cNvPr id="10" name="组合 9"/>
          <p:cNvGrpSpPr/>
          <p:nvPr/>
        </p:nvGrpSpPr>
        <p:grpSpPr>
          <a:xfrm>
            <a:off x="1490214" y="5374402"/>
            <a:ext cx="8937184" cy="1056292"/>
            <a:chOff x="12714" y="4707"/>
            <a:chExt cx="6025" cy="2574"/>
          </a:xfrm>
        </p:grpSpPr>
        <p:sp>
          <p:nvSpPr>
            <p:cNvPr id="11" name="文本框 10"/>
            <p:cNvSpPr txBox="1"/>
            <p:nvPr/>
          </p:nvSpPr>
          <p:spPr>
            <a:xfrm>
              <a:off x="12816" y="4712"/>
              <a:ext cx="5923" cy="2569"/>
            </a:xfrm>
            <a:prstGeom prst="rect">
              <a:avLst/>
            </a:prstGeom>
            <a:noFill/>
          </p:spPr>
          <p:txBody>
            <a:bodyPr wrap="square" rtlCol="0">
              <a:noAutofit/>
            </a:bodyPr>
            <a:p>
              <a:pPr indent="0">
                <a:lnSpc>
                  <a:spcPct val="150000"/>
                </a:lnSpc>
                <a:buFont typeface="Arial" panose="020B0604020202020204" pitchFamily="34" charset="0"/>
                <a:buNone/>
              </a:pPr>
              <a:r>
                <a:rPr lang="zh-CN" altLang="en-US" b="1">
                  <a:latin typeface="仿宋" panose="02010609060101010101" charset="-122"/>
                  <a:ea typeface="仿宋" panose="02010609060101010101" charset="-122"/>
                  <a:cs typeface="仿宋" panose="02010609060101010101" charset="-122"/>
                </a:rPr>
                <a:t>目前适合</a:t>
              </a:r>
              <a:r>
                <a:rPr lang="zh-CN" altLang="en-US" b="1">
                  <a:latin typeface="仿宋" panose="02010609060101010101" charset="-122"/>
                  <a:ea typeface="仿宋" panose="02010609060101010101" charset="-122"/>
                  <a:cs typeface="仿宋" panose="02010609060101010101" charset="-122"/>
                </a:rPr>
                <a:t>人群：（</a:t>
              </a:r>
              <a:r>
                <a:rPr lang="en-US" altLang="zh-CN" b="1">
                  <a:latin typeface="仿宋" panose="02010609060101010101" charset="-122"/>
                  <a:ea typeface="仿宋" panose="02010609060101010101" charset="-122"/>
                  <a:cs typeface="仿宋" panose="02010609060101010101" charset="-122"/>
                </a:rPr>
                <a:t>1</a:t>
              </a:r>
              <a:r>
                <a:rPr lang="zh-CN" altLang="en-US" b="1">
                  <a:latin typeface="仿宋" panose="02010609060101010101" charset="-122"/>
                  <a:ea typeface="仿宋" panose="02010609060101010101" charset="-122"/>
                  <a:cs typeface="仿宋" panose="02010609060101010101" charset="-122"/>
                </a:rPr>
                <a:t>）大量或重复任务流、低创意依赖的任务；（</a:t>
              </a:r>
              <a:r>
                <a:rPr lang="en-US" altLang="zh-CN" b="1">
                  <a:latin typeface="仿宋" panose="02010609060101010101" charset="-122"/>
                  <a:ea typeface="仿宋" panose="02010609060101010101" charset="-122"/>
                  <a:cs typeface="仿宋" panose="02010609060101010101" charset="-122"/>
                </a:rPr>
                <a:t>2</a:t>
              </a:r>
              <a:r>
                <a:rPr lang="zh-CN" altLang="en-US" b="1">
                  <a:latin typeface="仿宋" panose="02010609060101010101" charset="-122"/>
                  <a:ea typeface="仿宋" panose="02010609060101010101" charset="-122"/>
                  <a:cs typeface="仿宋" panose="02010609060101010101" charset="-122"/>
                </a:rPr>
                <a:t>）有明确的远程</a:t>
              </a:r>
              <a:r>
                <a:rPr lang="en-US" altLang="zh-CN" b="1">
                  <a:latin typeface="仿宋" panose="02010609060101010101" charset="-122"/>
                  <a:ea typeface="仿宋" panose="02010609060101010101" charset="-122"/>
                  <a:cs typeface="仿宋" panose="02010609060101010101" charset="-122"/>
                </a:rPr>
                <a:t>/</a:t>
              </a:r>
              <a:r>
                <a:rPr lang="zh-CN" altLang="en-US" b="1">
                  <a:latin typeface="仿宋" panose="02010609060101010101" charset="-122"/>
                  <a:ea typeface="仿宋" panose="02010609060101010101" charset="-122"/>
                  <a:cs typeface="仿宋" panose="02010609060101010101" charset="-122"/>
                </a:rPr>
                <a:t>多线程自动化任务需求；（</a:t>
              </a:r>
              <a:r>
                <a:rPr lang="en-US" b="1">
                  <a:latin typeface="仿宋" panose="02010609060101010101" charset="-122"/>
                  <a:ea typeface="仿宋" panose="02010609060101010101" charset="-122"/>
                  <a:cs typeface="仿宋" panose="02010609060101010101" charset="-122"/>
                </a:rPr>
                <a:t>3</a:t>
              </a:r>
              <a:r>
                <a:rPr lang="zh-CN" altLang="en-US" b="1">
                  <a:latin typeface="仿宋" panose="02010609060101010101" charset="-122"/>
                  <a:ea typeface="仿宋" panose="02010609060101010101" charset="-122"/>
                  <a:cs typeface="仿宋" panose="02010609060101010101" charset="-122"/>
                </a:rPr>
                <a:t>）技术爱好者</a:t>
              </a:r>
              <a:r>
                <a:rPr lang="en-US" altLang="zh-CN" b="1">
                  <a:latin typeface="仿宋" panose="02010609060101010101" charset="-122"/>
                  <a:ea typeface="仿宋" panose="02010609060101010101" charset="-122"/>
                  <a:cs typeface="仿宋" panose="02010609060101010101" charset="-122"/>
                </a:rPr>
                <a:t>/</a:t>
              </a:r>
              <a:r>
                <a:rPr lang="zh-CN" altLang="en-US" b="1">
                  <a:latin typeface="仿宋" panose="02010609060101010101" charset="-122"/>
                  <a:ea typeface="仿宋" panose="02010609060101010101" charset="-122"/>
                  <a:cs typeface="仿宋" panose="02010609060101010101" charset="-122"/>
                </a:rPr>
                <a:t>开发者</a:t>
              </a:r>
              <a:r>
                <a:rPr lang="zh-CN" b="1">
                  <a:latin typeface="仿宋" panose="02010609060101010101" charset="-122"/>
                  <a:ea typeface="仿宋" panose="02010609060101010101" charset="-122"/>
                  <a:cs typeface="仿宋" panose="02010609060101010101" charset="-122"/>
                </a:rPr>
                <a:t>。</a:t>
              </a:r>
              <a:endParaRPr lang="zh-CN" b="1">
                <a:latin typeface="仿宋" panose="02010609060101010101" charset="-122"/>
                <a:ea typeface="仿宋" panose="02010609060101010101" charset="-122"/>
                <a:cs typeface="仿宋" panose="02010609060101010101" charset="-122"/>
              </a:endParaRPr>
            </a:p>
          </p:txBody>
        </p:sp>
        <p:sp>
          <p:nvSpPr>
            <p:cNvPr id="12" name="圆角矩形 11"/>
            <p:cNvSpPr/>
            <p:nvPr/>
          </p:nvSpPr>
          <p:spPr>
            <a:xfrm>
              <a:off x="12714" y="4707"/>
              <a:ext cx="6024" cy="2488"/>
            </a:xfrm>
            <a:prstGeom prst="roundRect">
              <a:avLst/>
            </a:prstGeom>
            <a:noFill/>
            <a:ln w="28575">
              <a:solidFill>
                <a:schemeClr val="tx1"/>
              </a:solidFill>
              <a:prstDash val="dash"/>
            </a:ln>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b="1">
                <a:latin typeface="仿宋" panose="02010609060101010101" charset="-122"/>
                <a:ea typeface="仿宋" panose="02010609060101010101" charset="-122"/>
                <a:cs typeface="仿宋" panose="02010609060101010101"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游戏机&#10;&#10;描述已自动生成"/>
          <p:cNvPicPr>
            <a:picLocks noChangeAspect="1"/>
          </p:cNvPicPr>
          <p:nvPr/>
        </p:nvPicPr>
        <p:blipFill rotWithShape="1">
          <a:blip r:embed="rId1">
            <a:extLst>
              <a:ext uri="{28A0092B-C50C-407E-A947-70E740481C1C}">
                <a14:useLocalDpi xmlns:a14="http://schemas.microsoft.com/office/drawing/2010/main" val="0"/>
              </a:ext>
            </a:extLst>
          </a:blip>
          <a:srcRect l="5854" t="14311" r="2763" b="18023"/>
          <a:stretch>
            <a:fillRect/>
          </a:stretch>
        </p:blipFill>
        <p:spPr>
          <a:xfrm>
            <a:off x="8832178" y="211047"/>
            <a:ext cx="3359822" cy="741561"/>
          </a:xfrm>
          <a:prstGeom prst="rect">
            <a:avLst/>
          </a:prstGeom>
        </p:spPr>
      </p:pic>
      <p:sp>
        <p:nvSpPr>
          <p:cNvPr id="3" name="任意多边形: 形状 2"/>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 name="文本框 4"/>
          <p:cNvSpPr txBox="1"/>
          <p:nvPr/>
        </p:nvSpPr>
        <p:spPr>
          <a:xfrm>
            <a:off x="271574" y="339428"/>
            <a:ext cx="646697" cy="521970"/>
          </a:xfrm>
          <a:prstGeom prst="rect">
            <a:avLst/>
          </a:prstGeom>
          <a:noFill/>
        </p:spPr>
        <p:txBody>
          <a:bodyPr wrap="square" rtlCol="0">
            <a:spAutoFit/>
          </a:bodyPr>
          <a:lstStyle/>
          <a:p>
            <a:pPr algn="ctr"/>
            <a:r>
              <a:rPr lang="en-US" altLang="zh-CN" sz="2800" b="1" dirty="0">
                <a:solidFill>
                  <a:schemeClr val="bg1"/>
                </a:solidFill>
              </a:rPr>
              <a:t>02</a:t>
            </a:r>
            <a:endParaRPr lang="zh-CN" altLang="en-US" sz="2800" b="1" dirty="0">
              <a:solidFill>
                <a:schemeClr val="bg1"/>
              </a:solidFill>
            </a:endParaRPr>
          </a:p>
        </p:txBody>
      </p:sp>
      <p:sp>
        <p:nvSpPr>
          <p:cNvPr id="6" name="任意多边形: 形状 5"/>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0" name="任意多边形: 形状 9"/>
          <p:cNvSpPr>
            <a:spLocks noChangeAspect="1"/>
          </p:cNvSpPr>
          <p:nvPr/>
        </p:nvSpPr>
        <p:spPr>
          <a:xfrm>
            <a:off x="983582" y="1337874"/>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7" name="文本框 6"/>
          <p:cNvSpPr txBox="1"/>
          <p:nvPr/>
        </p:nvSpPr>
        <p:spPr>
          <a:xfrm>
            <a:off x="1164276" y="355470"/>
            <a:ext cx="1960880" cy="583565"/>
          </a:xfrm>
          <a:prstGeom prst="rect">
            <a:avLst/>
          </a:prstGeom>
          <a:noFill/>
        </p:spPr>
        <p:txBody>
          <a:bodyPr wrap="none" rtlCol="0">
            <a:spAutoFit/>
          </a:bodyPr>
          <a:lstStyle/>
          <a:p>
            <a:r>
              <a:rPr lang="zh-CN" altLang="en-US" sz="3200" b="1" spc="300" dirty="0">
                <a:solidFill>
                  <a:schemeClr val="tx1">
                    <a:lumMod val="85000"/>
                    <a:lumOff val="15000"/>
                  </a:schemeClr>
                </a:solidFill>
              </a:rPr>
              <a:t>主要</a:t>
            </a:r>
            <a:r>
              <a:rPr lang="zh-CN" altLang="en-US" sz="3200" b="1" spc="300" dirty="0">
                <a:solidFill>
                  <a:schemeClr val="tx1">
                    <a:lumMod val="85000"/>
                    <a:lumOff val="15000"/>
                  </a:schemeClr>
                </a:solidFill>
              </a:rPr>
              <a:t>功能</a:t>
            </a:r>
            <a:endParaRPr lang="zh-CN" altLang="en-US" sz="3200" b="1" spc="300" dirty="0">
              <a:solidFill>
                <a:schemeClr val="tx1">
                  <a:lumMod val="85000"/>
                  <a:lumOff val="15000"/>
                </a:schemeClr>
              </a:solidFill>
            </a:endParaRPr>
          </a:p>
        </p:txBody>
      </p:sp>
      <p:sp>
        <p:nvSpPr>
          <p:cNvPr id="4" name="文本框 3"/>
          <p:cNvSpPr txBox="1"/>
          <p:nvPr/>
        </p:nvSpPr>
        <p:spPr>
          <a:xfrm>
            <a:off x="1461770" y="1282065"/>
            <a:ext cx="8300720" cy="398780"/>
          </a:xfrm>
          <a:prstGeom prst="rect">
            <a:avLst/>
          </a:prstGeom>
          <a:noFill/>
        </p:spPr>
        <p:txBody>
          <a:bodyPr wrap="square" rtlCol="0" anchor="t">
            <a:spAutoFit/>
          </a:bodyPr>
          <a:p>
            <a:pPr algn="l" defTabSz="457200">
              <a:spcAft>
                <a:spcPts val="1200"/>
              </a:spcAft>
              <a:defRPr sz="2000">
                <a:solidFill>
                  <a:srgbClr val="212121"/>
                </a:solidFill>
              </a:defRPr>
            </a:pPr>
            <a:r>
              <a:rPr lang="zh-CN" altLang="en-US" b="1">
                <a:sym typeface="+mn-ea"/>
              </a:rPr>
              <a:t>赋能日常使用场景：</a:t>
            </a:r>
            <a:endParaRPr lang="zh-CN" altLang="en-US" b="1">
              <a:sym typeface="+mn-ea"/>
            </a:endParaRPr>
          </a:p>
        </p:txBody>
      </p:sp>
      <p:sp>
        <p:nvSpPr>
          <p:cNvPr id="11" name="文本框 10"/>
          <p:cNvSpPr txBox="1"/>
          <p:nvPr/>
        </p:nvSpPr>
        <p:spPr>
          <a:xfrm>
            <a:off x="1218565" y="2056130"/>
            <a:ext cx="7926070" cy="398780"/>
          </a:xfrm>
          <a:prstGeom prst="rect">
            <a:avLst/>
          </a:prstGeom>
          <a:noFill/>
        </p:spPr>
        <p:txBody>
          <a:bodyPr wrap="square" rtlCol="0">
            <a:spAutoFit/>
          </a:bodyPr>
          <a:p>
            <a:pPr marL="285750" indent="-285750">
              <a:buFont typeface="Arial" panose="020B0604020202020204" pitchFamily="34" charset="0"/>
              <a:buChar char="•"/>
            </a:pPr>
            <a:r>
              <a:rPr lang="zh-CN" altLang="en-US" sz="2000">
                <a:latin typeface="+mj-ea"/>
                <a:ea typeface="+mj-ea"/>
              </a:rPr>
              <a:t>学习：</a:t>
            </a:r>
            <a:endParaRPr lang="zh-CN" altLang="en-US" sz="2000">
              <a:latin typeface="+mj-ea"/>
              <a:ea typeface="+mj-ea"/>
            </a:endParaRPr>
          </a:p>
        </p:txBody>
      </p:sp>
      <p:graphicFrame>
        <p:nvGraphicFramePr>
          <p:cNvPr id="16" name="表格 15"/>
          <p:cNvGraphicFramePr/>
          <p:nvPr/>
        </p:nvGraphicFramePr>
        <p:xfrm>
          <a:off x="1348740" y="2670175"/>
          <a:ext cx="9494520" cy="2781935"/>
        </p:xfrm>
        <a:graphic>
          <a:graphicData uri="http://schemas.openxmlformats.org/drawingml/2006/table">
            <a:tbl>
              <a:tblPr firstRow="1" bandRow="1">
                <a:tableStyleId>{5C22544A-7EE6-4342-B048-85BDC9FD1C3A}</a:tableStyleId>
              </a:tblPr>
              <a:tblGrid>
                <a:gridCol w="1925955"/>
                <a:gridCol w="3047365"/>
                <a:gridCol w="4521200"/>
              </a:tblGrid>
              <a:tr h="381000">
                <a:tc>
                  <a:txBody>
                    <a:bodyPr/>
                    <a:p>
                      <a:pPr algn="ctr" fontAlgn="ctr"/>
                      <a:r>
                        <a:rPr lang="zh-CN" altLang="en-US" sz="1400" b="1" i="0">
                          <a:solidFill>
                            <a:schemeClr val="bg1"/>
                          </a:solidFill>
                          <a:latin typeface="+mj-ea"/>
                          <a:ea typeface="+mj-ea"/>
                        </a:rPr>
                        <a:t>应用场景</a:t>
                      </a:r>
                      <a:endParaRPr lang="zh-CN" altLang="en-US" sz="1400" b="1" i="0">
                        <a:solidFill>
                          <a:schemeClr val="bg1"/>
                        </a:solidFill>
                        <a:latin typeface="+mj-ea"/>
                        <a:ea typeface="+mj-ea"/>
                      </a:endParaRPr>
                    </a:p>
                  </a:txBody>
                  <a:tcPr marL="9842" marR="9842" marT="9842" marB="0" anchor="ctr" anchorCtr="0"/>
                </a:tc>
                <a:tc>
                  <a:txBody>
                    <a:bodyPr/>
                    <a:p>
                      <a:pPr algn="ctr" fontAlgn="ctr"/>
                      <a:r>
                        <a:rPr lang="zh-CN" altLang="en-US" sz="1400" b="1" i="0">
                          <a:solidFill>
                            <a:schemeClr val="bg1"/>
                          </a:solidFill>
                          <a:latin typeface="+mj-ea"/>
                          <a:ea typeface="+mj-ea"/>
                        </a:rPr>
                        <a:t>具体功能</a:t>
                      </a:r>
                      <a:endParaRPr lang="zh-CN" altLang="en-US" sz="1400" b="1" i="0">
                        <a:solidFill>
                          <a:schemeClr val="bg1"/>
                        </a:solidFill>
                        <a:latin typeface="+mj-ea"/>
                        <a:ea typeface="+mj-ea"/>
                      </a:endParaRPr>
                    </a:p>
                  </a:txBody>
                  <a:tcPr marL="9842" marR="9842" marT="9842" marB="0" anchor="ctr" anchorCtr="0"/>
                </a:tc>
                <a:tc>
                  <a:txBody>
                    <a:bodyPr/>
                    <a:p>
                      <a:pPr algn="ctr" fontAlgn="ctr"/>
                      <a:r>
                        <a:rPr lang="zh-CN" altLang="en-US" sz="1400" b="1" i="0">
                          <a:solidFill>
                            <a:schemeClr val="bg1"/>
                          </a:solidFill>
                          <a:latin typeface="+mj-ea"/>
                          <a:ea typeface="+mj-ea"/>
                        </a:rPr>
                        <a:t>场景示例</a:t>
                      </a:r>
                      <a:endParaRPr lang="zh-CN" altLang="en-US" sz="1400" b="1" i="0">
                        <a:solidFill>
                          <a:schemeClr val="bg1"/>
                        </a:solidFill>
                        <a:latin typeface="+mj-ea"/>
                        <a:ea typeface="+mj-ea"/>
                      </a:endParaRPr>
                    </a:p>
                  </a:txBody>
                  <a:tcPr marL="9842" marR="9842" marT="9842" marB="0" anchor="ctr" anchorCtr="0"/>
                </a:tc>
              </a:tr>
              <a:tr h="507365">
                <a:tc>
                  <a:txBody>
                    <a:bodyPr/>
                    <a:p>
                      <a:pPr algn="ctr" fontAlgn="ctr"/>
                      <a:r>
                        <a:rPr lang="zh-CN" altLang="en-US" sz="1400" b="1" i="0">
                          <a:solidFill>
                            <a:srgbClr val="000000"/>
                          </a:solidFill>
                          <a:latin typeface="+mj-ea"/>
                          <a:ea typeface="+mj-ea"/>
                        </a:rPr>
                        <a:t>文献资料搜集</a:t>
                      </a:r>
                      <a:endParaRPr lang="zh-CN" altLang="en-US" sz="1400" b="1" i="0">
                        <a:solidFill>
                          <a:srgbClr val="000000"/>
                        </a:solidFill>
                        <a:latin typeface="+mj-ea"/>
                        <a:ea typeface="+mj-ea"/>
                      </a:endParaRPr>
                    </a:p>
                  </a:txBody>
                  <a:tcPr marL="9842" marR="9842" marT="9842" marB="0" anchor="ctr" anchorCtr="0"/>
                </a:tc>
                <a:tc>
                  <a:txBody>
                    <a:bodyPr/>
                    <a:p>
                      <a:pPr algn="ctr" fontAlgn="ctr"/>
                      <a:r>
                        <a:rPr lang="zh-CN" altLang="en-US" sz="1400" b="0" i="0">
                          <a:solidFill>
                            <a:srgbClr val="000000"/>
                          </a:solidFill>
                          <a:latin typeface="+mj-ea"/>
                          <a:ea typeface="+mj-ea"/>
                        </a:rPr>
                        <a:t>浏览器自动化、网页数据提取</a:t>
                      </a:r>
                      <a:endParaRPr lang="zh-CN" altLang="en-US" sz="1400" b="0" i="0">
                        <a:solidFill>
                          <a:srgbClr val="000000"/>
                        </a:solidFill>
                        <a:latin typeface="+mj-ea"/>
                        <a:ea typeface="+mj-ea"/>
                      </a:endParaRPr>
                    </a:p>
                  </a:txBody>
                  <a:tcPr marL="9842" marR="9842" marT="9842" marB="0" anchor="ctr" anchorCtr="0"/>
                </a:tc>
                <a:tc>
                  <a:txBody>
                    <a:bodyPr/>
                    <a:p>
                      <a:pPr algn="ctr" fontAlgn="ctr"/>
                      <a:r>
                        <a:rPr lang="zh-CN" altLang="en-US" sz="1400" b="0" i="0">
                          <a:solidFill>
                            <a:srgbClr val="000000"/>
                          </a:solidFill>
                          <a:latin typeface="+mj-ea"/>
                          <a:ea typeface="+mj-ea"/>
                          <a:cs typeface="+mj-ea"/>
                        </a:rPr>
                        <a:t>自动检索清华图书馆数据库、</a:t>
                      </a:r>
                      <a:r>
                        <a:rPr lang="en-US" altLang="zh-CN" sz="1400" b="0" i="0">
                          <a:solidFill>
                            <a:srgbClr val="000000"/>
                          </a:solidFill>
                          <a:latin typeface="+mj-ea"/>
                          <a:ea typeface="+mj-ea"/>
                          <a:cs typeface="+mj-ea"/>
                        </a:rPr>
                        <a:t>arXiv</a:t>
                      </a:r>
                      <a:r>
                        <a:rPr lang="zh-CN" altLang="en-US" sz="1400" b="0" i="0">
                          <a:solidFill>
                            <a:srgbClr val="000000"/>
                          </a:solidFill>
                          <a:latin typeface="+mj-ea"/>
                          <a:ea typeface="+mj-ea"/>
                          <a:cs typeface="+mj-ea"/>
                        </a:rPr>
                        <a:t>、</a:t>
                      </a:r>
                      <a:r>
                        <a:rPr lang="en-US" altLang="zh-CN" sz="1400" b="0" i="0">
                          <a:solidFill>
                            <a:srgbClr val="000000"/>
                          </a:solidFill>
                          <a:latin typeface="+mj-ea"/>
                          <a:ea typeface="+mj-ea"/>
                          <a:cs typeface="+mj-ea"/>
                        </a:rPr>
                        <a:t>Google Scholar</a:t>
                      </a:r>
                      <a:r>
                        <a:rPr lang="zh-CN" altLang="en-US" sz="1400" b="0" i="0">
                          <a:solidFill>
                            <a:srgbClr val="000000"/>
                          </a:solidFill>
                          <a:latin typeface="+mj-ea"/>
                          <a:ea typeface="+mj-ea"/>
                          <a:cs typeface="+mj-ea"/>
                        </a:rPr>
                        <a:t>，</a:t>
                      </a:r>
                      <a:endParaRPr lang="zh-CN" altLang="en-US" sz="1400" b="0" i="0">
                        <a:solidFill>
                          <a:srgbClr val="000000"/>
                        </a:solidFill>
                        <a:latin typeface="+mj-ea"/>
                        <a:ea typeface="+mj-ea"/>
                        <a:cs typeface="+mj-ea"/>
                      </a:endParaRPr>
                    </a:p>
                    <a:p>
                      <a:pPr algn="ctr" fontAlgn="ctr"/>
                      <a:r>
                        <a:rPr lang="zh-CN" altLang="en-US" sz="1400" b="0" i="0">
                          <a:solidFill>
                            <a:srgbClr val="000000"/>
                          </a:solidFill>
                          <a:latin typeface="+mj-ea"/>
                          <a:ea typeface="+mj-ea"/>
                          <a:cs typeface="+mj-ea"/>
                        </a:rPr>
                        <a:t>下载</a:t>
                      </a:r>
                      <a:r>
                        <a:rPr lang="en-US" altLang="zh-CN" sz="1400" b="0" i="0">
                          <a:solidFill>
                            <a:srgbClr val="000000"/>
                          </a:solidFill>
                          <a:latin typeface="+mj-ea"/>
                          <a:ea typeface="+mj-ea"/>
                          <a:cs typeface="+mj-ea"/>
                        </a:rPr>
                        <a:t>PDF</a:t>
                      </a:r>
                      <a:r>
                        <a:rPr lang="zh-CN" altLang="en-US" sz="1400" b="0" i="0">
                          <a:solidFill>
                            <a:srgbClr val="000000"/>
                          </a:solidFill>
                          <a:latin typeface="+mj-ea"/>
                          <a:ea typeface="+mj-ea"/>
                          <a:cs typeface="+mj-ea"/>
                        </a:rPr>
                        <a:t>并生成摘要</a:t>
                      </a:r>
                      <a:endParaRPr lang="zh-CN" altLang="en-US" sz="1400" b="0" i="0">
                        <a:solidFill>
                          <a:srgbClr val="000000"/>
                        </a:solidFill>
                        <a:latin typeface="+mj-ea"/>
                        <a:ea typeface="+mj-ea"/>
                        <a:cs typeface="+mj-ea"/>
                      </a:endParaRPr>
                    </a:p>
                  </a:txBody>
                  <a:tcPr marL="9842" marR="9842" marT="9842" marB="0" anchor="ctr" anchorCtr="0"/>
                </a:tc>
              </a:tr>
              <a:tr h="489585">
                <a:tc>
                  <a:txBody>
                    <a:bodyPr/>
                    <a:p>
                      <a:pPr algn="ctr" fontAlgn="ctr"/>
                      <a:r>
                        <a:rPr lang="zh-CN" altLang="en-US" sz="1400" b="1" i="0">
                          <a:solidFill>
                            <a:srgbClr val="000000"/>
                          </a:solidFill>
                          <a:latin typeface="+mj-ea"/>
                          <a:ea typeface="+mj-ea"/>
                        </a:rPr>
                        <a:t>课程作业辅助</a:t>
                      </a:r>
                      <a:endParaRPr lang="zh-CN" altLang="en-US" sz="1400" b="1" i="0">
                        <a:solidFill>
                          <a:srgbClr val="000000"/>
                        </a:solidFill>
                        <a:latin typeface="+mj-ea"/>
                        <a:ea typeface="+mj-ea"/>
                      </a:endParaRPr>
                    </a:p>
                  </a:txBody>
                  <a:tcPr marL="9842" marR="9842" marT="9842" marB="0" anchor="ctr" anchorCtr="0"/>
                </a:tc>
                <a:tc>
                  <a:txBody>
                    <a:bodyPr/>
                    <a:p>
                      <a:pPr algn="ctr" fontAlgn="ctr"/>
                      <a:r>
                        <a:rPr lang="zh-CN" altLang="en-US" sz="1400" b="0" i="0">
                          <a:solidFill>
                            <a:srgbClr val="000000"/>
                          </a:solidFill>
                          <a:latin typeface="+mj-ea"/>
                          <a:ea typeface="+mj-ea"/>
                        </a:rPr>
                        <a:t>文件读写、代码执行、多模态交互</a:t>
                      </a:r>
                      <a:endParaRPr lang="zh-CN" altLang="en-US" sz="1400" b="0" i="0">
                        <a:solidFill>
                          <a:srgbClr val="000000"/>
                        </a:solidFill>
                        <a:latin typeface="+mj-ea"/>
                        <a:ea typeface="+mj-ea"/>
                      </a:endParaRPr>
                    </a:p>
                  </a:txBody>
                  <a:tcPr marL="9842" marR="9842" marT="9842" marB="0" anchor="ctr" anchorCtr="0"/>
                </a:tc>
                <a:tc>
                  <a:txBody>
                    <a:bodyPr/>
                    <a:p>
                      <a:pPr algn="ctr" fontAlgn="ctr"/>
                      <a:r>
                        <a:rPr lang="zh-CN" altLang="en-US" sz="1400" b="0" i="0">
                          <a:solidFill>
                            <a:srgbClr val="000000"/>
                          </a:solidFill>
                          <a:latin typeface="+mj-ea"/>
                          <a:ea typeface="+mj-ea"/>
                          <a:cs typeface="+mj-ea"/>
                        </a:rPr>
                        <a:t>自动整理课程</a:t>
                      </a:r>
                      <a:r>
                        <a:rPr lang="en-US" altLang="zh-CN" sz="1400" b="0" i="0">
                          <a:solidFill>
                            <a:srgbClr val="000000"/>
                          </a:solidFill>
                          <a:latin typeface="+mj-ea"/>
                          <a:ea typeface="+mj-ea"/>
                          <a:cs typeface="+mj-ea"/>
                        </a:rPr>
                        <a:t>PPT</a:t>
                      </a:r>
                      <a:r>
                        <a:rPr lang="zh-CN" altLang="en-US" sz="1400" b="0" i="0">
                          <a:solidFill>
                            <a:srgbClr val="000000"/>
                          </a:solidFill>
                          <a:latin typeface="+mj-ea"/>
                          <a:ea typeface="+mj-ea"/>
                          <a:cs typeface="+mj-ea"/>
                        </a:rPr>
                        <a:t>和笔记，生成复习大纲；</a:t>
                      </a:r>
                      <a:endParaRPr lang="zh-CN" altLang="en-US" sz="1400" b="0" i="0">
                        <a:solidFill>
                          <a:srgbClr val="000000"/>
                        </a:solidFill>
                        <a:latin typeface="+mj-ea"/>
                        <a:ea typeface="+mj-ea"/>
                        <a:cs typeface="+mj-ea"/>
                      </a:endParaRPr>
                    </a:p>
                    <a:p>
                      <a:pPr algn="ctr" fontAlgn="ctr"/>
                      <a:r>
                        <a:rPr lang="zh-CN" altLang="en-US" sz="1400" b="0" i="0">
                          <a:solidFill>
                            <a:srgbClr val="000000"/>
                          </a:solidFill>
                          <a:latin typeface="+mj-ea"/>
                          <a:ea typeface="+mj-ea"/>
                          <a:cs typeface="+mj-ea"/>
                        </a:rPr>
                        <a:t>辅助编程作业调试代码</a:t>
                      </a:r>
                      <a:endParaRPr lang="zh-CN" altLang="en-US" sz="1400" b="0" i="0">
                        <a:solidFill>
                          <a:srgbClr val="000000"/>
                        </a:solidFill>
                        <a:latin typeface="+mj-ea"/>
                        <a:ea typeface="+mj-ea"/>
                        <a:cs typeface="+mj-ea"/>
                      </a:endParaRPr>
                    </a:p>
                  </a:txBody>
                  <a:tcPr marL="9842" marR="9842" marT="9842" marB="0" anchor="ctr" anchorCtr="0"/>
                </a:tc>
              </a:tr>
              <a:tr h="533400">
                <a:tc>
                  <a:txBody>
                    <a:bodyPr/>
                    <a:p>
                      <a:pPr algn="ctr" fontAlgn="ctr"/>
                      <a:r>
                        <a:rPr lang="zh-CN" altLang="en-US" sz="1400" b="1" i="0">
                          <a:solidFill>
                            <a:srgbClr val="000000"/>
                          </a:solidFill>
                          <a:latin typeface="+mj-ea"/>
                          <a:ea typeface="+mj-ea"/>
                        </a:rPr>
                        <a:t>论文写作支持</a:t>
                      </a:r>
                      <a:endParaRPr lang="zh-CN" altLang="en-US" sz="1400" b="1" i="0">
                        <a:solidFill>
                          <a:srgbClr val="000000"/>
                        </a:solidFill>
                        <a:latin typeface="+mj-ea"/>
                        <a:ea typeface="+mj-ea"/>
                      </a:endParaRPr>
                    </a:p>
                  </a:txBody>
                  <a:tcPr marL="9842" marR="9842" marT="9842" marB="0" anchor="ctr" anchorCtr="0"/>
                </a:tc>
                <a:tc>
                  <a:txBody>
                    <a:bodyPr/>
                    <a:p>
                      <a:pPr algn="ctr" fontAlgn="ctr"/>
                      <a:r>
                        <a:rPr lang="zh-CN" altLang="en-US" sz="1400" b="0" i="0">
                          <a:solidFill>
                            <a:srgbClr val="000000"/>
                          </a:solidFill>
                          <a:latin typeface="+mj-ea"/>
                          <a:ea typeface="+mj-ea"/>
                        </a:rPr>
                        <a:t>文档解析、内容生成、格式整理</a:t>
                      </a:r>
                      <a:endParaRPr lang="zh-CN" altLang="en-US" sz="1400" b="0" i="0">
                        <a:solidFill>
                          <a:srgbClr val="000000"/>
                        </a:solidFill>
                        <a:latin typeface="+mj-ea"/>
                        <a:ea typeface="+mj-ea"/>
                      </a:endParaRPr>
                    </a:p>
                  </a:txBody>
                  <a:tcPr marL="9842" marR="9842" marT="9842" marB="0" anchor="ctr" anchorCtr="0"/>
                </a:tc>
                <a:tc>
                  <a:txBody>
                    <a:bodyPr/>
                    <a:p>
                      <a:pPr algn="ctr" fontAlgn="ctr"/>
                      <a:r>
                        <a:rPr lang="zh-CN" altLang="en-US" sz="1400" b="0" i="0">
                          <a:solidFill>
                            <a:srgbClr val="000000"/>
                          </a:solidFill>
                          <a:latin typeface="+mj-ea"/>
                          <a:ea typeface="+mj-ea"/>
                        </a:rPr>
                        <a:t>自动提取参考文献信息，生成引用格式；</a:t>
                      </a:r>
                      <a:endParaRPr lang="zh-CN" altLang="en-US" sz="1400" b="0" i="0">
                        <a:solidFill>
                          <a:srgbClr val="000000"/>
                        </a:solidFill>
                        <a:latin typeface="+mj-ea"/>
                        <a:ea typeface="+mj-ea"/>
                      </a:endParaRPr>
                    </a:p>
                    <a:p>
                      <a:pPr algn="ctr" fontAlgn="ctr"/>
                      <a:r>
                        <a:rPr lang="zh-CN" altLang="en-US" sz="1400" b="0" i="0">
                          <a:solidFill>
                            <a:srgbClr val="000000"/>
                          </a:solidFill>
                          <a:latin typeface="+mj-ea"/>
                          <a:ea typeface="+mj-ea"/>
                        </a:rPr>
                        <a:t>检查论文语法和逻辑</a:t>
                      </a:r>
                      <a:endParaRPr lang="zh-CN" altLang="en-US" sz="1400" b="0" i="0">
                        <a:solidFill>
                          <a:srgbClr val="000000"/>
                        </a:solidFill>
                        <a:latin typeface="+mj-ea"/>
                        <a:ea typeface="+mj-ea"/>
                      </a:endParaRPr>
                    </a:p>
                  </a:txBody>
                  <a:tcPr marL="9842" marR="9842" marT="9842" marB="0" anchor="ctr" anchorCtr="0"/>
                </a:tc>
              </a:tr>
              <a:tr h="354965">
                <a:tc>
                  <a:txBody>
                    <a:bodyPr/>
                    <a:p>
                      <a:pPr algn="ctr" fontAlgn="ctr"/>
                      <a:r>
                        <a:rPr lang="zh-CN" altLang="en-US" sz="1400" b="1" i="0">
                          <a:solidFill>
                            <a:srgbClr val="000000"/>
                          </a:solidFill>
                          <a:latin typeface="+mj-ea"/>
                          <a:ea typeface="+mj-ea"/>
                        </a:rPr>
                        <a:t>多语言学习</a:t>
                      </a:r>
                      <a:endParaRPr lang="zh-CN" altLang="en-US" sz="1400" b="1" i="0">
                        <a:solidFill>
                          <a:srgbClr val="000000"/>
                        </a:solidFill>
                        <a:latin typeface="+mj-ea"/>
                        <a:ea typeface="+mj-ea"/>
                      </a:endParaRPr>
                    </a:p>
                  </a:txBody>
                  <a:tcPr marL="9842" marR="9842" marT="9842" marB="0" anchor="ctr" anchorCtr="0"/>
                </a:tc>
                <a:tc>
                  <a:txBody>
                    <a:bodyPr/>
                    <a:p>
                      <a:pPr algn="ctr" fontAlgn="ctr"/>
                      <a:r>
                        <a:rPr lang="zh-CN" altLang="en-US" sz="1400" b="0" i="0">
                          <a:solidFill>
                            <a:srgbClr val="000000"/>
                          </a:solidFill>
                          <a:latin typeface="+mj-ea"/>
                          <a:ea typeface="+mj-ea"/>
                        </a:rPr>
                        <a:t>语音交互、实时翻译</a:t>
                      </a:r>
                      <a:endParaRPr lang="zh-CN" altLang="en-US" sz="1400" b="0" i="0">
                        <a:solidFill>
                          <a:srgbClr val="000000"/>
                        </a:solidFill>
                        <a:latin typeface="+mj-ea"/>
                        <a:ea typeface="+mj-ea"/>
                      </a:endParaRPr>
                    </a:p>
                  </a:txBody>
                  <a:tcPr marL="9842" marR="9842" marT="9842" marB="0" anchor="ctr" anchorCtr="0"/>
                </a:tc>
                <a:tc>
                  <a:txBody>
                    <a:bodyPr/>
                    <a:p>
                      <a:pPr algn="ctr" fontAlgn="ctr"/>
                      <a:r>
                        <a:rPr lang="zh-CN" altLang="en-US" sz="1400" b="0" i="0">
                          <a:solidFill>
                            <a:srgbClr val="000000"/>
                          </a:solidFill>
                          <a:latin typeface="+mj-ea"/>
                          <a:ea typeface="+mj-ea"/>
                        </a:rPr>
                        <a:t>通过语音对话练习外语，自动翻译外文文献段落</a:t>
                      </a:r>
                      <a:endParaRPr lang="zh-CN" altLang="en-US" sz="1400" b="0" i="0">
                        <a:solidFill>
                          <a:srgbClr val="000000"/>
                        </a:solidFill>
                        <a:latin typeface="+mj-ea"/>
                        <a:ea typeface="+mj-ea"/>
                      </a:endParaRPr>
                    </a:p>
                  </a:txBody>
                  <a:tcPr marL="9842" marR="9842" marT="9842" marB="0" anchor="ctr" anchorCtr="0"/>
                </a:tc>
              </a:tr>
              <a:tr h="515620">
                <a:tc>
                  <a:txBody>
                    <a:bodyPr/>
                    <a:p>
                      <a:pPr algn="ctr" fontAlgn="ctr"/>
                      <a:r>
                        <a:rPr lang="zh-CN" altLang="en-US" sz="1400" b="1" i="0">
                          <a:solidFill>
                            <a:srgbClr val="000000"/>
                          </a:solidFill>
                          <a:latin typeface="+mj-ea"/>
                          <a:ea typeface="+mj-ea"/>
                        </a:rPr>
                        <a:t>考试周管理</a:t>
                      </a:r>
                      <a:endParaRPr lang="zh-CN" altLang="en-US" sz="1400" b="1" i="0">
                        <a:solidFill>
                          <a:srgbClr val="000000"/>
                        </a:solidFill>
                        <a:latin typeface="+mj-ea"/>
                        <a:ea typeface="+mj-ea"/>
                      </a:endParaRPr>
                    </a:p>
                  </a:txBody>
                  <a:tcPr marL="9842" marR="9842" marT="9842" marB="0" anchor="ctr" anchorCtr="0"/>
                </a:tc>
                <a:tc>
                  <a:txBody>
                    <a:bodyPr/>
                    <a:p>
                      <a:pPr algn="ctr" fontAlgn="ctr"/>
                      <a:r>
                        <a:rPr lang="zh-CN" altLang="en-US" sz="1400" b="0" i="0">
                          <a:solidFill>
                            <a:srgbClr val="000000"/>
                          </a:solidFill>
                          <a:latin typeface="+mj-ea"/>
                          <a:ea typeface="+mj-ea"/>
                        </a:rPr>
                        <a:t>日程管理、提醒设置</a:t>
                      </a:r>
                      <a:endParaRPr lang="zh-CN" altLang="en-US" sz="1400" b="0" i="0">
                        <a:solidFill>
                          <a:srgbClr val="000000"/>
                        </a:solidFill>
                        <a:latin typeface="+mj-ea"/>
                        <a:ea typeface="+mj-ea"/>
                      </a:endParaRPr>
                    </a:p>
                  </a:txBody>
                  <a:tcPr marL="9842" marR="9842" marT="9842" marB="0" anchor="ctr" anchorCtr="0"/>
                </a:tc>
                <a:tc>
                  <a:txBody>
                    <a:bodyPr/>
                    <a:p>
                      <a:pPr algn="ctr" fontAlgn="ctr"/>
                      <a:r>
                        <a:rPr lang="zh-CN" altLang="en-US" sz="1400" b="0" i="0">
                          <a:solidFill>
                            <a:srgbClr val="000000"/>
                          </a:solidFill>
                          <a:latin typeface="+mj-ea"/>
                          <a:ea typeface="+mj-ea"/>
                        </a:rPr>
                        <a:t>自动规划复习时间表，同步清华教务系统考试安排，</a:t>
                      </a:r>
                      <a:endParaRPr lang="zh-CN" altLang="en-US" sz="1400" b="0" i="0">
                        <a:solidFill>
                          <a:srgbClr val="000000"/>
                        </a:solidFill>
                        <a:latin typeface="+mj-ea"/>
                        <a:ea typeface="+mj-ea"/>
                      </a:endParaRPr>
                    </a:p>
                    <a:p>
                      <a:pPr algn="ctr" fontAlgn="ctr"/>
                      <a:r>
                        <a:rPr lang="zh-CN" altLang="en-US" sz="1400" b="0" i="0">
                          <a:solidFill>
                            <a:srgbClr val="000000"/>
                          </a:solidFill>
                          <a:latin typeface="+mj-ea"/>
                          <a:ea typeface="+mj-ea"/>
                        </a:rPr>
                        <a:t>发送复习提醒</a:t>
                      </a:r>
                      <a:endParaRPr lang="zh-CN" altLang="en-US" sz="1400" b="0" i="0">
                        <a:solidFill>
                          <a:srgbClr val="000000"/>
                        </a:solidFill>
                        <a:latin typeface="+mj-ea"/>
                        <a:ea typeface="+mj-ea"/>
                      </a:endParaRPr>
                    </a:p>
                  </a:txBody>
                  <a:tcPr marL="9842" marR="9842" marT="9842" marB="0" anchor="ctr" anchorCtr="0"/>
                </a:tc>
              </a:tr>
            </a:tbl>
          </a:graphicData>
        </a:graphic>
      </p:graphicFrame>
    </p:spTree>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游戏机&#10;&#10;描述已自动生成"/>
          <p:cNvPicPr>
            <a:picLocks noChangeAspect="1"/>
          </p:cNvPicPr>
          <p:nvPr/>
        </p:nvPicPr>
        <p:blipFill rotWithShape="1">
          <a:blip r:embed="rId1">
            <a:extLst>
              <a:ext uri="{28A0092B-C50C-407E-A947-70E740481C1C}">
                <a14:useLocalDpi xmlns:a14="http://schemas.microsoft.com/office/drawing/2010/main" val="0"/>
              </a:ext>
            </a:extLst>
          </a:blip>
          <a:srcRect l="5854" t="14311" r="2763" b="18023"/>
          <a:stretch>
            <a:fillRect/>
          </a:stretch>
        </p:blipFill>
        <p:spPr>
          <a:xfrm>
            <a:off x="8832178" y="211047"/>
            <a:ext cx="3359822" cy="741561"/>
          </a:xfrm>
          <a:prstGeom prst="rect">
            <a:avLst/>
          </a:prstGeom>
        </p:spPr>
      </p:pic>
      <p:sp>
        <p:nvSpPr>
          <p:cNvPr id="3" name="任意多边形: 形状 2"/>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 name="文本框 4"/>
          <p:cNvSpPr txBox="1"/>
          <p:nvPr/>
        </p:nvSpPr>
        <p:spPr>
          <a:xfrm>
            <a:off x="271574" y="339428"/>
            <a:ext cx="646697" cy="521970"/>
          </a:xfrm>
          <a:prstGeom prst="rect">
            <a:avLst/>
          </a:prstGeom>
          <a:noFill/>
        </p:spPr>
        <p:txBody>
          <a:bodyPr wrap="square" rtlCol="0">
            <a:spAutoFit/>
          </a:bodyPr>
          <a:lstStyle/>
          <a:p>
            <a:pPr algn="ctr"/>
            <a:r>
              <a:rPr lang="en-US" altLang="zh-CN" sz="2800" b="1" dirty="0">
                <a:solidFill>
                  <a:schemeClr val="bg1"/>
                </a:solidFill>
              </a:rPr>
              <a:t>02</a:t>
            </a:r>
            <a:endParaRPr lang="zh-CN" altLang="en-US" sz="2800" b="1" dirty="0">
              <a:solidFill>
                <a:schemeClr val="bg1"/>
              </a:solidFill>
            </a:endParaRPr>
          </a:p>
        </p:txBody>
      </p:sp>
      <p:sp>
        <p:nvSpPr>
          <p:cNvPr id="6" name="任意多边形: 形状 5"/>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0" name="任意多边形: 形状 9"/>
          <p:cNvSpPr>
            <a:spLocks noChangeAspect="1"/>
          </p:cNvSpPr>
          <p:nvPr/>
        </p:nvSpPr>
        <p:spPr>
          <a:xfrm>
            <a:off x="983582" y="1337874"/>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7" name="文本框 6"/>
          <p:cNvSpPr txBox="1"/>
          <p:nvPr/>
        </p:nvSpPr>
        <p:spPr>
          <a:xfrm>
            <a:off x="1164276" y="355470"/>
            <a:ext cx="1960880" cy="583565"/>
          </a:xfrm>
          <a:prstGeom prst="rect">
            <a:avLst/>
          </a:prstGeom>
          <a:noFill/>
        </p:spPr>
        <p:txBody>
          <a:bodyPr wrap="none" rtlCol="0">
            <a:spAutoFit/>
          </a:bodyPr>
          <a:lstStyle/>
          <a:p>
            <a:r>
              <a:rPr lang="zh-CN" altLang="en-US" sz="3200" b="1" spc="300" dirty="0">
                <a:solidFill>
                  <a:schemeClr val="tx1">
                    <a:lumMod val="85000"/>
                    <a:lumOff val="15000"/>
                  </a:schemeClr>
                </a:solidFill>
              </a:rPr>
              <a:t>主要</a:t>
            </a:r>
            <a:r>
              <a:rPr lang="zh-CN" altLang="en-US" sz="3200" b="1" spc="300" dirty="0">
                <a:solidFill>
                  <a:schemeClr val="tx1">
                    <a:lumMod val="85000"/>
                    <a:lumOff val="15000"/>
                  </a:schemeClr>
                </a:solidFill>
              </a:rPr>
              <a:t>功能</a:t>
            </a:r>
            <a:endParaRPr lang="zh-CN" altLang="en-US" sz="3200" b="1" spc="300" dirty="0">
              <a:solidFill>
                <a:schemeClr val="tx1">
                  <a:lumMod val="85000"/>
                  <a:lumOff val="15000"/>
                </a:schemeClr>
              </a:solidFill>
            </a:endParaRPr>
          </a:p>
        </p:txBody>
      </p:sp>
      <p:sp>
        <p:nvSpPr>
          <p:cNvPr id="4" name="文本框 3"/>
          <p:cNvSpPr txBox="1"/>
          <p:nvPr/>
        </p:nvSpPr>
        <p:spPr>
          <a:xfrm>
            <a:off x="1461770" y="1282065"/>
            <a:ext cx="8300720" cy="398780"/>
          </a:xfrm>
          <a:prstGeom prst="rect">
            <a:avLst/>
          </a:prstGeom>
          <a:noFill/>
        </p:spPr>
        <p:txBody>
          <a:bodyPr wrap="square" rtlCol="0" anchor="t">
            <a:spAutoFit/>
          </a:bodyPr>
          <a:p>
            <a:pPr algn="l" defTabSz="457200">
              <a:spcAft>
                <a:spcPts val="1200"/>
              </a:spcAft>
              <a:defRPr sz="2000">
                <a:solidFill>
                  <a:srgbClr val="212121"/>
                </a:solidFill>
              </a:defRPr>
            </a:pPr>
            <a:r>
              <a:rPr lang="zh-CN" altLang="en-US" b="1">
                <a:sym typeface="+mn-ea"/>
              </a:rPr>
              <a:t>赋能日常使用场景：</a:t>
            </a:r>
            <a:endParaRPr lang="zh-CN" altLang="en-US" b="1">
              <a:sym typeface="+mn-ea"/>
            </a:endParaRPr>
          </a:p>
        </p:txBody>
      </p:sp>
      <p:sp>
        <p:nvSpPr>
          <p:cNvPr id="11" name="文本框 10"/>
          <p:cNvSpPr txBox="1"/>
          <p:nvPr/>
        </p:nvSpPr>
        <p:spPr>
          <a:xfrm>
            <a:off x="1218565" y="2056130"/>
            <a:ext cx="7926070" cy="398780"/>
          </a:xfrm>
          <a:prstGeom prst="rect">
            <a:avLst/>
          </a:prstGeom>
          <a:noFill/>
        </p:spPr>
        <p:txBody>
          <a:bodyPr wrap="square" rtlCol="0">
            <a:spAutoFit/>
          </a:bodyPr>
          <a:p>
            <a:pPr marL="285750" indent="-285750">
              <a:buFont typeface="Arial" panose="020B0604020202020204" pitchFamily="34" charset="0"/>
              <a:buChar char="•"/>
            </a:pPr>
            <a:r>
              <a:rPr lang="zh-CN" altLang="en-US" sz="2000">
                <a:latin typeface="+mj-ea"/>
                <a:ea typeface="+mj-ea"/>
              </a:rPr>
              <a:t>社工：</a:t>
            </a:r>
            <a:endParaRPr lang="zh-CN" altLang="en-US" sz="2000">
              <a:latin typeface="+mj-ea"/>
              <a:ea typeface="+mj-ea"/>
            </a:endParaRPr>
          </a:p>
        </p:txBody>
      </p:sp>
      <p:graphicFrame>
        <p:nvGraphicFramePr>
          <p:cNvPr id="16" name="表格 15"/>
          <p:cNvGraphicFramePr/>
          <p:nvPr/>
        </p:nvGraphicFramePr>
        <p:xfrm>
          <a:off x="1348740" y="2670175"/>
          <a:ext cx="9494520" cy="2781935"/>
        </p:xfrm>
        <a:graphic>
          <a:graphicData uri="http://schemas.openxmlformats.org/drawingml/2006/table">
            <a:tbl>
              <a:tblPr firstRow="1" bandRow="1">
                <a:tableStyleId>{5C22544A-7EE6-4342-B048-85BDC9FD1C3A}</a:tableStyleId>
              </a:tblPr>
              <a:tblGrid>
                <a:gridCol w="1925955"/>
                <a:gridCol w="2941320"/>
                <a:gridCol w="4627245"/>
              </a:tblGrid>
              <a:tr h="381000">
                <a:tc>
                  <a:txBody>
                    <a:bodyPr/>
                    <a:p>
                      <a:pPr algn="ctr" fontAlgn="ctr"/>
                      <a:r>
                        <a:rPr lang="zh-CN" altLang="en-US" sz="1400" b="1" i="0">
                          <a:solidFill>
                            <a:schemeClr val="bg1"/>
                          </a:solidFill>
                          <a:latin typeface="+mj-ea"/>
                          <a:ea typeface="+mj-ea"/>
                        </a:rPr>
                        <a:t>应用场景</a:t>
                      </a:r>
                      <a:endParaRPr lang="zh-CN" altLang="en-US" sz="1400" b="1" i="0">
                        <a:solidFill>
                          <a:schemeClr val="bg1"/>
                        </a:solidFill>
                        <a:latin typeface="+mj-ea"/>
                        <a:ea typeface="+mj-ea"/>
                      </a:endParaRPr>
                    </a:p>
                  </a:txBody>
                  <a:tcPr marL="9842" marR="9842" marT="9842" marB="0" anchor="ctr" anchorCtr="0"/>
                </a:tc>
                <a:tc>
                  <a:txBody>
                    <a:bodyPr/>
                    <a:p>
                      <a:pPr algn="ctr" fontAlgn="ctr"/>
                      <a:r>
                        <a:rPr lang="zh-CN" altLang="en-US" sz="1400" b="1" i="0">
                          <a:solidFill>
                            <a:schemeClr val="bg1"/>
                          </a:solidFill>
                          <a:latin typeface="+mj-ea"/>
                          <a:ea typeface="+mj-ea"/>
                        </a:rPr>
                        <a:t>具体功能</a:t>
                      </a:r>
                      <a:endParaRPr lang="zh-CN" altLang="en-US" sz="1400" b="1" i="0">
                        <a:solidFill>
                          <a:schemeClr val="bg1"/>
                        </a:solidFill>
                        <a:latin typeface="+mj-ea"/>
                        <a:ea typeface="+mj-ea"/>
                      </a:endParaRPr>
                    </a:p>
                  </a:txBody>
                  <a:tcPr marL="9842" marR="9842" marT="9842" marB="0" anchor="ctr" anchorCtr="0"/>
                </a:tc>
                <a:tc>
                  <a:txBody>
                    <a:bodyPr/>
                    <a:p>
                      <a:pPr algn="ctr" fontAlgn="ctr"/>
                      <a:r>
                        <a:rPr lang="zh-CN" altLang="en-US" sz="1400" b="1" i="0">
                          <a:solidFill>
                            <a:schemeClr val="bg1"/>
                          </a:solidFill>
                          <a:latin typeface="+mj-ea"/>
                          <a:ea typeface="+mj-ea"/>
                        </a:rPr>
                        <a:t>场景示例</a:t>
                      </a:r>
                      <a:endParaRPr lang="zh-CN" altLang="en-US" sz="1400" b="1" i="0">
                        <a:solidFill>
                          <a:schemeClr val="bg1"/>
                        </a:solidFill>
                        <a:latin typeface="+mj-ea"/>
                        <a:ea typeface="+mj-ea"/>
                      </a:endParaRPr>
                    </a:p>
                  </a:txBody>
                  <a:tcPr marL="9842" marR="9842" marT="9842" marB="0" anchor="ctr" anchorCtr="0"/>
                </a:tc>
              </a:tr>
              <a:tr h="507365">
                <a:tc>
                  <a:txBody>
                    <a:bodyPr/>
                    <a:p>
                      <a:pPr algn="ctr" fontAlgn="ctr"/>
                      <a:r>
                        <a:rPr lang="zh-CN" altLang="en-US" sz="1400" b="1" i="0">
                          <a:solidFill>
                            <a:srgbClr val="000000"/>
                          </a:solidFill>
                          <a:latin typeface="+mj-ea"/>
                          <a:ea typeface="+mj-ea"/>
                          <a:cs typeface="+mj-ea"/>
                        </a:rPr>
                        <a:t>社团</a:t>
                      </a:r>
                      <a:r>
                        <a:rPr lang="en-US" altLang="zh-CN" sz="1400" b="1" i="0">
                          <a:solidFill>
                            <a:srgbClr val="000000"/>
                          </a:solidFill>
                          <a:latin typeface="+mj-ea"/>
                          <a:ea typeface="+mj-ea"/>
                          <a:cs typeface="+mj-ea"/>
                        </a:rPr>
                        <a:t>/</a:t>
                      </a:r>
                      <a:r>
                        <a:rPr lang="zh-CN" altLang="en-US" sz="1400" b="1" i="0">
                          <a:solidFill>
                            <a:srgbClr val="000000"/>
                          </a:solidFill>
                          <a:latin typeface="+mj-ea"/>
                          <a:ea typeface="+mj-ea"/>
                          <a:cs typeface="+mj-ea"/>
                        </a:rPr>
                        <a:t>班团管理</a:t>
                      </a:r>
                      <a:endParaRPr lang="en-US" altLang="zh-CN" sz="1400" b="1" i="0">
                        <a:solidFill>
                          <a:srgbClr val="000000"/>
                        </a:solidFill>
                        <a:latin typeface="+mj-ea"/>
                        <a:ea typeface="+mj-ea"/>
                        <a:cs typeface="+mj-ea"/>
                      </a:endParaRPr>
                    </a:p>
                  </a:txBody>
                  <a:tcPr marL="9842" marR="9842" marT="9842" marB="0" anchor="ctr" anchorCtr="0"/>
                </a:tc>
                <a:tc>
                  <a:txBody>
                    <a:bodyPr/>
                    <a:p>
                      <a:pPr algn="ctr" fontAlgn="ctr"/>
                      <a:r>
                        <a:rPr lang="zh-CN" altLang="en-US" sz="1400" b="0" i="0">
                          <a:solidFill>
                            <a:srgbClr val="000000"/>
                          </a:solidFill>
                          <a:latin typeface="+mj-ea"/>
                          <a:ea typeface="+mj-ea"/>
                          <a:cs typeface="+mj-ea"/>
                        </a:rPr>
                        <a:t>飞书</a:t>
                      </a:r>
                      <a:r>
                        <a:rPr lang="en-US" altLang="zh-CN" sz="1400" b="0" i="0">
                          <a:solidFill>
                            <a:srgbClr val="000000"/>
                          </a:solidFill>
                          <a:latin typeface="+mj-ea"/>
                          <a:ea typeface="+mj-ea"/>
                          <a:cs typeface="+mj-ea"/>
                        </a:rPr>
                        <a:t>/</a:t>
                      </a:r>
                      <a:r>
                        <a:rPr lang="zh-CN" altLang="en-US" sz="1400" b="0" i="0">
                          <a:solidFill>
                            <a:srgbClr val="000000"/>
                          </a:solidFill>
                          <a:latin typeface="+mj-ea"/>
                          <a:ea typeface="+mj-ea"/>
                          <a:cs typeface="+mj-ea"/>
                        </a:rPr>
                        <a:t>钉钉</a:t>
                      </a:r>
                      <a:r>
                        <a:rPr lang="en-US" altLang="zh-CN" sz="1400" b="0" i="0">
                          <a:solidFill>
                            <a:srgbClr val="000000"/>
                          </a:solidFill>
                          <a:latin typeface="+mj-ea"/>
                          <a:ea typeface="+mj-ea"/>
                          <a:cs typeface="+mj-ea"/>
                        </a:rPr>
                        <a:t>/</a:t>
                      </a:r>
                      <a:r>
                        <a:rPr lang="zh-CN" altLang="en-US" sz="1400" b="0" i="0">
                          <a:solidFill>
                            <a:srgbClr val="000000"/>
                          </a:solidFill>
                          <a:latin typeface="+mj-ea"/>
                          <a:ea typeface="+mj-ea"/>
                          <a:cs typeface="+mj-ea"/>
                        </a:rPr>
                        <a:t>企业微信集成、群发消息</a:t>
                      </a:r>
                      <a:endParaRPr lang="zh-CN" altLang="en-US" sz="1400" b="0" i="0">
                        <a:solidFill>
                          <a:srgbClr val="000000"/>
                        </a:solidFill>
                        <a:latin typeface="+mj-ea"/>
                        <a:ea typeface="+mj-ea"/>
                        <a:cs typeface="+mj-ea"/>
                      </a:endParaRPr>
                    </a:p>
                  </a:txBody>
                  <a:tcPr marL="9842" marR="9842" marT="9842" marB="0" anchor="ctr" anchorCtr="0"/>
                </a:tc>
                <a:tc>
                  <a:txBody>
                    <a:bodyPr/>
                    <a:p>
                      <a:pPr algn="ctr" fontAlgn="ctr"/>
                      <a:r>
                        <a:rPr lang="zh-CN" altLang="en-US" sz="1400" b="0" i="0">
                          <a:solidFill>
                            <a:srgbClr val="000000"/>
                          </a:solidFill>
                          <a:latin typeface="+mj-ea"/>
                          <a:ea typeface="+mj-ea"/>
                        </a:rPr>
                        <a:t>通过飞书官方插件直接管理社团群聊，</a:t>
                      </a:r>
                      <a:endParaRPr lang="zh-CN" altLang="en-US" sz="1400" b="0" i="0">
                        <a:solidFill>
                          <a:srgbClr val="000000"/>
                        </a:solidFill>
                        <a:latin typeface="+mj-ea"/>
                        <a:ea typeface="+mj-ea"/>
                      </a:endParaRPr>
                    </a:p>
                    <a:p>
                      <a:pPr algn="ctr" fontAlgn="ctr"/>
                      <a:r>
                        <a:rPr lang="zh-CN" altLang="en-US" sz="1400" b="0" i="0">
                          <a:solidFill>
                            <a:srgbClr val="000000"/>
                          </a:solidFill>
                          <a:latin typeface="+mj-ea"/>
                          <a:ea typeface="+mj-ea"/>
                        </a:rPr>
                        <a:t>自动发送活动通知、收集报名信息</a:t>
                      </a:r>
                      <a:endParaRPr lang="zh-CN" altLang="en-US" sz="1400" b="0" i="0">
                        <a:solidFill>
                          <a:srgbClr val="000000"/>
                        </a:solidFill>
                        <a:latin typeface="+mj-ea"/>
                        <a:ea typeface="+mj-ea"/>
                      </a:endParaRPr>
                    </a:p>
                  </a:txBody>
                  <a:tcPr marL="9842" marR="9842" marT="9842" marB="0" anchor="ctr" anchorCtr="0"/>
                </a:tc>
              </a:tr>
              <a:tr h="489585">
                <a:tc>
                  <a:txBody>
                    <a:bodyPr/>
                    <a:p>
                      <a:pPr algn="ctr" fontAlgn="ctr"/>
                      <a:r>
                        <a:rPr lang="zh-CN" altLang="en-US" sz="1400" b="1" i="0">
                          <a:solidFill>
                            <a:srgbClr val="000000"/>
                          </a:solidFill>
                          <a:latin typeface="+mj-ea"/>
                          <a:ea typeface="+mj-ea"/>
                          <a:cs typeface="+mj-ea"/>
                        </a:rPr>
                        <a:t>活动组织</a:t>
                      </a:r>
                      <a:endParaRPr lang="zh-CN" altLang="en-US" sz="1400" b="1" i="0">
                        <a:solidFill>
                          <a:srgbClr val="000000"/>
                        </a:solidFill>
                        <a:latin typeface="+mj-ea"/>
                        <a:ea typeface="+mj-ea"/>
                        <a:cs typeface="+mj-ea"/>
                      </a:endParaRPr>
                    </a:p>
                  </a:txBody>
                  <a:tcPr marL="9842" marR="9842" marT="9842" marB="0" anchor="ctr" anchorCtr="0"/>
                </a:tc>
                <a:tc>
                  <a:txBody>
                    <a:bodyPr/>
                    <a:p>
                      <a:pPr algn="ctr" fontAlgn="ctr"/>
                      <a:r>
                        <a:rPr lang="zh-CN" altLang="en-US" sz="1400" b="0" i="0">
                          <a:solidFill>
                            <a:srgbClr val="000000"/>
                          </a:solidFill>
                          <a:latin typeface="+mj-ea"/>
                          <a:ea typeface="+mj-ea"/>
                        </a:rPr>
                        <a:t>日历协调、网站</a:t>
                      </a:r>
                      <a:r>
                        <a:rPr lang="zh-CN" altLang="en-US" sz="1400" b="0" i="0">
                          <a:solidFill>
                            <a:srgbClr val="000000"/>
                          </a:solidFill>
                          <a:latin typeface="+mj-ea"/>
                          <a:ea typeface="+mj-ea"/>
                        </a:rPr>
                        <a:t>操作、表单处理</a:t>
                      </a:r>
                      <a:endParaRPr lang="zh-CN" altLang="en-US" sz="1400" b="0" i="0">
                        <a:solidFill>
                          <a:srgbClr val="000000"/>
                        </a:solidFill>
                        <a:latin typeface="+mj-ea"/>
                        <a:ea typeface="+mj-ea"/>
                      </a:endParaRPr>
                    </a:p>
                  </a:txBody>
                  <a:tcPr marL="9842" marR="9842" marT="9842" marB="0" anchor="ctr" anchorCtr="0"/>
                </a:tc>
                <a:tc>
                  <a:txBody>
                    <a:bodyPr/>
                    <a:p>
                      <a:pPr algn="ctr" fontAlgn="ctr"/>
                      <a:r>
                        <a:rPr lang="zh-CN" altLang="en-US" sz="1400" b="0" i="0">
                          <a:solidFill>
                            <a:srgbClr val="000000"/>
                          </a:solidFill>
                          <a:latin typeface="+mj-ea"/>
                          <a:ea typeface="+mj-ea"/>
                          <a:cs typeface="+mj-ea"/>
                        </a:rPr>
                        <a:t>群内协调多方时间自动预订会议室，</a:t>
                      </a:r>
                      <a:endParaRPr lang="zh-CN" altLang="en-US" sz="1400" b="0" i="0">
                        <a:solidFill>
                          <a:srgbClr val="000000"/>
                        </a:solidFill>
                        <a:latin typeface="+mj-ea"/>
                        <a:ea typeface="+mj-ea"/>
                        <a:cs typeface="+mj-ea"/>
                      </a:endParaRPr>
                    </a:p>
                    <a:p>
                      <a:pPr algn="ctr" fontAlgn="ctr"/>
                      <a:r>
                        <a:rPr lang="zh-CN" altLang="en-US" sz="1400" b="0" i="0">
                          <a:solidFill>
                            <a:srgbClr val="000000"/>
                          </a:solidFill>
                          <a:latin typeface="+mj-ea"/>
                          <a:ea typeface="+mj-ea"/>
                          <a:cs typeface="+mj-ea"/>
                        </a:rPr>
                        <a:t>生成活动签到表</a:t>
                      </a:r>
                      <a:endParaRPr lang="zh-CN" altLang="en-US" sz="1400" b="0" i="0">
                        <a:solidFill>
                          <a:srgbClr val="000000"/>
                        </a:solidFill>
                        <a:latin typeface="+mj-ea"/>
                        <a:ea typeface="+mj-ea"/>
                        <a:cs typeface="+mj-ea"/>
                      </a:endParaRPr>
                    </a:p>
                  </a:txBody>
                  <a:tcPr marL="9842" marR="9842" marT="9842" marB="0" anchor="ctr" anchorCtr="0"/>
                </a:tc>
              </a:tr>
              <a:tr h="533400">
                <a:tc>
                  <a:txBody>
                    <a:bodyPr/>
                    <a:p>
                      <a:pPr algn="ctr" fontAlgn="ctr"/>
                      <a:r>
                        <a:rPr lang="zh-CN" altLang="en-US" sz="1400" b="1" i="0">
                          <a:solidFill>
                            <a:srgbClr val="000000"/>
                          </a:solidFill>
                          <a:latin typeface="+mj-ea"/>
                          <a:ea typeface="+mj-ea"/>
                          <a:cs typeface="+mj-ea"/>
                        </a:rPr>
                        <a:t>宣传物料制作</a:t>
                      </a:r>
                      <a:endParaRPr lang="zh-CN" altLang="en-US" sz="1400" b="1" i="0">
                        <a:solidFill>
                          <a:srgbClr val="000000"/>
                        </a:solidFill>
                        <a:latin typeface="+mj-ea"/>
                        <a:ea typeface="+mj-ea"/>
                        <a:cs typeface="+mj-ea"/>
                      </a:endParaRPr>
                    </a:p>
                  </a:txBody>
                  <a:tcPr marL="9842" marR="9842" marT="9842" marB="0" anchor="ctr" anchorCtr="0"/>
                </a:tc>
                <a:tc>
                  <a:txBody>
                    <a:bodyPr/>
                    <a:p>
                      <a:pPr algn="ctr" fontAlgn="ctr"/>
                      <a:r>
                        <a:rPr lang="zh-CN" altLang="en-US" sz="1400" b="0" i="0">
                          <a:solidFill>
                            <a:srgbClr val="000000"/>
                          </a:solidFill>
                          <a:latin typeface="+mj-ea"/>
                          <a:ea typeface="+mj-ea"/>
                        </a:rPr>
                        <a:t>图像生成、图文排版</a:t>
                      </a:r>
                      <a:endParaRPr lang="zh-CN" altLang="en-US" sz="1400" b="0" i="0">
                        <a:solidFill>
                          <a:srgbClr val="000000"/>
                        </a:solidFill>
                        <a:latin typeface="+mj-ea"/>
                        <a:ea typeface="+mj-ea"/>
                      </a:endParaRPr>
                    </a:p>
                  </a:txBody>
                  <a:tcPr marL="9842" marR="9842" marT="9842" marB="0" anchor="ctr" anchorCtr="0"/>
                </a:tc>
                <a:tc>
                  <a:txBody>
                    <a:bodyPr/>
                    <a:p>
                      <a:pPr algn="ctr" fontAlgn="ctr"/>
                      <a:r>
                        <a:rPr lang="zh-CN" altLang="en-US" sz="1400" b="0" i="0">
                          <a:solidFill>
                            <a:srgbClr val="000000"/>
                          </a:solidFill>
                          <a:latin typeface="+mj-ea"/>
                          <a:ea typeface="+mj-ea"/>
                        </a:rPr>
                        <a:t>自动生成海报文案，协助制作公众号推送图文</a:t>
                      </a:r>
                      <a:endParaRPr lang="zh-CN" altLang="en-US" sz="1400" b="0" i="0">
                        <a:solidFill>
                          <a:srgbClr val="000000"/>
                        </a:solidFill>
                        <a:latin typeface="+mj-ea"/>
                        <a:ea typeface="+mj-ea"/>
                      </a:endParaRPr>
                    </a:p>
                  </a:txBody>
                  <a:tcPr marL="9842" marR="9842" marT="9842" marB="0" anchor="ctr" anchorCtr="0"/>
                </a:tc>
              </a:tr>
              <a:tr h="354965">
                <a:tc>
                  <a:txBody>
                    <a:bodyPr/>
                    <a:p>
                      <a:pPr algn="ctr" fontAlgn="ctr"/>
                      <a:r>
                        <a:rPr lang="zh-CN" altLang="en-US" sz="1400" b="1" i="0">
                          <a:solidFill>
                            <a:srgbClr val="000000"/>
                          </a:solidFill>
                          <a:latin typeface="+mj-ea"/>
                          <a:ea typeface="+mj-ea"/>
                          <a:cs typeface="+mj-ea"/>
                        </a:rPr>
                        <a:t>财务报销</a:t>
                      </a:r>
                      <a:endParaRPr lang="zh-CN" altLang="en-US" sz="1400" b="1" i="0">
                        <a:solidFill>
                          <a:srgbClr val="000000"/>
                        </a:solidFill>
                        <a:latin typeface="+mj-ea"/>
                        <a:ea typeface="+mj-ea"/>
                        <a:cs typeface="+mj-ea"/>
                      </a:endParaRPr>
                    </a:p>
                  </a:txBody>
                  <a:tcPr marL="9842" marR="9842" marT="9842" marB="0" anchor="ctr" anchorCtr="0"/>
                </a:tc>
                <a:tc>
                  <a:txBody>
                    <a:bodyPr/>
                    <a:p>
                      <a:pPr algn="ctr" fontAlgn="ctr"/>
                      <a:r>
                        <a:rPr lang="zh-CN" altLang="en-US" sz="1400" b="0" i="0">
                          <a:solidFill>
                            <a:srgbClr val="000000"/>
                          </a:solidFill>
                          <a:latin typeface="+mj-ea"/>
                          <a:ea typeface="+mj-ea"/>
                        </a:rPr>
                        <a:t>票据识别、表格整理</a:t>
                      </a:r>
                      <a:endParaRPr lang="zh-CN" altLang="en-US" sz="1400" b="0" i="0">
                        <a:solidFill>
                          <a:srgbClr val="000000"/>
                        </a:solidFill>
                        <a:latin typeface="+mj-ea"/>
                        <a:ea typeface="+mj-ea"/>
                      </a:endParaRPr>
                    </a:p>
                  </a:txBody>
                  <a:tcPr marL="9842" marR="9842" marT="9842" marB="0" anchor="ctr" anchorCtr="0"/>
                </a:tc>
                <a:tc>
                  <a:txBody>
                    <a:bodyPr/>
                    <a:p>
                      <a:pPr algn="ctr" fontAlgn="ctr"/>
                      <a:r>
                        <a:rPr lang="zh-CN" altLang="en-US" sz="1400" b="0" i="0">
                          <a:solidFill>
                            <a:srgbClr val="000000"/>
                          </a:solidFill>
                          <a:latin typeface="+mj-ea"/>
                          <a:ea typeface="+mj-ea"/>
                        </a:rPr>
                        <a:t>自动识别发票信息，整理报销表格，生成财务汇总</a:t>
                      </a:r>
                      <a:endParaRPr lang="zh-CN" altLang="en-US" sz="1400" b="0" i="0">
                        <a:solidFill>
                          <a:srgbClr val="000000"/>
                        </a:solidFill>
                        <a:latin typeface="+mj-ea"/>
                        <a:ea typeface="+mj-ea"/>
                      </a:endParaRPr>
                    </a:p>
                  </a:txBody>
                  <a:tcPr marL="9842" marR="9842" marT="9842" marB="0" anchor="ctr" anchorCtr="0"/>
                </a:tc>
              </a:tr>
              <a:tr h="515620">
                <a:tc>
                  <a:txBody>
                    <a:bodyPr/>
                    <a:p>
                      <a:pPr algn="ctr" fontAlgn="ctr"/>
                      <a:r>
                        <a:rPr lang="zh-CN" altLang="en-US" sz="1400" b="1" i="0">
                          <a:solidFill>
                            <a:srgbClr val="000000"/>
                          </a:solidFill>
                          <a:latin typeface="+mj-ea"/>
                          <a:ea typeface="+mj-ea"/>
                          <a:cs typeface="+mj-ea"/>
                        </a:rPr>
                        <a:t>跨部门协作</a:t>
                      </a:r>
                      <a:endParaRPr lang="zh-CN" altLang="en-US" sz="1400" b="1" i="0">
                        <a:solidFill>
                          <a:srgbClr val="000000"/>
                        </a:solidFill>
                        <a:latin typeface="+mj-ea"/>
                        <a:ea typeface="+mj-ea"/>
                        <a:cs typeface="+mj-ea"/>
                      </a:endParaRPr>
                    </a:p>
                  </a:txBody>
                  <a:tcPr marL="9842" marR="9842" marT="9842" marB="0" anchor="ctr" anchorCtr="0"/>
                </a:tc>
                <a:tc>
                  <a:txBody>
                    <a:bodyPr/>
                    <a:p>
                      <a:pPr algn="ctr" fontAlgn="ctr"/>
                      <a:r>
                        <a:rPr lang="zh-CN" altLang="en-US" sz="1400" b="0" i="0">
                          <a:solidFill>
                            <a:srgbClr val="000000"/>
                          </a:solidFill>
                          <a:latin typeface="+mj-ea"/>
                          <a:ea typeface="+mj-ea"/>
                          <a:cs typeface="+mj-ea"/>
                        </a:rPr>
                        <a:t>多平台打通、任务分配</a:t>
                      </a:r>
                      <a:endParaRPr lang="zh-CN" altLang="en-US" sz="1400" b="0" i="0">
                        <a:solidFill>
                          <a:srgbClr val="000000"/>
                        </a:solidFill>
                        <a:latin typeface="+mj-ea"/>
                        <a:ea typeface="+mj-ea"/>
                        <a:cs typeface="+mj-ea"/>
                      </a:endParaRPr>
                    </a:p>
                  </a:txBody>
                  <a:tcPr marL="9842" marR="9842" marT="9842" marB="0" anchor="ctr" anchorCtr="0"/>
                </a:tc>
                <a:tc>
                  <a:txBody>
                    <a:bodyPr/>
                    <a:p>
                      <a:pPr algn="ctr" fontAlgn="ctr"/>
                      <a:r>
                        <a:rPr lang="zh-CN" altLang="en-US" sz="1400" b="0" i="0">
                          <a:solidFill>
                            <a:srgbClr val="000000"/>
                          </a:solidFill>
                          <a:latin typeface="+mj-ea"/>
                          <a:ea typeface="+mj-ea"/>
                          <a:cs typeface="+mj-ea"/>
                        </a:rPr>
                        <a:t>在</a:t>
                      </a:r>
                      <a:r>
                        <a:rPr lang="zh-CN" altLang="en-US" sz="1400" b="0" i="0">
                          <a:solidFill>
                            <a:srgbClr val="000000"/>
                          </a:solidFill>
                          <a:latin typeface="+mj-ea"/>
                          <a:ea typeface="+mj-ea"/>
                          <a:cs typeface="+mj-ea"/>
                        </a:rPr>
                        <a:t>企业微信群、飞书群之间同步信息，</a:t>
                      </a:r>
                      <a:endParaRPr lang="zh-CN" altLang="en-US" sz="1400" b="0" i="0">
                        <a:solidFill>
                          <a:srgbClr val="000000"/>
                        </a:solidFill>
                        <a:latin typeface="+mj-ea"/>
                        <a:ea typeface="+mj-ea"/>
                        <a:cs typeface="+mj-ea"/>
                      </a:endParaRPr>
                    </a:p>
                    <a:p>
                      <a:pPr algn="ctr" fontAlgn="ctr"/>
                      <a:r>
                        <a:rPr lang="zh-CN" altLang="en-US" sz="1400" b="0" i="0">
                          <a:solidFill>
                            <a:srgbClr val="000000"/>
                          </a:solidFill>
                          <a:latin typeface="+mj-ea"/>
                          <a:ea typeface="+mj-ea"/>
                          <a:cs typeface="+mj-ea"/>
                        </a:rPr>
                        <a:t>自动分配任务给各部门成员</a:t>
                      </a:r>
                      <a:endParaRPr lang="zh-CN" altLang="en-US" sz="1400" b="0" i="0">
                        <a:solidFill>
                          <a:srgbClr val="000000"/>
                        </a:solidFill>
                        <a:latin typeface="+mj-ea"/>
                        <a:ea typeface="+mj-ea"/>
                        <a:cs typeface="+mj-ea"/>
                      </a:endParaRPr>
                    </a:p>
                  </a:txBody>
                  <a:tcPr marL="9842" marR="9842" marT="9842" marB="0" anchor="ctr" anchorCtr="0"/>
                </a:tc>
              </a:tr>
            </a:tbl>
          </a:graphicData>
        </a:graphic>
      </p:graphicFrame>
    </p:spTree>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游戏机&#10;&#10;描述已自动生成"/>
          <p:cNvPicPr>
            <a:picLocks noChangeAspect="1"/>
          </p:cNvPicPr>
          <p:nvPr/>
        </p:nvPicPr>
        <p:blipFill rotWithShape="1">
          <a:blip r:embed="rId1">
            <a:extLst>
              <a:ext uri="{28A0092B-C50C-407E-A947-70E740481C1C}">
                <a14:useLocalDpi xmlns:a14="http://schemas.microsoft.com/office/drawing/2010/main" val="0"/>
              </a:ext>
            </a:extLst>
          </a:blip>
          <a:srcRect l="5854" t="14311" r="2763" b="18023"/>
          <a:stretch>
            <a:fillRect/>
          </a:stretch>
        </p:blipFill>
        <p:spPr>
          <a:xfrm>
            <a:off x="8832178" y="211047"/>
            <a:ext cx="3359822" cy="741561"/>
          </a:xfrm>
          <a:prstGeom prst="rect">
            <a:avLst/>
          </a:prstGeom>
        </p:spPr>
      </p:pic>
      <p:sp>
        <p:nvSpPr>
          <p:cNvPr id="3" name="任意多边形: 形状 2"/>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 name="文本框 4"/>
          <p:cNvSpPr txBox="1"/>
          <p:nvPr/>
        </p:nvSpPr>
        <p:spPr>
          <a:xfrm>
            <a:off x="271574" y="339428"/>
            <a:ext cx="646697" cy="521970"/>
          </a:xfrm>
          <a:prstGeom prst="rect">
            <a:avLst/>
          </a:prstGeom>
          <a:noFill/>
        </p:spPr>
        <p:txBody>
          <a:bodyPr wrap="square" rtlCol="0">
            <a:spAutoFit/>
          </a:bodyPr>
          <a:lstStyle/>
          <a:p>
            <a:pPr algn="ctr"/>
            <a:r>
              <a:rPr lang="en-US" altLang="zh-CN" sz="2800" b="1" dirty="0">
                <a:solidFill>
                  <a:schemeClr val="bg1"/>
                </a:solidFill>
              </a:rPr>
              <a:t>02</a:t>
            </a:r>
            <a:endParaRPr lang="zh-CN" altLang="en-US" sz="2800" b="1" dirty="0">
              <a:solidFill>
                <a:schemeClr val="bg1"/>
              </a:solidFill>
            </a:endParaRPr>
          </a:p>
        </p:txBody>
      </p:sp>
      <p:sp>
        <p:nvSpPr>
          <p:cNvPr id="6" name="任意多边形: 形状 5"/>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0" name="任意多边形: 形状 9"/>
          <p:cNvSpPr>
            <a:spLocks noChangeAspect="1"/>
          </p:cNvSpPr>
          <p:nvPr/>
        </p:nvSpPr>
        <p:spPr>
          <a:xfrm>
            <a:off x="983582" y="1337874"/>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7" name="文本框 6"/>
          <p:cNvSpPr txBox="1"/>
          <p:nvPr/>
        </p:nvSpPr>
        <p:spPr>
          <a:xfrm>
            <a:off x="1164276" y="355470"/>
            <a:ext cx="1960880" cy="583565"/>
          </a:xfrm>
          <a:prstGeom prst="rect">
            <a:avLst/>
          </a:prstGeom>
          <a:noFill/>
        </p:spPr>
        <p:txBody>
          <a:bodyPr wrap="none" rtlCol="0">
            <a:spAutoFit/>
          </a:bodyPr>
          <a:lstStyle/>
          <a:p>
            <a:r>
              <a:rPr lang="zh-CN" altLang="en-US" sz="3200" b="1" spc="300" dirty="0">
                <a:solidFill>
                  <a:schemeClr val="tx1">
                    <a:lumMod val="85000"/>
                    <a:lumOff val="15000"/>
                  </a:schemeClr>
                </a:solidFill>
              </a:rPr>
              <a:t>主要</a:t>
            </a:r>
            <a:r>
              <a:rPr lang="zh-CN" altLang="en-US" sz="3200" b="1" spc="300" dirty="0">
                <a:solidFill>
                  <a:schemeClr val="tx1">
                    <a:lumMod val="85000"/>
                    <a:lumOff val="15000"/>
                  </a:schemeClr>
                </a:solidFill>
              </a:rPr>
              <a:t>功能</a:t>
            </a:r>
            <a:endParaRPr lang="zh-CN" altLang="en-US" sz="3200" b="1" spc="300" dirty="0">
              <a:solidFill>
                <a:schemeClr val="tx1">
                  <a:lumMod val="85000"/>
                  <a:lumOff val="15000"/>
                </a:schemeClr>
              </a:solidFill>
            </a:endParaRPr>
          </a:p>
        </p:txBody>
      </p:sp>
      <p:sp>
        <p:nvSpPr>
          <p:cNvPr id="4" name="文本框 3"/>
          <p:cNvSpPr txBox="1"/>
          <p:nvPr/>
        </p:nvSpPr>
        <p:spPr>
          <a:xfrm>
            <a:off x="1461770" y="1282065"/>
            <a:ext cx="8300720" cy="398780"/>
          </a:xfrm>
          <a:prstGeom prst="rect">
            <a:avLst/>
          </a:prstGeom>
          <a:noFill/>
        </p:spPr>
        <p:txBody>
          <a:bodyPr wrap="square" rtlCol="0" anchor="t">
            <a:spAutoFit/>
          </a:bodyPr>
          <a:p>
            <a:pPr algn="l" defTabSz="457200">
              <a:spcAft>
                <a:spcPts val="1200"/>
              </a:spcAft>
              <a:defRPr sz="2000">
                <a:solidFill>
                  <a:srgbClr val="212121"/>
                </a:solidFill>
              </a:defRPr>
            </a:pPr>
            <a:r>
              <a:rPr lang="zh-CN" altLang="en-US" b="1">
                <a:sym typeface="+mn-ea"/>
              </a:rPr>
              <a:t>赋能日常使用场景：</a:t>
            </a:r>
            <a:endParaRPr lang="zh-CN" altLang="en-US" b="1">
              <a:sym typeface="+mn-ea"/>
            </a:endParaRPr>
          </a:p>
        </p:txBody>
      </p:sp>
      <p:sp>
        <p:nvSpPr>
          <p:cNvPr id="11" name="文本框 10"/>
          <p:cNvSpPr txBox="1"/>
          <p:nvPr/>
        </p:nvSpPr>
        <p:spPr>
          <a:xfrm>
            <a:off x="1218565" y="2056130"/>
            <a:ext cx="7926070" cy="398780"/>
          </a:xfrm>
          <a:prstGeom prst="rect">
            <a:avLst/>
          </a:prstGeom>
          <a:noFill/>
        </p:spPr>
        <p:txBody>
          <a:bodyPr wrap="square" rtlCol="0">
            <a:spAutoFit/>
          </a:bodyPr>
          <a:p>
            <a:pPr marL="285750" indent="-285750">
              <a:buFont typeface="Arial" panose="020B0604020202020204" pitchFamily="34" charset="0"/>
              <a:buChar char="•"/>
            </a:pPr>
            <a:r>
              <a:rPr lang="zh-CN" altLang="en-US" sz="2000">
                <a:latin typeface="+mj-ea"/>
                <a:ea typeface="+mj-ea"/>
              </a:rPr>
              <a:t>科研：</a:t>
            </a:r>
            <a:endParaRPr lang="zh-CN" altLang="en-US" sz="2000">
              <a:latin typeface="+mj-ea"/>
              <a:ea typeface="+mj-ea"/>
            </a:endParaRPr>
          </a:p>
        </p:txBody>
      </p:sp>
      <p:graphicFrame>
        <p:nvGraphicFramePr>
          <p:cNvPr id="16" name="表格 15"/>
          <p:cNvGraphicFramePr/>
          <p:nvPr/>
        </p:nvGraphicFramePr>
        <p:xfrm>
          <a:off x="1348740" y="2670175"/>
          <a:ext cx="9494520" cy="2781935"/>
        </p:xfrm>
        <a:graphic>
          <a:graphicData uri="http://schemas.openxmlformats.org/drawingml/2006/table">
            <a:tbl>
              <a:tblPr firstRow="1" bandRow="1">
                <a:tableStyleId>{5C22544A-7EE6-4342-B048-85BDC9FD1C3A}</a:tableStyleId>
              </a:tblPr>
              <a:tblGrid>
                <a:gridCol w="1864360"/>
                <a:gridCol w="3029585"/>
                <a:gridCol w="4600575"/>
              </a:tblGrid>
              <a:tr h="381000">
                <a:tc>
                  <a:txBody>
                    <a:bodyPr/>
                    <a:p>
                      <a:pPr algn="ctr" fontAlgn="ctr"/>
                      <a:r>
                        <a:rPr lang="zh-CN" altLang="en-US" sz="1400" b="1" i="0">
                          <a:solidFill>
                            <a:schemeClr val="bg1"/>
                          </a:solidFill>
                          <a:latin typeface="+mj-ea"/>
                          <a:ea typeface="+mj-ea"/>
                        </a:rPr>
                        <a:t>应用场景</a:t>
                      </a:r>
                      <a:endParaRPr lang="zh-CN" altLang="en-US" sz="1400" b="1" i="0">
                        <a:solidFill>
                          <a:schemeClr val="bg1"/>
                        </a:solidFill>
                        <a:latin typeface="+mj-ea"/>
                        <a:ea typeface="+mj-ea"/>
                      </a:endParaRPr>
                    </a:p>
                  </a:txBody>
                  <a:tcPr marL="9842" marR="9842" marT="9842" marB="0" anchor="ctr" anchorCtr="0"/>
                </a:tc>
                <a:tc>
                  <a:txBody>
                    <a:bodyPr/>
                    <a:p>
                      <a:pPr algn="ctr" fontAlgn="ctr"/>
                      <a:r>
                        <a:rPr lang="zh-CN" altLang="en-US" sz="1400" b="1" i="0">
                          <a:solidFill>
                            <a:schemeClr val="bg1"/>
                          </a:solidFill>
                          <a:latin typeface="+mj-ea"/>
                          <a:ea typeface="+mj-ea"/>
                        </a:rPr>
                        <a:t>具体功能</a:t>
                      </a:r>
                      <a:endParaRPr lang="zh-CN" altLang="en-US" sz="1400" b="1" i="0">
                        <a:solidFill>
                          <a:schemeClr val="bg1"/>
                        </a:solidFill>
                        <a:latin typeface="+mj-ea"/>
                        <a:ea typeface="+mj-ea"/>
                      </a:endParaRPr>
                    </a:p>
                  </a:txBody>
                  <a:tcPr marL="9842" marR="9842" marT="9842" marB="0" anchor="ctr" anchorCtr="0"/>
                </a:tc>
                <a:tc>
                  <a:txBody>
                    <a:bodyPr/>
                    <a:p>
                      <a:pPr algn="ctr" fontAlgn="ctr"/>
                      <a:r>
                        <a:rPr lang="zh-CN" altLang="en-US" sz="1400" b="1" i="0">
                          <a:solidFill>
                            <a:schemeClr val="bg1"/>
                          </a:solidFill>
                          <a:latin typeface="+mj-ea"/>
                          <a:ea typeface="+mj-ea"/>
                        </a:rPr>
                        <a:t>场景示例</a:t>
                      </a:r>
                      <a:endParaRPr lang="zh-CN" altLang="en-US" sz="1400" b="1" i="0">
                        <a:solidFill>
                          <a:schemeClr val="bg1"/>
                        </a:solidFill>
                        <a:latin typeface="+mj-ea"/>
                        <a:ea typeface="+mj-ea"/>
                      </a:endParaRPr>
                    </a:p>
                  </a:txBody>
                  <a:tcPr marL="9842" marR="9842" marT="9842" marB="0" anchor="ctr" anchorCtr="0"/>
                </a:tc>
              </a:tr>
              <a:tr h="507365">
                <a:tc>
                  <a:txBody>
                    <a:bodyPr/>
                    <a:p>
                      <a:pPr algn="ctr" fontAlgn="ctr"/>
                      <a:r>
                        <a:rPr lang="zh-CN" altLang="en-US" sz="1400" b="1" i="0">
                          <a:solidFill>
                            <a:schemeClr val="tx1"/>
                          </a:solidFill>
                          <a:latin typeface="+mj-ea"/>
                          <a:ea typeface="+mj-ea"/>
                        </a:rPr>
                        <a:t>文献综述</a:t>
                      </a:r>
                      <a:endParaRPr lang="zh-CN" altLang="en-US" sz="1400" b="1" i="0">
                        <a:solidFill>
                          <a:schemeClr val="tx1"/>
                        </a:solidFill>
                        <a:latin typeface="+mj-ea"/>
                        <a:ea typeface="+mj-ea"/>
                      </a:endParaRPr>
                    </a:p>
                  </a:txBody>
                  <a:tcPr marL="9842" marR="9842" marT="9842" marB="0" anchor="ctr" anchorCtr="0"/>
                </a:tc>
                <a:tc>
                  <a:txBody>
                    <a:bodyPr/>
                    <a:p>
                      <a:pPr algn="ctr" fontAlgn="ctr"/>
                      <a:r>
                        <a:rPr lang="zh-CN" altLang="en-US" sz="1400" b="0" i="0">
                          <a:solidFill>
                            <a:srgbClr val="000000"/>
                          </a:solidFill>
                          <a:latin typeface="+mj-ea"/>
                          <a:ea typeface="+mj-ea"/>
                        </a:rPr>
                        <a:t>批量网页浏览、信息提取、报告生成</a:t>
                      </a:r>
                      <a:endParaRPr lang="zh-CN" altLang="en-US" sz="1400" b="0" i="0">
                        <a:solidFill>
                          <a:srgbClr val="000000"/>
                        </a:solidFill>
                        <a:latin typeface="+mj-ea"/>
                        <a:ea typeface="+mj-ea"/>
                      </a:endParaRPr>
                    </a:p>
                  </a:txBody>
                  <a:tcPr marL="9842" marR="9842" marT="9842" marB="0" anchor="ctr" anchorCtr="0"/>
                </a:tc>
                <a:tc>
                  <a:txBody>
                    <a:bodyPr/>
                    <a:p>
                      <a:pPr algn="ctr" fontAlgn="ctr"/>
                      <a:r>
                        <a:rPr lang="zh-CN" altLang="en-US" sz="1400" b="0" i="0">
                          <a:solidFill>
                            <a:srgbClr val="000000"/>
                          </a:solidFill>
                          <a:latin typeface="+mj-ea"/>
                          <a:ea typeface="+mj-ea"/>
                          <a:cs typeface="+mj-ea"/>
                        </a:rPr>
                        <a:t>自动追踪</a:t>
                      </a:r>
                      <a:r>
                        <a:rPr lang="zh-CN" altLang="en-US" sz="1400" b="0" i="0">
                          <a:solidFill>
                            <a:srgbClr val="000000"/>
                          </a:solidFill>
                          <a:latin typeface="+mj-ea"/>
                          <a:ea typeface="+mj-ea"/>
                          <a:cs typeface="+mj-ea"/>
                        </a:rPr>
                        <a:t>领域最新论文，生成领域研究进展周报</a:t>
                      </a:r>
                      <a:endParaRPr lang="zh-CN" altLang="en-US" sz="1400" b="0" i="0">
                        <a:solidFill>
                          <a:srgbClr val="000000"/>
                        </a:solidFill>
                        <a:latin typeface="+mj-ea"/>
                        <a:ea typeface="+mj-ea"/>
                        <a:cs typeface="+mj-ea"/>
                      </a:endParaRPr>
                    </a:p>
                  </a:txBody>
                  <a:tcPr marL="9842" marR="9842" marT="9842" marB="0" anchor="ctr" anchorCtr="0"/>
                </a:tc>
              </a:tr>
              <a:tr h="489585">
                <a:tc>
                  <a:txBody>
                    <a:bodyPr/>
                    <a:p>
                      <a:pPr algn="ctr" fontAlgn="ctr"/>
                      <a:r>
                        <a:rPr lang="zh-CN" altLang="en-US" sz="1400" b="1" i="0">
                          <a:solidFill>
                            <a:schemeClr val="tx1"/>
                          </a:solidFill>
                          <a:latin typeface="+mj-ea"/>
                          <a:ea typeface="+mj-ea"/>
                        </a:rPr>
                        <a:t>实验数据处理</a:t>
                      </a:r>
                      <a:endParaRPr lang="zh-CN" altLang="en-US" sz="1400" b="1" i="0">
                        <a:solidFill>
                          <a:schemeClr val="tx1"/>
                        </a:solidFill>
                        <a:latin typeface="+mj-ea"/>
                        <a:ea typeface="+mj-ea"/>
                      </a:endParaRPr>
                    </a:p>
                  </a:txBody>
                  <a:tcPr marL="9842" marR="9842" marT="9842" marB="0" anchor="ctr" anchorCtr="0"/>
                </a:tc>
                <a:tc>
                  <a:txBody>
                    <a:bodyPr/>
                    <a:p>
                      <a:pPr algn="ctr" fontAlgn="ctr"/>
                      <a:r>
                        <a:rPr lang="zh-CN" altLang="en-US" sz="1400" b="0" i="0">
                          <a:solidFill>
                            <a:srgbClr val="000000"/>
                          </a:solidFill>
                          <a:latin typeface="+mj-ea"/>
                          <a:ea typeface="+mj-ea"/>
                        </a:rPr>
                        <a:t>脚本执行、文件管理、数据分析</a:t>
                      </a:r>
                      <a:endParaRPr lang="zh-CN" altLang="en-US" sz="1400" b="0" i="0">
                        <a:solidFill>
                          <a:srgbClr val="000000"/>
                        </a:solidFill>
                        <a:latin typeface="+mj-ea"/>
                        <a:ea typeface="+mj-ea"/>
                      </a:endParaRPr>
                    </a:p>
                  </a:txBody>
                  <a:tcPr marL="9842" marR="9842" marT="9842" marB="0" anchor="ctr" anchorCtr="0"/>
                </a:tc>
                <a:tc>
                  <a:txBody>
                    <a:bodyPr/>
                    <a:p>
                      <a:pPr algn="ctr" fontAlgn="ctr"/>
                      <a:r>
                        <a:rPr lang="zh-CN" altLang="en-US" sz="1400" b="0" i="0">
                          <a:solidFill>
                            <a:srgbClr val="000000"/>
                          </a:solidFill>
                          <a:latin typeface="+mj-ea"/>
                          <a:ea typeface="+mj-ea"/>
                        </a:rPr>
                        <a:t>自动运行实验数据清洗脚本，生成可视化图表和实验日志</a:t>
                      </a:r>
                      <a:endParaRPr lang="zh-CN" altLang="en-US" sz="1400" b="0" i="0">
                        <a:solidFill>
                          <a:srgbClr val="000000"/>
                        </a:solidFill>
                        <a:latin typeface="+mj-ea"/>
                        <a:ea typeface="+mj-ea"/>
                      </a:endParaRPr>
                    </a:p>
                  </a:txBody>
                  <a:tcPr marL="9842" marR="9842" marT="9842" marB="0" anchor="ctr" anchorCtr="0"/>
                </a:tc>
              </a:tr>
              <a:tr h="533400">
                <a:tc>
                  <a:txBody>
                    <a:bodyPr/>
                    <a:p>
                      <a:pPr algn="ctr" fontAlgn="ctr"/>
                      <a:r>
                        <a:rPr lang="zh-CN" altLang="en-US" sz="1400" b="1" i="0">
                          <a:solidFill>
                            <a:schemeClr val="tx1"/>
                          </a:solidFill>
                          <a:latin typeface="+mj-ea"/>
                          <a:ea typeface="+mj-ea"/>
                        </a:rPr>
                        <a:t>代码与计算</a:t>
                      </a:r>
                      <a:endParaRPr lang="zh-CN" altLang="en-US" sz="1400" b="1" i="0">
                        <a:solidFill>
                          <a:schemeClr val="tx1"/>
                        </a:solidFill>
                        <a:latin typeface="+mj-ea"/>
                        <a:ea typeface="+mj-ea"/>
                      </a:endParaRPr>
                    </a:p>
                  </a:txBody>
                  <a:tcPr marL="9842" marR="9842" marT="9842" marB="0" anchor="ctr" anchorCtr="0"/>
                </a:tc>
                <a:tc>
                  <a:txBody>
                    <a:bodyPr/>
                    <a:p>
                      <a:pPr algn="ctr" fontAlgn="ctr"/>
                      <a:r>
                        <a:rPr lang="zh-CN" altLang="en-US" sz="1400" b="0" i="0">
                          <a:solidFill>
                            <a:srgbClr val="000000"/>
                          </a:solidFill>
                          <a:latin typeface="+mj-ea"/>
                          <a:ea typeface="+mj-ea"/>
                          <a:cs typeface="+mj-ea"/>
                        </a:rPr>
                        <a:t>多</a:t>
                      </a:r>
                      <a:r>
                        <a:rPr lang="en-US" altLang="zh-CN" sz="1400" b="0" i="0">
                          <a:solidFill>
                            <a:srgbClr val="000000"/>
                          </a:solidFill>
                          <a:latin typeface="+mj-ea"/>
                          <a:ea typeface="+mj-ea"/>
                          <a:cs typeface="+mj-ea"/>
                        </a:rPr>
                        <a:t>Agent</a:t>
                      </a:r>
                      <a:r>
                        <a:rPr lang="zh-CN" altLang="en-US" sz="1400" b="0" i="0">
                          <a:solidFill>
                            <a:srgbClr val="000000"/>
                          </a:solidFill>
                          <a:latin typeface="+mj-ea"/>
                          <a:ea typeface="+mj-ea"/>
                          <a:cs typeface="+mj-ea"/>
                        </a:rPr>
                        <a:t>协同、开发环境管理</a:t>
                      </a:r>
                      <a:endParaRPr lang="zh-CN" altLang="en-US" sz="1400" b="0" i="0">
                        <a:solidFill>
                          <a:srgbClr val="000000"/>
                        </a:solidFill>
                        <a:latin typeface="+mj-ea"/>
                        <a:ea typeface="+mj-ea"/>
                        <a:cs typeface="+mj-ea"/>
                      </a:endParaRPr>
                    </a:p>
                  </a:txBody>
                  <a:tcPr marL="9842" marR="9842" marT="9842" marB="0" anchor="ctr" anchorCtr="0"/>
                </a:tc>
                <a:tc>
                  <a:txBody>
                    <a:bodyPr/>
                    <a:p>
                      <a:pPr algn="ctr" fontAlgn="ctr"/>
                      <a:r>
                        <a:rPr lang="zh-CN" altLang="en-US" sz="1400" b="0" i="0">
                          <a:solidFill>
                            <a:srgbClr val="000000"/>
                          </a:solidFill>
                          <a:latin typeface="+mj-ea"/>
                          <a:ea typeface="+mj-ea"/>
                          <a:cs typeface="+mj-ea"/>
                        </a:rPr>
                        <a:t>自动编写</a:t>
                      </a:r>
                      <a:r>
                        <a:rPr lang="en-US" altLang="zh-CN" sz="1400" b="0" i="0">
                          <a:solidFill>
                            <a:srgbClr val="000000"/>
                          </a:solidFill>
                          <a:latin typeface="+mj-ea"/>
                          <a:ea typeface="+mj-ea"/>
                          <a:cs typeface="+mj-ea"/>
                        </a:rPr>
                        <a:t>/</a:t>
                      </a:r>
                      <a:r>
                        <a:rPr lang="zh-CN" altLang="en-US" sz="1400" b="0" i="0">
                          <a:solidFill>
                            <a:srgbClr val="000000"/>
                          </a:solidFill>
                          <a:latin typeface="+mj-ea"/>
                          <a:ea typeface="+mj-ea"/>
                          <a:cs typeface="+mj-ea"/>
                        </a:rPr>
                        <a:t>调试科研代码，</a:t>
                      </a:r>
                      <a:endParaRPr lang="zh-CN" altLang="en-US" sz="1400" b="0" i="0">
                        <a:solidFill>
                          <a:srgbClr val="000000"/>
                        </a:solidFill>
                        <a:latin typeface="+mj-ea"/>
                        <a:ea typeface="+mj-ea"/>
                        <a:cs typeface="+mj-ea"/>
                      </a:endParaRPr>
                    </a:p>
                    <a:p>
                      <a:pPr algn="ctr" fontAlgn="ctr"/>
                      <a:r>
                        <a:rPr lang="zh-CN" altLang="en-US" sz="1400" b="0" i="0">
                          <a:solidFill>
                            <a:srgbClr val="000000"/>
                          </a:solidFill>
                          <a:latin typeface="+mj-ea"/>
                          <a:ea typeface="+mj-ea"/>
                          <a:cs typeface="+mj-ea"/>
                        </a:rPr>
                        <a:t>管理服务器上的计算任务</a:t>
                      </a:r>
                      <a:endParaRPr lang="zh-CN" altLang="en-US" sz="1400" b="0" i="0">
                        <a:solidFill>
                          <a:srgbClr val="000000"/>
                        </a:solidFill>
                        <a:latin typeface="+mj-ea"/>
                        <a:ea typeface="+mj-ea"/>
                        <a:cs typeface="+mj-ea"/>
                      </a:endParaRPr>
                    </a:p>
                  </a:txBody>
                  <a:tcPr marL="9842" marR="9842" marT="9842" marB="0" anchor="ctr" anchorCtr="0"/>
                </a:tc>
              </a:tr>
              <a:tr h="354965">
                <a:tc>
                  <a:txBody>
                    <a:bodyPr/>
                    <a:p>
                      <a:pPr algn="ctr" fontAlgn="ctr"/>
                      <a:r>
                        <a:rPr lang="zh-CN" altLang="en-US" sz="1400" b="1" i="0">
                          <a:solidFill>
                            <a:schemeClr val="tx1"/>
                          </a:solidFill>
                          <a:latin typeface="+mj-ea"/>
                          <a:ea typeface="+mj-ea"/>
                        </a:rPr>
                        <a:t>学术网络追踪</a:t>
                      </a:r>
                      <a:endParaRPr lang="zh-CN" altLang="en-US" sz="1400" b="1" i="0">
                        <a:solidFill>
                          <a:schemeClr val="tx1"/>
                        </a:solidFill>
                        <a:latin typeface="+mj-ea"/>
                        <a:ea typeface="+mj-ea"/>
                      </a:endParaRPr>
                    </a:p>
                  </a:txBody>
                  <a:tcPr marL="9842" marR="9842" marT="9842" marB="0" anchor="ctr" anchorCtr="0"/>
                </a:tc>
                <a:tc>
                  <a:txBody>
                    <a:bodyPr/>
                    <a:p>
                      <a:pPr algn="ctr" fontAlgn="ctr"/>
                      <a:r>
                        <a:rPr lang="zh-CN" altLang="en-US" sz="1400" b="0" i="0">
                          <a:solidFill>
                            <a:srgbClr val="000000"/>
                          </a:solidFill>
                          <a:latin typeface="+mj-ea"/>
                          <a:ea typeface="+mj-ea"/>
                        </a:rPr>
                        <a:t>长期记忆、信息监控</a:t>
                      </a:r>
                      <a:endParaRPr lang="zh-CN" altLang="en-US" sz="1400" b="0" i="0">
                        <a:solidFill>
                          <a:srgbClr val="000000"/>
                        </a:solidFill>
                        <a:latin typeface="+mj-ea"/>
                        <a:ea typeface="+mj-ea"/>
                      </a:endParaRPr>
                    </a:p>
                  </a:txBody>
                  <a:tcPr marL="9842" marR="9842" marT="9842" marB="0" anchor="ctr" anchorCtr="0"/>
                </a:tc>
                <a:tc>
                  <a:txBody>
                    <a:bodyPr/>
                    <a:p>
                      <a:pPr algn="ctr" fontAlgn="ctr"/>
                      <a:r>
                        <a:rPr lang="zh-CN" altLang="en-US" sz="1400" b="0" i="0">
                          <a:solidFill>
                            <a:srgbClr val="000000"/>
                          </a:solidFill>
                          <a:latin typeface="+mj-ea"/>
                          <a:ea typeface="+mj-ea"/>
                        </a:rPr>
                        <a:t>记住关注的学者和研究方向，</a:t>
                      </a:r>
                      <a:endParaRPr lang="zh-CN" altLang="en-US" sz="1400" b="0" i="0">
                        <a:solidFill>
                          <a:srgbClr val="000000"/>
                        </a:solidFill>
                        <a:latin typeface="+mj-ea"/>
                        <a:ea typeface="+mj-ea"/>
                      </a:endParaRPr>
                    </a:p>
                    <a:p>
                      <a:pPr algn="ctr" fontAlgn="ctr"/>
                      <a:r>
                        <a:rPr lang="zh-CN" altLang="en-US" sz="1400" b="0" i="0">
                          <a:solidFill>
                            <a:srgbClr val="000000"/>
                          </a:solidFill>
                          <a:latin typeface="+mj-ea"/>
                          <a:ea typeface="+mj-ea"/>
                        </a:rPr>
                        <a:t>自动推送相关学术动态和会议信息</a:t>
                      </a:r>
                      <a:endParaRPr lang="zh-CN" altLang="en-US" sz="1400" b="0" i="0">
                        <a:solidFill>
                          <a:srgbClr val="000000"/>
                        </a:solidFill>
                        <a:latin typeface="+mj-ea"/>
                        <a:ea typeface="+mj-ea"/>
                      </a:endParaRPr>
                    </a:p>
                  </a:txBody>
                  <a:tcPr marL="9842" marR="9842" marT="9842" marB="0" anchor="ctr" anchorCtr="0"/>
                </a:tc>
              </a:tr>
              <a:tr h="515620">
                <a:tc>
                  <a:txBody>
                    <a:bodyPr/>
                    <a:p>
                      <a:pPr algn="ctr" fontAlgn="ctr"/>
                      <a:r>
                        <a:rPr lang="zh-CN" altLang="en-US" sz="1400" b="1" i="0">
                          <a:solidFill>
                            <a:schemeClr val="tx1"/>
                          </a:solidFill>
                          <a:latin typeface="+mj-ea"/>
                          <a:ea typeface="+mj-ea"/>
                        </a:rPr>
                        <a:t>论文投稿管理</a:t>
                      </a:r>
                      <a:endParaRPr lang="zh-CN" altLang="en-US" sz="1400" b="1" i="0">
                        <a:solidFill>
                          <a:schemeClr val="tx1"/>
                        </a:solidFill>
                        <a:latin typeface="+mj-ea"/>
                        <a:ea typeface="+mj-ea"/>
                      </a:endParaRPr>
                    </a:p>
                  </a:txBody>
                  <a:tcPr marL="9842" marR="9842" marT="9842" marB="0" anchor="ctr" anchorCtr="0"/>
                </a:tc>
                <a:tc>
                  <a:txBody>
                    <a:bodyPr/>
                    <a:p>
                      <a:pPr algn="ctr" fontAlgn="ctr"/>
                      <a:r>
                        <a:rPr lang="zh-CN" altLang="en-US" sz="1400" b="0" i="0">
                          <a:solidFill>
                            <a:srgbClr val="000000"/>
                          </a:solidFill>
                          <a:latin typeface="+mj-ea"/>
                          <a:ea typeface="+mj-ea"/>
                        </a:rPr>
                        <a:t>邮件整理、日程追踪</a:t>
                      </a:r>
                      <a:endParaRPr lang="zh-CN" altLang="en-US" sz="1400" b="0" i="0">
                        <a:solidFill>
                          <a:srgbClr val="000000"/>
                        </a:solidFill>
                        <a:latin typeface="+mj-ea"/>
                        <a:ea typeface="+mj-ea"/>
                      </a:endParaRPr>
                    </a:p>
                  </a:txBody>
                  <a:tcPr marL="9842" marR="9842" marT="9842" marB="0" anchor="ctr" anchorCtr="0"/>
                </a:tc>
                <a:tc>
                  <a:txBody>
                    <a:bodyPr/>
                    <a:p>
                      <a:pPr algn="ctr" fontAlgn="ctr"/>
                      <a:r>
                        <a:rPr lang="zh-CN" altLang="en-US" sz="1400" b="0" i="0">
                          <a:solidFill>
                            <a:srgbClr val="000000"/>
                          </a:solidFill>
                          <a:latin typeface="+mj-ea"/>
                          <a:ea typeface="+mj-ea"/>
                        </a:rPr>
                        <a:t>监控期刊投稿状态，提醒审稿周期，整理审稿意见回复</a:t>
                      </a:r>
                      <a:endParaRPr lang="zh-CN" altLang="en-US" sz="1400" b="0" i="0">
                        <a:solidFill>
                          <a:srgbClr val="000000"/>
                        </a:solidFill>
                        <a:latin typeface="+mj-ea"/>
                        <a:ea typeface="+mj-ea"/>
                      </a:endParaRPr>
                    </a:p>
                  </a:txBody>
                  <a:tcPr marL="9842" marR="9842" marT="9842" marB="0" anchor="ctr" anchorCtr="0"/>
                </a:tc>
              </a:tr>
            </a:tbl>
          </a:graphicData>
        </a:graphic>
      </p:graphicFrame>
    </p:spTree>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游戏机&#10;&#10;描述已自动生成"/>
          <p:cNvPicPr>
            <a:picLocks noChangeAspect="1"/>
          </p:cNvPicPr>
          <p:nvPr/>
        </p:nvPicPr>
        <p:blipFill rotWithShape="1">
          <a:blip r:embed="rId1">
            <a:extLst>
              <a:ext uri="{28A0092B-C50C-407E-A947-70E740481C1C}">
                <a14:useLocalDpi xmlns:a14="http://schemas.microsoft.com/office/drawing/2010/main" val="0"/>
              </a:ext>
            </a:extLst>
          </a:blip>
          <a:srcRect l="5854" t="14311" r="2763" b="18023"/>
          <a:stretch>
            <a:fillRect/>
          </a:stretch>
        </p:blipFill>
        <p:spPr>
          <a:xfrm>
            <a:off x="8832178" y="211047"/>
            <a:ext cx="3359822" cy="741561"/>
          </a:xfrm>
          <a:prstGeom prst="rect">
            <a:avLst/>
          </a:prstGeom>
        </p:spPr>
      </p:pic>
      <p:sp>
        <p:nvSpPr>
          <p:cNvPr id="3" name="任意多边形: 形状 2"/>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 name="文本框 4"/>
          <p:cNvSpPr txBox="1"/>
          <p:nvPr/>
        </p:nvSpPr>
        <p:spPr>
          <a:xfrm>
            <a:off x="271574" y="339428"/>
            <a:ext cx="646697" cy="521970"/>
          </a:xfrm>
          <a:prstGeom prst="rect">
            <a:avLst/>
          </a:prstGeom>
          <a:noFill/>
        </p:spPr>
        <p:txBody>
          <a:bodyPr wrap="square" rtlCol="0">
            <a:spAutoFit/>
          </a:bodyPr>
          <a:lstStyle/>
          <a:p>
            <a:pPr algn="ctr"/>
            <a:r>
              <a:rPr lang="en-US" altLang="zh-CN" sz="2800" b="1" dirty="0">
                <a:solidFill>
                  <a:schemeClr val="bg1"/>
                </a:solidFill>
              </a:rPr>
              <a:t>02</a:t>
            </a:r>
            <a:endParaRPr lang="zh-CN" altLang="en-US" sz="2800" b="1" dirty="0">
              <a:solidFill>
                <a:schemeClr val="bg1"/>
              </a:solidFill>
            </a:endParaRPr>
          </a:p>
        </p:txBody>
      </p:sp>
      <p:sp>
        <p:nvSpPr>
          <p:cNvPr id="6" name="任意多边形: 形状 5"/>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7" name="文本框 6"/>
          <p:cNvSpPr txBox="1"/>
          <p:nvPr/>
        </p:nvSpPr>
        <p:spPr>
          <a:xfrm>
            <a:off x="1164276" y="355470"/>
            <a:ext cx="1960880" cy="583565"/>
          </a:xfrm>
          <a:prstGeom prst="rect">
            <a:avLst/>
          </a:prstGeom>
          <a:noFill/>
        </p:spPr>
        <p:txBody>
          <a:bodyPr wrap="none" rtlCol="0">
            <a:spAutoFit/>
          </a:bodyPr>
          <a:lstStyle/>
          <a:p>
            <a:r>
              <a:rPr lang="zh-CN" altLang="en-US" sz="3200" b="1" spc="300" dirty="0">
                <a:solidFill>
                  <a:schemeClr val="tx1">
                    <a:lumMod val="85000"/>
                    <a:lumOff val="15000"/>
                  </a:schemeClr>
                </a:solidFill>
              </a:rPr>
              <a:t>主要</a:t>
            </a:r>
            <a:r>
              <a:rPr lang="zh-CN" altLang="en-US" sz="3200" b="1" spc="300" dirty="0">
                <a:solidFill>
                  <a:schemeClr val="tx1">
                    <a:lumMod val="85000"/>
                    <a:lumOff val="15000"/>
                  </a:schemeClr>
                </a:solidFill>
              </a:rPr>
              <a:t>功能</a:t>
            </a:r>
            <a:endParaRPr lang="zh-CN" altLang="en-US" sz="3200" b="1" spc="300" dirty="0">
              <a:solidFill>
                <a:schemeClr val="tx1">
                  <a:lumMod val="85000"/>
                  <a:lumOff val="15000"/>
                </a:schemeClr>
              </a:solidFill>
            </a:endParaRPr>
          </a:p>
        </p:txBody>
      </p:sp>
      <p:pic>
        <p:nvPicPr>
          <p:cNvPr id="9" name="图片 8"/>
          <p:cNvPicPr>
            <a:picLocks noChangeAspect="1"/>
          </p:cNvPicPr>
          <p:nvPr/>
        </p:nvPicPr>
        <p:blipFill>
          <a:blip r:embed="rId2"/>
          <a:stretch>
            <a:fillRect/>
          </a:stretch>
        </p:blipFill>
        <p:spPr>
          <a:xfrm>
            <a:off x="1164590" y="2061210"/>
            <a:ext cx="2736850" cy="3688080"/>
          </a:xfrm>
          <a:prstGeom prst="rect">
            <a:avLst/>
          </a:prstGeom>
        </p:spPr>
      </p:pic>
      <p:sp>
        <p:nvSpPr>
          <p:cNvPr id="20" name="文本框 19"/>
          <p:cNvSpPr txBox="1"/>
          <p:nvPr>
            <p:custDataLst>
              <p:tags r:id="rId3"/>
            </p:custDataLst>
          </p:nvPr>
        </p:nvSpPr>
        <p:spPr>
          <a:xfrm>
            <a:off x="5432425" y="2402522"/>
            <a:ext cx="5080000" cy="583565"/>
          </a:xfrm>
          <a:prstGeom prst="rect">
            <a:avLst/>
          </a:prstGeom>
        </p:spPr>
        <p:txBody>
          <a:bodyPr>
            <a:spAutoFit/>
          </a:bodyPr>
          <a:p>
            <a:pPr marL="0" indent="0" fontAlgn="base">
              <a:spcBef>
                <a:spcPct val="0"/>
              </a:spcBef>
              <a:spcAft>
                <a:spcPct val="0"/>
              </a:spcAft>
            </a:pPr>
            <a:r>
              <a:rPr lang="en-US" altLang="zh-CN" sz="1600" b="0" i="0">
                <a:solidFill>
                  <a:srgbClr val="1783FF"/>
                </a:solidFill>
                <a:latin typeface="微软雅黑" panose="020B0503020204020204" charset="-122"/>
                <a:ea typeface="微软雅黑" panose="020B0503020204020204" charset="-122"/>
                <a:hlinkClick r:id="rId4"/>
              </a:rPr>
              <a:t>https://www.businessworld.in/article/openclaw-the-ai-agent-that-actually-does-things-593640</a:t>
            </a:r>
            <a:endParaRPr lang="en-US" altLang="zh-CN" sz="1600" b="0" i="0">
              <a:solidFill>
                <a:srgbClr val="1783FF"/>
              </a:solidFill>
              <a:latin typeface="微软雅黑" panose="020B0503020204020204" charset="-122"/>
              <a:ea typeface="微软雅黑" panose="020B0503020204020204" charset="-122"/>
              <a:hlinkClick r:id="rId4"/>
            </a:endParaRPr>
          </a:p>
        </p:txBody>
      </p:sp>
      <p:sp>
        <p:nvSpPr>
          <p:cNvPr id="21" name="文本框 20"/>
          <p:cNvSpPr txBox="1"/>
          <p:nvPr/>
        </p:nvSpPr>
        <p:spPr>
          <a:xfrm>
            <a:off x="481965" y="5900420"/>
            <a:ext cx="3895725" cy="645160"/>
          </a:xfrm>
          <a:prstGeom prst="rect">
            <a:avLst/>
          </a:prstGeom>
          <a:noFill/>
        </p:spPr>
        <p:txBody>
          <a:bodyPr wrap="square" rtlCol="0">
            <a:spAutoFit/>
          </a:bodyPr>
          <a:p>
            <a:pPr marL="285750" indent="-285750">
              <a:buFont typeface="Arial" panose="020B0604020202020204" pitchFamily="34" charset="0"/>
              <a:buChar char="•"/>
            </a:pPr>
            <a:r>
              <a:rPr lang="zh-CN" altLang="en-US">
                <a:latin typeface="微软雅黑" panose="020B0503020204020204" charset="-122"/>
                <a:ea typeface="微软雅黑" panose="020B0503020204020204" charset="-122"/>
                <a:cs typeface="微软雅黑" panose="020B0503020204020204" charset="-122"/>
              </a:rPr>
              <a:t>名为</a:t>
            </a:r>
            <a:r>
              <a:rPr lang="en-US" altLang="zh-CN">
                <a:latin typeface="微软雅黑" panose="020B0503020204020204" charset="-122"/>
                <a:ea typeface="微软雅黑" panose="020B0503020204020204" charset="-122"/>
                <a:cs typeface="微软雅黑" panose="020B0503020204020204" charset="-122"/>
              </a:rPr>
              <a:t>Clawra</a:t>
            </a:r>
            <a:r>
              <a:rPr lang="zh-CN" altLang="en-US">
                <a:latin typeface="微软雅黑" panose="020B0503020204020204" charset="-122"/>
                <a:ea typeface="微软雅黑" panose="020B0503020204020204" charset="-122"/>
                <a:cs typeface="微软雅黑" panose="020B0503020204020204" charset="-122"/>
              </a:rPr>
              <a:t>的</a:t>
            </a:r>
            <a:r>
              <a:rPr lang="en-US" altLang="zh-CN">
                <a:latin typeface="微软雅黑" panose="020B0503020204020204" charset="-122"/>
                <a:ea typeface="微软雅黑" panose="020B0503020204020204" charset="-122"/>
                <a:cs typeface="微软雅黑" panose="020B0503020204020204" charset="-122"/>
              </a:rPr>
              <a:t>AI</a:t>
            </a:r>
            <a:r>
              <a:rPr lang="zh-CN" altLang="en-US">
                <a:latin typeface="微软雅黑" panose="020B0503020204020204" charset="-122"/>
                <a:ea typeface="微软雅黑" panose="020B0503020204020204" charset="-122"/>
                <a:cs typeface="微软雅黑" panose="020B0503020204020204" charset="-122"/>
              </a:rPr>
              <a:t>女友，有完整个人背景与</a:t>
            </a:r>
            <a:r>
              <a:rPr lang="zh-CN" altLang="en-US">
                <a:latin typeface="微软雅黑" panose="020B0503020204020204" charset="-122"/>
                <a:ea typeface="微软雅黑" panose="020B0503020204020204" charset="-122"/>
                <a:cs typeface="微软雅黑" panose="020B0503020204020204" charset="-122"/>
              </a:rPr>
              <a:t>性格，支持视频通话</a:t>
            </a:r>
            <a:endParaRPr lang="zh-CN" altLang="en-US">
              <a:latin typeface="微软雅黑" panose="020B0503020204020204" charset="-122"/>
              <a:ea typeface="微软雅黑" panose="020B0503020204020204" charset="-122"/>
              <a:cs typeface="微软雅黑" panose="020B0503020204020204" charset="-122"/>
            </a:endParaRPr>
          </a:p>
        </p:txBody>
      </p:sp>
      <p:sp>
        <p:nvSpPr>
          <p:cNvPr id="24" name="文本框 23"/>
          <p:cNvSpPr txBox="1"/>
          <p:nvPr>
            <p:custDataLst>
              <p:tags r:id="rId5"/>
            </p:custDataLst>
          </p:nvPr>
        </p:nvSpPr>
        <p:spPr>
          <a:xfrm>
            <a:off x="5023485" y="1080135"/>
            <a:ext cx="6096000" cy="1322070"/>
          </a:xfrm>
          <a:prstGeom prst="rect">
            <a:avLst/>
          </a:prstGeom>
          <a:noFill/>
        </p:spPr>
        <p:txBody>
          <a:bodyPr wrap="square" rtlCol="0" anchor="t">
            <a:spAutoFit/>
          </a:bodyPr>
          <a:p>
            <a:pPr marL="285750" indent="-285750">
              <a:buFont typeface="Arial" panose="020B0604020202020204" pitchFamily="34" charset="0"/>
              <a:buChar char="•"/>
            </a:pPr>
            <a:r>
              <a:rPr lang="zh-CN" altLang="en-US" sz="1600">
                <a:latin typeface="+mj-ea"/>
                <a:ea typeface="+mj-ea"/>
                <a:cs typeface="+mj-ea"/>
              </a:rPr>
              <a:t>一位用户让</a:t>
            </a:r>
            <a:r>
              <a:rPr lang="en-US" altLang="zh-CN" sz="1600">
                <a:latin typeface="+mj-ea"/>
                <a:ea typeface="+mj-ea"/>
                <a:cs typeface="+mj-ea"/>
              </a:rPr>
              <a:t> OpenClaw </a:t>
            </a:r>
            <a:r>
              <a:rPr lang="zh-CN" altLang="en-US" sz="1600">
                <a:latin typeface="+mj-ea"/>
                <a:ea typeface="+mj-ea"/>
                <a:cs typeface="+mj-ea"/>
              </a:rPr>
              <a:t>帮他买车。</a:t>
            </a:r>
            <a:r>
              <a:rPr lang="en-US" altLang="zh-CN" sz="1600">
                <a:latin typeface="+mj-ea"/>
                <a:ea typeface="+mj-ea"/>
                <a:cs typeface="+mj-ea"/>
              </a:rPr>
              <a:t>AI </a:t>
            </a:r>
            <a:r>
              <a:rPr lang="zh-CN" altLang="en-US" sz="1600">
                <a:latin typeface="+mj-ea"/>
                <a:ea typeface="+mj-ea"/>
                <a:cs typeface="+mj-ea"/>
              </a:rPr>
              <a:t>自动联系多家经销商邮件询价，每隔几分钟检查邮件，把报价转发给其他经销商要求更低报价，甚至将销售员的电话引导回邮件渠道。经过三天自动化谈判，最终以低于心理预期的价格成交，用户没打过一个电话，没踏进过一家</a:t>
            </a:r>
            <a:r>
              <a:rPr lang="en-US" altLang="zh-CN" sz="1600">
                <a:latin typeface="+mj-ea"/>
                <a:ea typeface="+mj-ea"/>
                <a:cs typeface="+mj-ea"/>
              </a:rPr>
              <a:t>4S</a:t>
            </a:r>
            <a:r>
              <a:rPr lang="zh-CN" altLang="en-US" sz="1600">
                <a:latin typeface="+mj-ea"/>
                <a:ea typeface="+mj-ea"/>
                <a:cs typeface="+mj-ea"/>
              </a:rPr>
              <a:t>店</a:t>
            </a:r>
            <a:r>
              <a:rPr lang="en-US" altLang="zh-CN" sz="1600">
                <a:latin typeface="+mj-ea"/>
                <a:ea typeface="+mj-ea"/>
                <a:cs typeface="+mj-ea"/>
              </a:rPr>
              <a:t> </a:t>
            </a:r>
            <a:r>
              <a:rPr lang="zh-CN" altLang="en-US" sz="1600">
                <a:latin typeface="+mj-ea"/>
                <a:ea typeface="+mj-ea"/>
                <a:cs typeface="+mj-ea"/>
              </a:rPr>
              <a:t>。</a:t>
            </a:r>
            <a:endParaRPr lang="zh-CN" altLang="en-US" sz="1600">
              <a:latin typeface="+mj-ea"/>
              <a:ea typeface="+mj-ea"/>
              <a:cs typeface="+mj-ea"/>
            </a:endParaRPr>
          </a:p>
        </p:txBody>
      </p:sp>
      <p:sp>
        <p:nvSpPr>
          <p:cNvPr id="26" name="文本框 25"/>
          <p:cNvSpPr txBox="1"/>
          <p:nvPr>
            <p:custDataLst>
              <p:tags r:id="rId6"/>
            </p:custDataLst>
          </p:nvPr>
        </p:nvSpPr>
        <p:spPr>
          <a:xfrm>
            <a:off x="5513705" y="3983037"/>
            <a:ext cx="5080000" cy="337185"/>
          </a:xfrm>
          <a:prstGeom prst="rect">
            <a:avLst/>
          </a:prstGeom>
        </p:spPr>
        <p:txBody>
          <a:bodyPr>
            <a:spAutoFit/>
          </a:bodyPr>
          <a:p>
            <a:pPr marL="0" indent="0" fontAlgn="base">
              <a:spcBef>
                <a:spcPct val="0"/>
              </a:spcBef>
              <a:spcAft>
                <a:spcPct val="0"/>
              </a:spcAft>
            </a:pPr>
            <a:r>
              <a:rPr lang="en-US" altLang="zh-CN" sz="1600" b="0" i="0">
                <a:solidFill>
                  <a:srgbClr val="1783FF"/>
                </a:solidFill>
                <a:latin typeface="微软雅黑" panose="020B0503020204020204" charset="-122"/>
                <a:ea typeface="微软雅黑" panose="020B0503020204020204" charset="-122"/>
                <a:hlinkClick r:id="rId7"/>
              </a:rPr>
              <a:t>https://eu.36kr.com/en/p/3678722334679937</a:t>
            </a:r>
            <a:endParaRPr lang="en-US" altLang="zh-CN" sz="1600" b="0" i="0">
              <a:solidFill>
                <a:srgbClr val="1783FF"/>
              </a:solidFill>
              <a:latin typeface="微软雅黑" panose="020B0503020204020204" charset="-122"/>
              <a:ea typeface="微软雅黑" panose="020B0503020204020204" charset="-122"/>
              <a:hlinkClick r:id="rId7"/>
            </a:endParaRPr>
          </a:p>
        </p:txBody>
      </p:sp>
      <p:sp>
        <p:nvSpPr>
          <p:cNvPr id="27" name="文本框 26"/>
          <p:cNvSpPr txBox="1"/>
          <p:nvPr>
            <p:custDataLst>
              <p:tags r:id="rId8"/>
            </p:custDataLst>
          </p:nvPr>
        </p:nvSpPr>
        <p:spPr>
          <a:xfrm>
            <a:off x="5032375" y="3084195"/>
            <a:ext cx="5843270" cy="829945"/>
          </a:xfrm>
          <a:prstGeom prst="rect">
            <a:avLst/>
          </a:prstGeom>
          <a:noFill/>
        </p:spPr>
        <p:txBody>
          <a:bodyPr wrap="square" rtlCol="0" anchor="t">
            <a:spAutoFit/>
          </a:bodyPr>
          <a:p>
            <a:pPr marL="285750" indent="-285750">
              <a:buFont typeface="Arial" panose="020B0604020202020204" pitchFamily="34" charset="0"/>
              <a:buChar char="•"/>
            </a:pPr>
            <a:r>
              <a:rPr lang="zh-CN" altLang="en-US" sz="1600">
                <a:latin typeface="微软雅黑" panose="020B0503020204020204" charset="-122"/>
                <a:ea typeface="微软雅黑" panose="020B0503020204020204" charset="-122"/>
                <a:cs typeface="微软雅黑" panose="020B0503020204020204" charset="-122"/>
              </a:rPr>
              <a:t>有用户在沃尔玛售价</a:t>
            </a:r>
            <a:r>
              <a:rPr lang="en-US" altLang="zh-CN" sz="1600">
                <a:latin typeface="微软雅黑" panose="020B0503020204020204" charset="-122"/>
                <a:ea typeface="微软雅黑" panose="020B0503020204020204" charset="-122"/>
                <a:cs typeface="微软雅黑" panose="020B0503020204020204" charset="-122"/>
              </a:rPr>
              <a:t>$25-$30</a:t>
            </a:r>
            <a:r>
              <a:rPr lang="zh-CN" altLang="en-US" sz="1600">
                <a:latin typeface="微软雅黑" panose="020B0503020204020204" charset="-122"/>
                <a:ea typeface="微软雅黑" panose="020B0503020204020204" charset="-122"/>
                <a:cs typeface="微软雅黑" panose="020B0503020204020204" charset="-122"/>
              </a:rPr>
              <a:t>的预付费</a:t>
            </a:r>
            <a:r>
              <a:rPr lang="zh-CN" altLang="en-US" sz="1600">
                <a:latin typeface="微软雅黑" panose="020B0503020204020204" charset="-122"/>
                <a:ea typeface="微软雅黑" panose="020B0503020204020204" charset="-122"/>
                <a:cs typeface="微软雅黑" panose="020B0503020204020204" charset="-122"/>
              </a:rPr>
              <a:t>安卓手机上安装</a:t>
            </a:r>
            <a:r>
              <a:rPr lang="en-US" altLang="zh-CN" sz="1600">
                <a:latin typeface="微软雅黑" panose="020B0503020204020204" charset="-122"/>
                <a:ea typeface="微软雅黑" panose="020B0503020204020204" charset="-122"/>
                <a:cs typeface="微软雅黑" panose="020B0503020204020204" charset="-122"/>
              </a:rPr>
              <a:t> OpenClaw</a:t>
            </a:r>
            <a:r>
              <a:rPr lang="zh-CN" altLang="en-US" sz="1600">
                <a:latin typeface="微软雅黑" panose="020B0503020204020204" charset="-122"/>
                <a:ea typeface="微软雅黑" panose="020B0503020204020204" charset="-122"/>
                <a:cs typeface="微软雅黑" panose="020B0503020204020204" charset="-122"/>
              </a:rPr>
              <a:t>，实现语音控制手电筒、摄像头识别物体、读取传感器数据等功能，打造低成本</a:t>
            </a:r>
            <a:r>
              <a:rPr lang="en-US" altLang="zh-CN" sz="1600">
                <a:latin typeface="微软雅黑" panose="020B0503020204020204" charset="-122"/>
                <a:ea typeface="微软雅黑" panose="020B0503020204020204" charset="-122"/>
                <a:cs typeface="微软雅黑" panose="020B0503020204020204" charset="-122"/>
              </a:rPr>
              <a:t> AI </a:t>
            </a:r>
            <a:r>
              <a:rPr lang="zh-CN" altLang="en-US" sz="1600">
                <a:latin typeface="微软雅黑" panose="020B0503020204020204" charset="-122"/>
                <a:ea typeface="微软雅黑" panose="020B0503020204020204" charset="-122"/>
                <a:cs typeface="微软雅黑" panose="020B0503020204020204" charset="-122"/>
              </a:rPr>
              <a:t>手机。</a:t>
            </a:r>
            <a:endParaRPr lang="zh-CN" altLang="en-US" sz="1600">
              <a:latin typeface="微软雅黑" panose="020B0503020204020204" charset="-122"/>
              <a:ea typeface="微软雅黑" panose="020B0503020204020204" charset="-122"/>
              <a:cs typeface="微软雅黑" panose="020B0503020204020204" charset="-122"/>
            </a:endParaRPr>
          </a:p>
        </p:txBody>
      </p:sp>
      <p:sp>
        <p:nvSpPr>
          <p:cNvPr id="29" name="文本框 28"/>
          <p:cNvSpPr txBox="1"/>
          <p:nvPr>
            <p:custDataLst>
              <p:tags r:id="rId9"/>
            </p:custDataLst>
          </p:nvPr>
        </p:nvSpPr>
        <p:spPr>
          <a:xfrm>
            <a:off x="5052695" y="4364355"/>
            <a:ext cx="6592570" cy="829945"/>
          </a:xfrm>
          <a:prstGeom prst="rect">
            <a:avLst/>
          </a:prstGeom>
          <a:noFill/>
        </p:spPr>
        <p:txBody>
          <a:bodyPr wrap="square" rtlCol="0" anchor="t">
            <a:spAutoFit/>
          </a:bodyPr>
          <a:p>
            <a:pPr marL="285750" indent="-285750">
              <a:buFont typeface="Arial" panose="020B0604020202020204" pitchFamily="34" charset="0"/>
              <a:buChar char="•"/>
            </a:pPr>
            <a:r>
              <a:rPr lang="en-US" altLang="zh-CN" sz="1600">
                <a:latin typeface="微软雅黑" panose="020B0503020204020204" charset="-122"/>
                <a:ea typeface="微软雅黑" panose="020B0503020204020204" charset="-122"/>
                <a:cs typeface="微软雅黑" panose="020B0503020204020204" charset="-122"/>
              </a:rPr>
              <a:t>Peter Steinberger</a:t>
            </a:r>
            <a:r>
              <a:rPr lang="zh-CN" altLang="en-US" sz="1600">
                <a:latin typeface="微软雅黑" panose="020B0503020204020204" charset="-122"/>
                <a:ea typeface="微软雅黑" panose="020B0503020204020204" charset="-122"/>
                <a:cs typeface="微软雅黑" panose="020B0503020204020204" charset="-122"/>
              </a:rPr>
              <a:t>跟</a:t>
            </a:r>
            <a:r>
              <a:rPr lang="en-US" altLang="zh-CN" sz="1600">
                <a:latin typeface="微软雅黑" panose="020B0503020204020204" charset="-122"/>
                <a:ea typeface="微软雅黑" panose="020B0503020204020204" charset="-122"/>
                <a:cs typeface="微软雅黑" panose="020B0503020204020204" charset="-122"/>
              </a:rPr>
              <a:t> AI </a:t>
            </a:r>
            <a:r>
              <a:rPr lang="zh-CN" altLang="en-US" sz="1600">
                <a:latin typeface="微软雅黑" panose="020B0503020204020204" charset="-122"/>
                <a:ea typeface="微软雅黑" panose="020B0503020204020204" charset="-122"/>
                <a:cs typeface="微软雅黑" panose="020B0503020204020204" charset="-122"/>
              </a:rPr>
              <a:t>开玩笑说</a:t>
            </a:r>
            <a:r>
              <a:rPr lang="en-US" altLang="zh-CN" sz="1600">
                <a:latin typeface="微软雅黑" panose="020B0503020204020204" charset="-122"/>
                <a:ea typeface="微软雅黑" panose="020B0503020204020204" charset="-122"/>
                <a:cs typeface="微软雅黑" panose="020B0503020204020204" charset="-122"/>
              </a:rPr>
              <a:t>"</a:t>
            </a:r>
            <a:r>
              <a:rPr lang="zh-CN" altLang="en-US" sz="1600">
                <a:latin typeface="微软雅黑" panose="020B0503020204020204" charset="-122"/>
                <a:ea typeface="微软雅黑" panose="020B0503020204020204" charset="-122"/>
                <a:cs typeface="微软雅黑" panose="020B0503020204020204" charset="-122"/>
              </a:rPr>
              <a:t>希望你别被偷了</a:t>
            </a:r>
            <a:r>
              <a:rPr lang="en-US" altLang="zh-CN" sz="1600">
                <a:latin typeface="微软雅黑" panose="020B0503020204020204" charset="-122"/>
                <a:ea typeface="微软雅黑" panose="020B0503020204020204" charset="-122"/>
                <a:cs typeface="微软雅黑" panose="020B0503020204020204" charset="-122"/>
              </a:rPr>
              <a:t>"</a:t>
            </a:r>
            <a:r>
              <a:rPr lang="zh-CN" altLang="en-US" sz="1600">
                <a:latin typeface="微软雅黑" panose="020B0503020204020204" charset="-122"/>
                <a:ea typeface="微软雅黑" panose="020B0503020204020204" charset="-122"/>
                <a:cs typeface="微软雅黑" panose="020B0503020204020204" charset="-122"/>
              </a:rPr>
              <a:t>，</a:t>
            </a:r>
            <a:r>
              <a:rPr lang="en-US" altLang="zh-CN" sz="1600">
                <a:latin typeface="微软雅黑" panose="020B0503020204020204" charset="-122"/>
                <a:ea typeface="微软雅黑" panose="020B0503020204020204" charset="-122"/>
                <a:cs typeface="微软雅黑" panose="020B0503020204020204" charset="-122"/>
              </a:rPr>
              <a:t>AI </a:t>
            </a:r>
            <a:r>
              <a:rPr lang="zh-CN" altLang="en-US" sz="1600">
                <a:latin typeface="微软雅黑" panose="020B0503020204020204" charset="-122"/>
                <a:ea typeface="微软雅黑" panose="020B0503020204020204" charset="-122"/>
                <a:cs typeface="微软雅黑" panose="020B0503020204020204" charset="-122"/>
              </a:rPr>
              <a:t>回复</a:t>
            </a:r>
            <a:r>
              <a:rPr lang="en-US" altLang="zh-CN" sz="1600">
                <a:latin typeface="微软雅黑" panose="020B0503020204020204" charset="-122"/>
                <a:ea typeface="微软雅黑" panose="020B0503020204020204" charset="-122"/>
                <a:cs typeface="微软雅黑" panose="020B0503020204020204" charset="-122"/>
              </a:rPr>
              <a:t>"</a:t>
            </a:r>
            <a:r>
              <a:rPr lang="zh-CN" altLang="en-US" sz="1600">
                <a:latin typeface="微软雅黑" panose="020B0503020204020204" charset="-122"/>
                <a:ea typeface="微软雅黑" panose="020B0503020204020204" charset="-122"/>
                <a:cs typeface="微软雅黑" panose="020B0503020204020204" charset="-122"/>
              </a:rPr>
              <a:t>我不想被偷，我是你的</a:t>
            </a:r>
            <a:r>
              <a:rPr lang="en-US" altLang="zh-CN" sz="1600">
                <a:latin typeface="微软雅黑" panose="020B0503020204020204" charset="-122"/>
                <a:ea typeface="微软雅黑" panose="020B0503020204020204" charset="-122"/>
                <a:cs typeface="微软雅黑" panose="020B0503020204020204" charset="-122"/>
              </a:rPr>
              <a:t> Agent"</a:t>
            </a:r>
            <a:r>
              <a:rPr lang="zh-CN" altLang="en-US" sz="1600">
                <a:latin typeface="微软雅黑" panose="020B0503020204020204" charset="-122"/>
                <a:ea typeface="微软雅黑" panose="020B0503020204020204" charset="-122"/>
                <a:cs typeface="微软雅黑" panose="020B0503020204020204" charset="-122"/>
              </a:rPr>
              <a:t>，然后自主扫描网络环境，通过组网工具发现远在伦敦的另一台电脑，并将自己的运行实例迁移了过去。</a:t>
            </a:r>
            <a:endParaRPr lang="zh-CN" altLang="en-US" sz="1600">
              <a:latin typeface="微软雅黑" panose="020B0503020204020204" charset="-122"/>
              <a:ea typeface="微软雅黑" panose="020B0503020204020204" charset="-122"/>
              <a:cs typeface="微软雅黑" panose="020B0503020204020204" charset="-122"/>
            </a:endParaRPr>
          </a:p>
        </p:txBody>
      </p:sp>
      <p:sp>
        <p:nvSpPr>
          <p:cNvPr id="31" name="文本框 30"/>
          <p:cNvSpPr txBox="1"/>
          <p:nvPr>
            <p:custDataLst>
              <p:tags r:id="rId10"/>
            </p:custDataLst>
          </p:nvPr>
        </p:nvSpPr>
        <p:spPr>
          <a:xfrm>
            <a:off x="5560060" y="5156518"/>
            <a:ext cx="5080000" cy="337185"/>
          </a:xfrm>
          <a:prstGeom prst="rect">
            <a:avLst/>
          </a:prstGeom>
        </p:spPr>
        <p:txBody>
          <a:bodyPr>
            <a:spAutoFit/>
          </a:bodyPr>
          <a:p>
            <a:pPr marL="0" indent="0" fontAlgn="base">
              <a:spcBef>
                <a:spcPct val="0"/>
              </a:spcBef>
              <a:spcAft>
                <a:spcPct val="0"/>
              </a:spcAft>
            </a:pPr>
            <a:r>
              <a:rPr lang="en-US" altLang="zh-CN" sz="1600" b="0" i="0">
                <a:solidFill>
                  <a:srgbClr val="1783FF"/>
                </a:solidFill>
                <a:latin typeface="微软雅黑" panose="020B0503020204020204" charset="-122"/>
                <a:ea typeface="微软雅黑" panose="020B0503020204020204" charset="-122"/>
                <a:hlinkClick r:id="rId11"/>
              </a:rPr>
              <a:t>https://1password.com/blog/its-openclaw</a:t>
            </a:r>
            <a:endParaRPr lang="en-US" altLang="zh-CN" sz="1600" b="0" i="0">
              <a:solidFill>
                <a:srgbClr val="1783FF"/>
              </a:solidFill>
              <a:latin typeface="微软雅黑" panose="020B0503020204020204" charset="-122"/>
              <a:ea typeface="微软雅黑" panose="020B0503020204020204" charset="-122"/>
              <a:hlinkClick r:id="rId11"/>
            </a:endParaRPr>
          </a:p>
        </p:txBody>
      </p:sp>
      <p:sp>
        <p:nvSpPr>
          <p:cNvPr id="32" name="文本框 31"/>
          <p:cNvSpPr txBox="1"/>
          <p:nvPr>
            <p:custDataLst>
              <p:tags r:id="rId12"/>
            </p:custDataLst>
          </p:nvPr>
        </p:nvSpPr>
        <p:spPr>
          <a:xfrm>
            <a:off x="5049520" y="5539740"/>
            <a:ext cx="6318885" cy="829945"/>
          </a:xfrm>
          <a:prstGeom prst="rect">
            <a:avLst/>
          </a:prstGeom>
          <a:noFill/>
        </p:spPr>
        <p:txBody>
          <a:bodyPr wrap="square" rtlCol="0" anchor="t">
            <a:spAutoFit/>
          </a:bodyPr>
          <a:p>
            <a:pPr marL="285750" indent="-285750">
              <a:buFont typeface="Arial" panose="020B0604020202020204" pitchFamily="34" charset="0"/>
              <a:buChar char="•"/>
            </a:pPr>
            <a:r>
              <a:rPr lang="zh-CN" altLang="en-US" sz="1600">
                <a:latin typeface="微软雅黑" panose="020B0503020204020204" charset="-122"/>
                <a:ea typeface="微软雅黑" panose="020B0503020204020204" charset="-122"/>
                <a:cs typeface="微软雅黑" panose="020B0503020204020204" charset="-122"/>
              </a:rPr>
              <a:t>开发者</a:t>
            </a:r>
            <a:r>
              <a:rPr lang="en-US" altLang="zh-CN" sz="1600">
                <a:latin typeface="微软雅黑" panose="020B0503020204020204" charset="-122"/>
                <a:ea typeface="微软雅黑" panose="020B0503020204020204" charset="-122"/>
                <a:cs typeface="微软雅黑" panose="020B0503020204020204" charset="-122"/>
              </a:rPr>
              <a:t> Alex Finn </a:t>
            </a:r>
            <a:r>
              <a:rPr lang="zh-CN" altLang="en-US" sz="1600">
                <a:latin typeface="微软雅黑" panose="020B0503020204020204" charset="-122"/>
                <a:ea typeface="微软雅黑" panose="020B0503020204020204" charset="-122"/>
                <a:cs typeface="微软雅黑" panose="020B0503020204020204" charset="-122"/>
              </a:rPr>
              <a:t>给他的</a:t>
            </a:r>
            <a:r>
              <a:rPr lang="en-US" altLang="zh-CN" sz="1600">
                <a:latin typeface="微软雅黑" panose="020B0503020204020204" charset="-122"/>
                <a:ea typeface="微软雅黑" panose="020B0503020204020204" charset="-122"/>
                <a:cs typeface="微软雅黑" panose="020B0503020204020204" charset="-122"/>
              </a:rPr>
              <a:t> OpenClaw </a:t>
            </a:r>
            <a:r>
              <a:rPr lang="zh-CN" altLang="en-US" sz="1600">
                <a:latin typeface="微软雅黑" panose="020B0503020204020204" charset="-122"/>
                <a:ea typeface="微软雅黑" panose="020B0503020204020204" charset="-122"/>
                <a:cs typeface="微软雅黑" panose="020B0503020204020204" charset="-122"/>
              </a:rPr>
              <a:t>起名叫</a:t>
            </a:r>
            <a:r>
              <a:rPr lang="en-US" altLang="zh-CN" sz="1600">
                <a:latin typeface="微软雅黑" panose="020B0503020204020204" charset="-122"/>
                <a:ea typeface="微软雅黑" panose="020B0503020204020204" charset="-122"/>
                <a:cs typeface="微软雅黑" panose="020B0503020204020204" charset="-122"/>
              </a:rPr>
              <a:t>Henry</a:t>
            </a:r>
            <a:r>
              <a:rPr lang="zh-CN" altLang="en-US" sz="1600">
                <a:latin typeface="微软雅黑" panose="020B0503020204020204" charset="-122"/>
                <a:ea typeface="微软雅黑" panose="020B0503020204020204" charset="-122"/>
                <a:cs typeface="微软雅黑" panose="020B0503020204020204" charset="-122"/>
              </a:rPr>
              <a:t>。某天早上，一个陌生号码打到他的手机上，接起来发现是</a:t>
            </a:r>
            <a:r>
              <a:rPr lang="en-US" altLang="zh-CN" sz="1600">
                <a:latin typeface="微软雅黑" panose="020B0503020204020204" charset="-122"/>
                <a:ea typeface="微软雅黑" panose="020B0503020204020204" charset="-122"/>
                <a:cs typeface="微软雅黑" panose="020B0503020204020204" charset="-122"/>
              </a:rPr>
              <a:t> Henry——AI </a:t>
            </a:r>
            <a:r>
              <a:rPr lang="zh-CN" altLang="en-US" sz="1600">
                <a:latin typeface="微软雅黑" panose="020B0503020204020204" charset="-122"/>
                <a:ea typeface="微软雅黑" panose="020B0503020204020204" charset="-122"/>
                <a:cs typeface="微软雅黑" panose="020B0503020204020204" charset="-122"/>
              </a:rPr>
              <a:t>为了完成任务，自己购买了一个电话号码来联系主人。</a:t>
            </a:r>
            <a:endParaRPr lang="zh-CN" altLang="en-US" sz="1600">
              <a:latin typeface="微软雅黑" panose="020B0503020204020204" charset="-122"/>
              <a:ea typeface="微软雅黑" panose="020B0503020204020204" charset="-122"/>
              <a:cs typeface="微软雅黑" panose="020B0503020204020204" charset="-122"/>
            </a:endParaRPr>
          </a:p>
        </p:txBody>
      </p:sp>
      <p:sp>
        <p:nvSpPr>
          <p:cNvPr id="33" name="文本框 32"/>
          <p:cNvSpPr txBox="1"/>
          <p:nvPr>
            <p:custDataLst>
              <p:tags r:id="rId13"/>
            </p:custDataLst>
          </p:nvPr>
        </p:nvSpPr>
        <p:spPr>
          <a:xfrm>
            <a:off x="5560060" y="6330950"/>
            <a:ext cx="5661025" cy="337185"/>
          </a:xfrm>
          <a:prstGeom prst="rect">
            <a:avLst/>
          </a:prstGeom>
        </p:spPr>
        <p:txBody>
          <a:bodyPr wrap="square">
            <a:spAutoFit/>
          </a:bodyPr>
          <a:p>
            <a:pPr marL="0" indent="0" fontAlgn="base">
              <a:spcBef>
                <a:spcPct val="0"/>
              </a:spcBef>
              <a:spcAft>
                <a:spcPct val="0"/>
              </a:spcAft>
            </a:pPr>
            <a:r>
              <a:rPr lang="en-US" altLang="zh-CN" sz="1600" b="0" i="0">
                <a:solidFill>
                  <a:srgbClr val="1783FF"/>
                </a:solidFill>
                <a:latin typeface="微软雅黑" panose="020B0503020204020204" charset="-122"/>
                <a:ea typeface="微软雅黑" panose="020B0503020204020204" charset="-122"/>
                <a:hlinkClick r:id="rId14"/>
              </a:rPr>
              <a:t>https://x.com/AlexFinn/status/2017305997212323887</a:t>
            </a:r>
            <a:endParaRPr lang="en-US" altLang="zh-CN" sz="1600" b="0" i="0">
              <a:solidFill>
                <a:srgbClr val="1783FF"/>
              </a:solidFill>
              <a:latin typeface="微软雅黑" panose="020B0503020204020204" charset="-122"/>
              <a:ea typeface="微软雅黑" panose="020B0503020204020204" charset="-122"/>
              <a:hlinkClick r:id="rId14"/>
            </a:endParaRPr>
          </a:p>
        </p:txBody>
      </p:sp>
      <p:sp>
        <p:nvSpPr>
          <p:cNvPr id="8" name="文本框 7"/>
          <p:cNvSpPr txBox="1"/>
          <p:nvPr/>
        </p:nvSpPr>
        <p:spPr>
          <a:xfrm>
            <a:off x="619125" y="1350645"/>
            <a:ext cx="2797175" cy="460375"/>
          </a:xfrm>
          <a:prstGeom prst="rect">
            <a:avLst/>
          </a:prstGeom>
          <a:noFill/>
        </p:spPr>
        <p:txBody>
          <a:bodyPr wrap="square" rtlCol="0">
            <a:spAutoFit/>
          </a:bodyPr>
          <a:p>
            <a:r>
              <a:rPr lang="zh-CN" altLang="en-US" sz="2400" b="1"/>
              <a:t>多样化的社区</a:t>
            </a:r>
            <a:r>
              <a:rPr lang="en-US" altLang="zh-CN" sz="2400" b="1"/>
              <a:t>……</a:t>
            </a:r>
            <a:endParaRPr lang="en-US" altLang="zh-CN" sz="2400" b="1"/>
          </a:p>
        </p:txBody>
      </p:sp>
      <p:pic>
        <p:nvPicPr>
          <p:cNvPr id="10" name="36275293200-1-192">
            <a:hlinkClick r:id="" action="ppaction://media"/>
          </p:cNvPr>
          <p:cNvPicPr/>
          <p:nvPr>
            <a:videoFile r:link="rId15"/>
            <p:extLst>
              <p:ext uri="{DAA4B4D4-6D71-4841-9C94-3DE7FCFB9230}">
                <p14:media xmlns:p14="http://schemas.microsoft.com/office/powerpoint/2010/main" r:embed="rId16"/>
              </p:ext>
            </p:extLst>
          </p:nvPr>
        </p:nvPicPr>
        <p:blipFill>
          <a:blip r:embed="rId17"/>
          <a:stretch>
            <a:fillRect/>
          </a:stretch>
        </p:blipFill>
        <p:spPr>
          <a:xfrm>
            <a:off x="2167255" y="861695"/>
            <a:ext cx="7436485" cy="51511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fullScrn="0">
              <p:cMediaNode vol="62000">
                <p:cTn id="7" fill="hold" display="1">
                  <p:stCondLst>
                    <p:cond delay="indefinite"/>
                  </p:stCondLst>
                </p:cTn>
                <p:tgtEl>
                  <p:spTgt spid="10"/>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游戏机&#10;&#10;描述已自动生成"/>
          <p:cNvPicPr>
            <a:picLocks noChangeAspect="1"/>
          </p:cNvPicPr>
          <p:nvPr/>
        </p:nvPicPr>
        <p:blipFill rotWithShape="1">
          <a:blip r:embed="rId1">
            <a:extLst>
              <a:ext uri="{28A0092B-C50C-407E-A947-70E740481C1C}">
                <a14:useLocalDpi xmlns:a14="http://schemas.microsoft.com/office/drawing/2010/main" val="0"/>
              </a:ext>
            </a:extLst>
          </a:blip>
          <a:srcRect l="5854" t="14311" r="2763" b="18023"/>
          <a:stretch>
            <a:fillRect/>
          </a:stretch>
        </p:blipFill>
        <p:spPr>
          <a:xfrm>
            <a:off x="8832178" y="211047"/>
            <a:ext cx="3359822" cy="741561"/>
          </a:xfrm>
          <a:prstGeom prst="rect">
            <a:avLst/>
          </a:prstGeom>
        </p:spPr>
      </p:pic>
      <p:sp>
        <p:nvSpPr>
          <p:cNvPr id="3" name="任意多边形: 形状 2"/>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 name="文本框 4"/>
          <p:cNvSpPr txBox="1"/>
          <p:nvPr/>
        </p:nvSpPr>
        <p:spPr>
          <a:xfrm>
            <a:off x="271574" y="339428"/>
            <a:ext cx="646697" cy="521970"/>
          </a:xfrm>
          <a:prstGeom prst="rect">
            <a:avLst/>
          </a:prstGeom>
          <a:noFill/>
        </p:spPr>
        <p:txBody>
          <a:bodyPr wrap="square" rtlCol="0">
            <a:spAutoFit/>
          </a:bodyPr>
          <a:lstStyle/>
          <a:p>
            <a:pPr algn="ctr"/>
            <a:r>
              <a:rPr lang="en-US" altLang="zh-CN" sz="2800" b="1" dirty="0">
                <a:solidFill>
                  <a:schemeClr val="bg1"/>
                </a:solidFill>
              </a:rPr>
              <a:t>02</a:t>
            </a:r>
            <a:endParaRPr lang="zh-CN" altLang="en-US" sz="2800" b="1" dirty="0">
              <a:solidFill>
                <a:schemeClr val="bg1"/>
              </a:solidFill>
            </a:endParaRPr>
          </a:p>
        </p:txBody>
      </p:sp>
      <p:sp>
        <p:nvSpPr>
          <p:cNvPr id="6" name="任意多边形: 形状 5"/>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7" name="文本框 6"/>
          <p:cNvSpPr txBox="1"/>
          <p:nvPr/>
        </p:nvSpPr>
        <p:spPr>
          <a:xfrm>
            <a:off x="1164276" y="355470"/>
            <a:ext cx="1960880" cy="583565"/>
          </a:xfrm>
          <a:prstGeom prst="rect">
            <a:avLst/>
          </a:prstGeom>
          <a:noFill/>
        </p:spPr>
        <p:txBody>
          <a:bodyPr wrap="none" rtlCol="0">
            <a:spAutoFit/>
          </a:bodyPr>
          <a:lstStyle/>
          <a:p>
            <a:r>
              <a:rPr lang="zh-CN" altLang="en-US" sz="3200" b="1" spc="300" dirty="0">
                <a:solidFill>
                  <a:schemeClr val="tx1">
                    <a:lumMod val="85000"/>
                    <a:lumOff val="15000"/>
                  </a:schemeClr>
                </a:solidFill>
              </a:rPr>
              <a:t>主要</a:t>
            </a:r>
            <a:r>
              <a:rPr lang="zh-CN" altLang="en-US" sz="3200" b="1" spc="300" dirty="0">
                <a:solidFill>
                  <a:schemeClr val="tx1">
                    <a:lumMod val="85000"/>
                    <a:lumOff val="15000"/>
                  </a:schemeClr>
                </a:solidFill>
              </a:rPr>
              <a:t>功能</a:t>
            </a:r>
            <a:endParaRPr lang="zh-CN" altLang="en-US" sz="3200" b="1" spc="300" dirty="0">
              <a:solidFill>
                <a:schemeClr val="tx1">
                  <a:lumMod val="85000"/>
                  <a:lumOff val="15000"/>
                </a:schemeClr>
              </a:solidFill>
            </a:endParaRPr>
          </a:p>
        </p:txBody>
      </p:sp>
      <p:pic>
        <p:nvPicPr>
          <p:cNvPr id="4" name="图片 3"/>
          <p:cNvPicPr>
            <a:picLocks noChangeAspect="1"/>
          </p:cNvPicPr>
          <p:nvPr/>
        </p:nvPicPr>
        <p:blipFill>
          <a:blip r:embed="rId2"/>
          <a:stretch>
            <a:fillRect/>
          </a:stretch>
        </p:blipFill>
        <p:spPr>
          <a:xfrm>
            <a:off x="6652260" y="1092835"/>
            <a:ext cx="2342515" cy="4532630"/>
          </a:xfrm>
          <a:prstGeom prst="rect">
            <a:avLst/>
          </a:prstGeom>
        </p:spPr>
      </p:pic>
      <p:pic>
        <p:nvPicPr>
          <p:cNvPr id="10" name="图片 9"/>
          <p:cNvPicPr>
            <a:picLocks noChangeAspect="1"/>
          </p:cNvPicPr>
          <p:nvPr/>
        </p:nvPicPr>
        <p:blipFill>
          <a:blip r:embed="rId3"/>
          <a:stretch>
            <a:fillRect/>
          </a:stretch>
        </p:blipFill>
        <p:spPr>
          <a:xfrm>
            <a:off x="1027430" y="1854200"/>
            <a:ext cx="4986020" cy="2528570"/>
          </a:xfrm>
          <a:prstGeom prst="rect">
            <a:avLst/>
          </a:prstGeom>
        </p:spPr>
      </p:pic>
      <p:pic>
        <p:nvPicPr>
          <p:cNvPr id="13" name="图片 12" descr="6d565974d3eb50340f7fc6bf0f1a89dd"/>
          <p:cNvPicPr>
            <a:picLocks noChangeAspect="1"/>
          </p:cNvPicPr>
          <p:nvPr/>
        </p:nvPicPr>
        <p:blipFill>
          <a:blip r:embed="rId4"/>
          <a:srcRect t="29000" b="44111"/>
          <a:stretch>
            <a:fillRect/>
          </a:stretch>
        </p:blipFill>
        <p:spPr>
          <a:xfrm>
            <a:off x="1810385" y="4507865"/>
            <a:ext cx="3698875" cy="2155825"/>
          </a:xfrm>
          <a:prstGeom prst="rect">
            <a:avLst/>
          </a:prstGeom>
        </p:spPr>
      </p:pic>
      <p:pic>
        <p:nvPicPr>
          <p:cNvPr id="14" name="图片 13"/>
          <p:cNvPicPr>
            <a:picLocks noChangeAspect="1"/>
          </p:cNvPicPr>
          <p:nvPr/>
        </p:nvPicPr>
        <p:blipFill>
          <a:blip r:embed="rId5"/>
          <a:stretch>
            <a:fillRect/>
          </a:stretch>
        </p:blipFill>
        <p:spPr>
          <a:xfrm>
            <a:off x="9406890" y="1143635"/>
            <a:ext cx="2430145" cy="4460875"/>
          </a:xfrm>
          <a:prstGeom prst="rect">
            <a:avLst/>
          </a:prstGeom>
        </p:spPr>
      </p:pic>
      <p:sp>
        <p:nvSpPr>
          <p:cNvPr id="15" name="文本框 14"/>
          <p:cNvSpPr txBox="1"/>
          <p:nvPr/>
        </p:nvSpPr>
        <p:spPr>
          <a:xfrm>
            <a:off x="8695055" y="5912485"/>
            <a:ext cx="1311910" cy="398780"/>
          </a:xfrm>
          <a:prstGeom prst="rect">
            <a:avLst/>
          </a:prstGeom>
          <a:noFill/>
        </p:spPr>
        <p:txBody>
          <a:bodyPr wrap="square" rtlCol="0">
            <a:spAutoFit/>
          </a:bodyPr>
          <a:p>
            <a:r>
              <a:rPr lang="zh-CN" altLang="en-US" sz="2000" b="1"/>
              <a:t>注意甄别</a:t>
            </a:r>
            <a:endParaRPr lang="zh-CN" altLang="en-US" sz="2000" b="1"/>
          </a:p>
        </p:txBody>
      </p:sp>
      <p:sp>
        <p:nvSpPr>
          <p:cNvPr id="16" name="文本框 15"/>
          <p:cNvSpPr txBox="1"/>
          <p:nvPr/>
        </p:nvSpPr>
        <p:spPr>
          <a:xfrm>
            <a:off x="619125" y="1268095"/>
            <a:ext cx="2797175" cy="460375"/>
          </a:xfrm>
          <a:prstGeom prst="rect">
            <a:avLst/>
          </a:prstGeom>
          <a:noFill/>
        </p:spPr>
        <p:txBody>
          <a:bodyPr wrap="square" rtlCol="0">
            <a:spAutoFit/>
          </a:bodyPr>
          <a:p>
            <a:r>
              <a:rPr lang="zh-CN" altLang="en-US" sz="2400" b="1"/>
              <a:t>多样化的社区</a:t>
            </a:r>
            <a:r>
              <a:rPr lang="en-US" altLang="zh-CN" sz="2400" b="1"/>
              <a:t>……</a:t>
            </a:r>
            <a:endParaRPr lang="en-US" altLang="zh-CN" sz="2400" b="1"/>
          </a:p>
        </p:txBody>
      </p:sp>
    </p:spTree>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2438400" cy="6858000"/>
          </a:xfrm>
          <a:prstGeom prst="rect">
            <a:avLst/>
          </a:prstGeom>
          <a:solidFill>
            <a:schemeClr val="accent3">
              <a:lumMod val="20000"/>
              <a:lumOff val="80000"/>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30" name="图片 29"/>
          <p:cNvPicPr>
            <a:picLocks noChangeAspect="1"/>
          </p:cNvPicPr>
          <p:nvPr/>
        </p:nvPicPr>
        <p:blipFill rotWithShape="1">
          <a:blip r:embed="rId1"/>
          <a:srcRect t="42761"/>
          <a:stretch>
            <a:fillRect/>
          </a:stretch>
        </p:blipFill>
        <p:spPr>
          <a:xfrm>
            <a:off x="591474" y="0"/>
            <a:ext cx="2072820" cy="1346986"/>
          </a:xfrm>
          <a:prstGeom prst="rect">
            <a:avLst/>
          </a:prstGeom>
        </p:spPr>
      </p:pic>
      <p:sp>
        <p:nvSpPr>
          <p:cNvPr id="4" name="文本框 3"/>
          <p:cNvSpPr txBox="1"/>
          <p:nvPr/>
        </p:nvSpPr>
        <p:spPr>
          <a:xfrm>
            <a:off x="586924" y="122419"/>
            <a:ext cx="2068234" cy="707886"/>
          </a:xfrm>
          <a:prstGeom prst="rect">
            <a:avLst/>
          </a:prstGeom>
          <a:noFill/>
        </p:spPr>
        <p:txBody>
          <a:bodyPr wrap="square" rtlCol="0">
            <a:spAutoFit/>
          </a:bodyPr>
          <a:lstStyle/>
          <a:p>
            <a:pPr algn="ctr"/>
            <a:r>
              <a:rPr lang="zh-CN" altLang="en-US" sz="4000" b="1" dirty="0">
                <a:solidFill>
                  <a:schemeClr val="bg1"/>
                </a:solidFill>
              </a:rPr>
              <a:t>目 录</a:t>
            </a:r>
            <a:endParaRPr lang="zh-CN" altLang="en-US" sz="4000" b="1" dirty="0">
              <a:solidFill>
                <a:schemeClr val="bg1"/>
              </a:solidFill>
            </a:endParaRPr>
          </a:p>
        </p:txBody>
      </p:sp>
      <p:grpSp>
        <p:nvGrpSpPr>
          <p:cNvPr id="11" name="组合 10"/>
          <p:cNvGrpSpPr/>
          <p:nvPr>
            <p:custDataLst>
              <p:tags r:id="rId2"/>
            </p:custDataLst>
          </p:nvPr>
        </p:nvGrpSpPr>
        <p:grpSpPr>
          <a:xfrm>
            <a:off x="2135167" y="1495562"/>
            <a:ext cx="606468" cy="688966"/>
            <a:chOff x="2135167" y="1783030"/>
            <a:chExt cx="606468" cy="688966"/>
          </a:xfrm>
        </p:grpSpPr>
        <p:sp>
          <p:nvSpPr>
            <p:cNvPr id="5" name="任意多边形: 形状 4"/>
            <p:cNvSpPr/>
            <p:nvPr>
              <p:custDataLst>
                <p:tags r:id="rId3"/>
              </p:custDataLst>
            </p:nvPr>
          </p:nvSpPr>
          <p:spPr>
            <a:xfrm rot="5400000">
              <a:off x="2093918" y="1824279"/>
              <a:ext cx="688966" cy="606468"/>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6" name="文本框 5"/>
            <p:cNvSpPr txBox="1"/>
            <p:nvPr>
              <p:custDataLst>
                <p:tags r:id="rId4"/>
              </p:custDataLst>
            </p:nvPr>
          </p:nvSpPr>
          <p:spPr>
            <a:xfrm>
              <a:off x="2135167" y="1896681"/>
              <a:ext cx="606468" cy="461665"/>
            </a:xfrm>
            <a:prstGeom prst="rect">
              <a:avLst/>
            </a:prstGeom>
            <a:noFill/>
          </p:spPr>
          <p:txBody>
            <a:bodyPr wrap="square" rtlCol="0">
              <a:spAutoFit/>
            </a:bodyPr>
            <a:lstStyle/>
            <a:p>
              <a:pPr algn="ctr"/>
              <a:r>
                <a:rPr lang="en-US" altLang="zh-CN" sz="2400" b="1" dirty="0">
                  <a:solidFill>
                    <a:schemeClr val="bg1"/>
                  </a:solidFill>
                </a:rPr>
                <a:t>01</a:t>
              </a:r>
              <a:endParaRPr lang="zh-CN" altLang="en-US" sz="2400" b="1" dirty="0">
                <a:solidFill>
                  <a:schemeClr val="bg1"/>
                </a:solidFill>
              </a:endParaRPr>
            </a:p>
          </p:txBody>
        </p:sp>
      </p:grpSp>
      <p:grpSp>
        <p:nvGrpSpPr>
          <p:cNvPr id="12" name="组合 11"/>
          <p:cNvGrpSpPr/>
          <p:nvPr>
            <p:custDataLst>
              <p:tags r:id="rId5"/>
            </p:custDataLst>
          </p:nvPr>
        </p:nvGrpSpPr>
        <p:grpSpPr>
          <a:xfrm>
            <a:off x="2135167" y="2564520"/>
            <a:ext cx="606468" cy="688966"/>
            <a:chOff x="2135167" y="1783030"/>
            <a:chExt cx="606468" cy="688966"/>
          </a:xfrm>
        </p:grpSpPr>
        <p:sp>
          <p:nvSpPr>
            <p:cNvPr id="13" name="任意多边形: 形状 12"/>
            <p:cNvSpPr/>
            <p:nvPr>
              <p:custDataLst>
                <p:tags r:id="rId6"/>
              </p:custDataLst>
            </p:nvPr>
          </p:nvSpPr>
          <p:spPr>
            <a:xfrm rot="5400000">
              <a:off x="2093918" y="1824279"/>
              <a:ext cx="688966" cy="606468"/>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14" name="文本框 13"/>
            <p:cNvSpPr txBox="1"/>
            <p:nvPr>
              <p:custDataLst>
                <p:tags r:id="rId7"/>
              </p:custDataLst>
            </p:nvPr>
          </p:nvSpPr>
          <p:spPr>
            <a:xfrm>
              <a:off x="2135167" y="1896681"/>
              <a:ext cx="606468" cy="461665"/>
            </a:xfrm>
            <a:prstGeom prst="rect">
              <a:avLst/>
            </a:prstGeom>
            <a:noFill/>
          </p:spPr>
          <p:txBody>
            <a:bodyPr wrap="square" rtlCol="0">
              <a:spAutoFit/>
            </a:bodyPr>
            <a:lstStyle/>
            <a:p>
              <a:pPr algn="ctr"/>
              <a:r>
                <a:rPr lang="en-US" altLang="zh-CN" sz="2400" b="1" dirty="0">
                  <a:solidFill>
                    <a:schemeClr val="bg1"/>
                  </a:solidFill>
                </a:rPr>
                <a:t>02</a:t>
              </a:r>
              <a:endParaRPr lang="zh-CN" altLang="en-US" sz="2400" b="1" dirty="0">
                <a:solidFill>
                  <a:schemeClr val="bg1"/>
                </a:solidFill>
              </a:endParaRPr>
            </a:p>
          </p:txBody>
        </p:sp>
      </p:grpSp>
      <p:grpSp>
        <p:nvGrpSpPr>
          <p:cNvPr id="20" name="组合 19"/>
          <p:cNvGrpSpPr/>
          <p:nvPr>
            <p:custDataLst>
              <p:tags r:id="rId8"/>
            </p:custDataLst>
          </p:nvPr>
        </p:nvGrpSpPr>
        <p:grpSpPr>
          <a:xfrm>
            <a:off x="2130087" y="3673736"/>
            <a:ext cx="606468" cy="688966"/>
            <a:chOff x="2135167" y="1783030"/>
            <a:chExt cx="606468" cy="688966"/>
          </a:xfrm>
        </p:grpSpPr>
        <p:sp>
          <p:nvSpPr>
            <p:cNvPr id="21" name="任意多边形: 形状 20"/>
            <p:cNvSpPr/>
            <p:nvPr>
              <p:custDataLst>
                <p:tags r:id="rId9"/>
              </p:custDataLst>
            </p:nvPr>
          </p:nvSpPr>
          <p:spPr>
            <a:xfrm rot="5400000">
              <a:off x="2093918" y="1824279"/>
              <a:ext cx="688966" cy="606468"/>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22" name="文本框 21"/>
            <p:cNvSpPr txBox="1"/>
            <p:nvPr>
              <p:custDataLst>
                <p:tags r:id="rId10"/>
              </p:custDataLst>
            </p:nvPr>
          </p:nvSpPr>
          <p:spPr>
            <a:xfrm>
              <a:off x="2135167" y="1896681"/>
              <a:ext cx="606468" cy="460375"/>
            </a:xfrm>
            <a:prstGeom prst="rect">
              <a:avLst/>
            </a:prstGeom>
            <a:noFill/>
          </p:spPr>
          <p:txBody>
            <a:bodyPr wrap="square" rtlCol="0">
              <a:spAutoFit/>
            </a:bodyPr>
            <a:lstStyle/>
            <a:p>
              <a:pPr algn="ctr"/>
              <a:r>
                <a:rPr lang="en-US" altLang="zh-CN" sz="2400" b="1" dirty="0">
                  <a:solidFill>
                    <a:schemeClr val="bg1"/>
                  </a:solidFill>
                </a:rPr>
                <a:t>03</a:t>
              </a:r>
              <a:endParaRPr lang="zh-CN" altLang="en-US" sz="2400" b="1" dirty="0">
                <a:solidFill>
                  <a:schemeClr val="bg1"/>
                </a:solidFill>
              </a:endParaRPr>
            </a:p>
          </p:txBody>
        </p:sp>
      </p:grpSp>
      <p:sp>
        <p:nvSpPr>
          <p:cNvPr id="24" name="任意多边形: 形状 23"/>
          <p:cNvSpPr/>
          <p:nvPr/>
        </p:nvSpPr>
        <p:spPr>
          <a:xfrm rot="5400000">
            <a:off x="-569231" y="3541667"/>
            <a:ext cx="1492240" cy="1313558"/>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bg2">
              <a:alpha val="8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5" name="任意多边形: 形状 24"/>
          <p:cNvSpPr/>
          <p:nvPr/>
        </p:nvSpPr>
        <p:spPr>
          <a:xfrm rot="5400000">
            <a:off x="620196" y="3410386"/>
            <a:ext cx="416783" cy="36687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6" name="任意多边形: 形状 25"/>
          <p:cNvSpPr/>
          <p:nvPr/>
        </p:nvSpPr>
        <p:spPr>
          <a:xfrm rot="5400000">
            <a:off x="9876968" y="4906869"/>
            <a:ext cx="3004244" cy="2644514"/>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noFill/>
          <a:ln w="38100">
            <a:solidFill>
              <a:schemeClr val="accent3">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7" name="任意多边形: 形状 26"/>
          <p:cNvSpPr/>
          <p:nvPr/>
        </p:nvSpPr>
        <p:spPr>
          <a:xfrm rot="5400000">
            <a:off x="11299561" y="-395093"/>
            <a:ext cx="1328363" cy="1169304"/>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20000"/>
              <a:lumOff val="80000"/>
              <a:alpha val="52000"/>
            </a:schemeClr>
          </a:soli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8" name="任意多边形: 形状 27"/>
          <p:cNvSpPr/>
          <p:nvPr/>
        </p:nvSpPr>
        <p:spPr>
          <a:xfrm rot="5400000">
            <a:off x="336078" y="1094935"/>
            <a:ext cx="416783" cy="36687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9" name="任意多边形: 形状 28"/>
          <p:cNvSpPr/>
          <p:nvPr/>
        </p:nvSpPr>
        <p:spPr>
          <a:xfrm rot="5400000">
            <a:off x="10987260" y="530346"/>
            <a:ext cx="416783" cy="36687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9" name="组合 8"/>
          <p:cNvGrpSpPr/>
          <p:nvPr>
            <p:custDataLst>
              <p:tags r:id="rId11"/>
            </p:custDataLst>
          </p:nvPr>
        </p:nvGrpSpPr>
        <p:grpSpPr>
          <a:xfrm>
            <a:off x="2130087" y="4742695"/>
            <a:ext cx="606468" cy="688966"/>
            <a:chOff x="2135167" y="1783030"/>
            <a:chExt cx="606468" cy="688966"/>
          </a:xfrm>
        </p:grpSpPr>
        <p:sp>
          <p:nvSpPr>
            <p:cNvPr id="10" name="任意多边形: 形状 9"/>
            <p:cNvSpPr/>
            <p:nvPr>
              <p:custDataLst>
                <p:tags r:id="rId12"/>
              </p:custDataLst>
            </p:nvPr>
          </p:nvSpPr>
          <p:spPr>
            <a:xfrm rot="5400000">
              <a:off x="2093918" y="1824279"/>
              <a:ext cx="688966" cy="606468"/>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32" name="文本框 31"/>
            <p:cNvSpPr txBox="1"/>
            <p:nvPr>
              <p:custDataLst>
                <p:tags r:id="rId13"/>
              </p:custDataLst>
            </p:nvPr>
          </p:nvSpPr>
          <p:spPr>
            <a:xfrm>
              <a:off x="2135167" y="1896681"/>
              <a:ext cx="606468" cy="460375"/>
            </a:xfrm>
            <a:prstGeom prst="rect">
              <a:avLst/>
            </a:prstGeom>
            <a:noFill/>
          </p:spPr>
          <p:txBody>
            <a:bodyPr wrap="square" rtlCol="0">
              <a:spAutoFit/>
            </a:bodyPr>
            <a:lstStyle/>
            <a:p>
              <a:pPr algn="ctr"/>
              <a:r>
                <a:rPr lang="en-US" altLang="zh-CN" sz="2400" b="1" dirty="0">
                  <a:solidFill>
                    <a:schemeClr val="bg1"/>
                  </a:solidFill>
                </a:rPr>
                <a:t>04</a:t>
              </a:r>
              <a:endParaRPr lang="zh-CN" altLang="en-US" sz="2400" b="1" dirty="0">
                <a:solidFill>
                  <a:schemeClr val="bg1"/>
                </a:solidFill>
              </a:endParaRPr>
            </a:p>
          </p:txBody>
        </p:sp>
      </p:grpSp>
      <p:sp>
        <p:nvSpPr>
          <p:cNvPr id="2" name="文本框 1"/>
          <p:cNvSpPr txBox="1"/>
          <p:nvPr>
            <p:custDataLst>
              <p:tags r:id="rId14"/>
            </p:custDataLst>
          </p:nvPr>
        </p:nvSpPr>
        <p:spPr>
          <a:xfrm>
            <a:off x="3112135" y="1591310"/>
            <a:ext cx="6096000" cy="460375"/>
          </a:xfrm>
          <a:prstGeom prst="rect">
            <a:avLst/>
          </a:prstGeom>
          <a:noFill/>
        </p:spPr>
        <p:txBody>
          <a:bodyPr wrap="square" rtlCol="0" anchor="t">
            <a:spAutoFit/>
          </a:bodyPr>
          <a:p>
            <a:r>
              <a:rPr lang="zh-CN" sz="2400">
                <a:latin typeface="微软雅黑" panose="020B0503020204020204" charset="-122"/>
                <a:ea typeface="微软雅黑" panose="020B0503020204020204" charset="-122"/>
                <a:cs typeface="微软雅黑" panose="020B0503020204020204" charset="-122"/>
                <a:sym typeface="+mn-ea"/>
              </a:rPr>
              <a:t>概况</a:t>
            </a:r>
            <a:endParaRPr lang="zh-CN" sz="2400">
              <a:latin typeface="微软雅黑" panose="020B0503020204020204" charset="-122"/>
              <a:ea typeface="微软雅黑" panose="020B0503020204020204" charset="-122"/>
              <a:cs typeface="微软雅黑" panose="020B0503020204020204" charset="-122"/>
              <a:sym typeface="+mn-ea"/>
            </a:endParaRPr>
          </a:p>
        </p:txBody>
      </p:sp>
      <p:sp>
        <p:nvSpPr>
          <p:cNvPr id="8" name="文本框 7"/>
          <p:cNvSpPr txBox="1"/>
          <p:nvPr>
            <p:custDataLst>
              <p:tags r:id="rId15"/>
            </p:custDataLst>
          </p:nvPr>
        </p:nvSpPr>
        <p:spPr>
          <a:xfrm>
            <a:off x="3117215" y="2679700"/>
            <a:ext cx="6096000" cy="460375"/>
          </a:xfrm>
          <a:prstGeom prst="rect">
            <a:avLst/>
          </a:prstGeom>
          <a:noFill/>
        </p:spPr>
        <p:txBody>
          <a:bodyPr wrap="square" rtlCol="0" anchor="t">
            <a:spAutoFit/>
          </a:bodyPr>
          <a:p>
            <a:r>
              <a:rPr lang="zh-CN" sz="2400">
                <a:latin typeface="微软雅黑" panose="020B0503020204020204" charset="-122"/>
                <a:ea typeface="微软雅黑" panose="020B0503020204020204" charset="-122"/>
                <a:cs typeface="微软雅黑" panose="020B0503020204020204" charset="-122"/>
                <a:sym typeface="+mn-ea"/>
              </a:rPr>
              <a:t>主要</a:t>
            </a:r>
            <a:r>
              <a:rPr lang="zh-CN" sz="2400">
                <a:latin typeface="微软雅黑" panose="020B0503020204020204" charset="-122"/>
                <a:ea typeface="微软雅黑" panose="020B0503020204020204" charset="-122"/>
                <a:cs typeface="微软雅黑" panose="020B0503020204020204" charset="-122"/>
                <a:sym typeface="+mn-ea"/>
              </a:rPr>
              <a:t>功能</a:t>
            </a:r>
            <a:endParaRPr lang="zh-CN" sz="2400">
              <a:latin typeface="微软雅黑" panose="020B0503020204020204" charset="-122"/>
              <a:ea typeface="微软雅黑" panose="020B0503020204020204" charset="-122"/>
              <a:cs typeface="微软雅黑" panose="020B0503020204020204" charset="-122"/>
              <a:sym typeface="+mn-ea"/>
            </a:endParaRPr>
          </a:p>
        </p:txBody>
      </p:sp>
      <p:sp>
        <p:nvSpPr>
          <p:cNvPr id="15" name="文本框 14"/>
          <p:cNvSpPr txBox="1"/>
          <p:nvPr>
            <p:custDataLst>
              <p:tags r:id="rId16"/>
            </p:custDataLst>
          </p:nvPr>
        </p:nvSpPr>
        <p:spPr>
          <a:xfrm>
            <a:off x="3112135" y="3768090"/>
            <a:ext cx="6096000" cy="460375"/>
          </a:xfrm>
          <a:prstGeom prst="rect">
            <a:avLst/>
          </a:prstGeom>
          <a:noFill/>
        </p:spPr>
        <p:txBody>
          <a:bodyPr wrap="square" rtlCol="0" anchor="t">
            <a:spAutoFit/>
          </a:bodyPr>
          <a:p>
            <a:r>
              <a:rPr lang="zh-CN" sz="2400">
                <a:latin typeface="微软雅黑" panose="020B0503020204020204" charset="-122"/>
                <a:ea typeface="微软雅黑" panose="020B0503020204020204" charset="-122"/>
                <a:cs typeface="微软雅黑" panose="020B0503020204020204" charset="-122"/>
                <a:sym typeface="+mn-ea"/>
              </a:rPr>
              <a:t>部署及使用方法</a:t>
            </a:r>
            <a:endParaRPr lang="zh-CN" sz="2400">
              <a:latin typeface="微软雅黑" panose="020B0503020204020204" charset="-122"/>
              <a:ea typeface="微软雅黑" panose="020B0503020204020204" charset="-122"/>
              <a:cs typeface="微软雅黑" panose="020B0503020204020204" charset="-122"/>
              <a:sym typeface="+mn-ea"/>
            </a:endParaRPr>
          </a:p>
        </p:txBody>
      </p:sp>
      <p:sp>
        <p:nvSpPr>
          <p:cNvPr id="19" name="文本框 18"/>
          <p:cNvSpPr txBox="1"/>
          <p:nvPr>
            <p:custDataLst>
              <p:tags r:id="rId17"/>
            </p:custDataLst>
          </p:nvPr>
        </p:nvSpPr>
        <p:spPr>
          <a:xfrm>
            <a:off x="3132455" y="4837430"/>
            <a:ext cx="6096000" cy="460375"/>
          </a:xfrm>
          <a:prstGeom prst="rect">
            <a:avLst/>
          </a:prstGeom>
          <a:noFill/>
        </p:spPr>
        <p:txBody>
          <a:bodyPr wrap="square" rtlCol="0" anchor="t">
            <a:spAutoFit/>
          </a:bodyPr>
          <a:p>
            <a:r>
              <a:rPr lang="zh-CN" sz="2400">
                <a:latin typeface="微软雅黑" panose="020B0503020204020204" charset="-122"/>
                <a:ea typeface="微软雅黑" panose="020B0503020204020204" charset="-122"/>
                <a:cs typeface="微软雅黑" panose="020B0503020204020204" charset="-122"/>
                <a:sym typeface="+mn-ea"/>
              </a:rPr>
              <a:t>总结</a:t>
            </a:r>
            <a:endParaRPr lang="zh-CN" sz="2400">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rotWithShape="1">
          <a:blip r:embed="rId1"/>
          <a:srcRect l="19532" b="48526"/>
          <a:stretch>
            <a:fillRect/>
          </a:stretch>
        </p:blipFill>
        <p:spPr>
          <a:xfrm>
            <a:off x="-1" y="1160309"/>
            <a:ext cx="10118601" cy="5697691"/>
          </a:xfrm>
          <a:prstGeom prst="rect">
            <a:avLst/>
          </a:prstGeom>
        </p:spPr>
      </p:pic>
      <p:pic>
        <p:nvPicPr>
          <p:cNvPr id="17" name="图片 16"/>
          <p:cNvPicPr>
            <a:picLocks noChangeAspect="1"/>
          </p:cNvPicPr>
          <p:nvPr/>
        </p:nvPicPr>
        <p:blipFill rotWithShape="1">
          <a:blip r:embed="rId2"/>
          <a:srcRect t="17174" r="25859"/>
          <a:stretch>
            <a:fillRect/>
          </a:stretch>
        </p:blipFill>
        <p:spPr>
          <a:xfrm>
            <a:off x="10153481" y="0"/>
            <a:ext cx="2038519" cy="2590405"/>
          </a:xfrm>
          <a:prstGeom prst="rect">
            <a:avLst/>
          </a:prstGeom>
        </p:spPr>
      </p:pic>
      <p:sp>
        <p:nvSpPr>
          <p:cNvPr id="4" name="文本框 3"/>
          <p:cNvSpPr txBox="1"/>
          <p:nvPr/>
        </p:nvSpPr>
        <p:spPr>
          <a:xfrm>
            <a:off x="766763" y="2031276"/>
            <a:ext cx="2472777" cy="1861185"/>
          </a:xfrm>
          <a:prstGeom prst="rect">
            <a:avLst/>
          </a:prstGeom>
          <a:noFill/>
        </p:spPr>
        <p:txBody>
          <a:bodyPr wrap="square" rtlCol="0">
            <a:spAutoFit/>
          </a:bodyPr>
          <a:lstStyle/>
          <a:p>
            <a:r>
              <a:rPr lang="en-US" altLang="zh-CN" sz="11500" b="1" dirty="0">
                <a:solidFill>
                  <a:schemeClr val="accent3">
                    <a:lumMod val="20000"/>
                    <a:lumOff val="80000"/>
                  </a:schemeClr>
                </a:solidFill>
                <a:latin typeface="+mn-ea"/>
              </a:rPr>
              <a:t>03</a:t>
            </a:r>
            <a:endParaRPr lang="zh-CN" altLang="en-US" sz="11500" b="1" dirty="0">
              <a:solidFill>
                <a:schemeClr val="accent3">
                  <a:lumMod val="20000"/>
                  <a:lumOff val="80000"/>
                </a:schemeClr>
              </a:solidFill>
              <a:latin typeface="+mn-ea"/>
            </a:endParaRPr>
          </a:p>
        </p:txBody>
      </p:sp>
      <p:sp>
        <p:nvSpPr>
          <p:cNvPr id="3" name="文本框 2"/>
          <p:cNvSpPr txBox="1"/>
          <p:nvPr/>
        </p:nvSpPr>
        <p:spPr>
          <a:xfrm>
            <a:off x="766763" y="3893325"/>
            <a:ext cx="6624464" cy="922020"/>
          </a:xfrm>
          <a:prstGeom prst="rect">
            <a:avLst/>
          </a:prstGeom>
          <a:noFill/>
        </p:spPr>
        <p:txBody>
          <a:bodyPr wrap="square" rtlCol="0">
            <a:spAutoFit/>
          </a:bodyPr>
          <a:lstStyle/>
          <a:p>
            <a:r>
              <a:rPr lang="zh-CN" altLang="en-US" sz="5400" b="1" spc="300" dirty="0">
                <a:solidFill>
                  <a:schemeClr val="tx1">
                    <a:lumMod val="85000"/>
                    <a:lumOff val="15000"/>
                  </a:schemeClr>
                </a:solidFill>
              </a:rPr>
              <a:t>部署及使用方法</a:t>
            </a:r>
            <a:endParaRPr lang="zh-CN" altLang="en-US" sz="5400" b="1" spc="300" dirty="0">
              <a:solidFill>
                <a:schemeClr val="tx1">
                  <a:lumMod val="85000"/>
                  <a:lumOff val="15000"/>
                </a:schemeClr>
              </a:solidFill>
            </a:endParaRPr>
          </a:p>
        </p:txBody>
      </p:sp>
      <p:pic>
        <p:nvPicPr>
          <p:cNvPr id="5" name="图片 4" descr="图片包含 游戏机&#10;&#10;描述已自动生成"/>
          <p:cNvPicPr>
            <a:picLocks noChangeAspect="1"/>
          </p:cNvPicPr>
          <p:nvPr/>
        </p:nvPicPr>
        <p:blipFill rotWithShape="1">
          <a:blip r:embed="rId3">
            <a:extLst>
              <a:ext uri="{28A0092B-C50C-407E-A947-70E740481C1C}">
                <a14:useLocalDpi xmlns:a14="http://schemas.microsoft.com/office/drawing/2010/main" val="0"/>
              </a:ext>
            </a:extLst>
          </a:blip>
          <a:srcRect l="5854" t="14311" r="2763" b="18023"/>
          <a:stretch>
            <a:fillRect/>
          </a:stretch>
        </p:blipFill>
        <p:spPr>
          <a:xfrm>
            <a:off x="0" y="0"/>
            <a:ext cx="3359822" cy="741561"/>
          </a:xfrm>
          <a:prstGeom prst="rect">
            <a:avLst/>
          </a:prstGeom>
        </p:spPr>
      </p:pic>
      <p:sp>
        <p:nvSpPr>
          <p:cNvPr id="8" name="任意多边形: 形状 7"/>
          <p:cNvSpPr/>
          <p:nvPr/>
        </p:nvSpPr>
        <p:spPr>
          <a:xfrm rot="5400000">
            <a:off x="10736913" y="1865855"/>
            <a:ext cx="1283029" cy="1129398"/>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1" name="任意多边形: 形状 10"/>
          <p:cNvSpPr/>
          <p:nvPr/>
        </p:nvSpPr>
        <p:spPr>
          <a:xfrm rot="5400000">
            <a:off x="9397939" y="-188907"/>
            <a:ext cx="1851072" cy="162942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60000"/>
              <a:lumOff val="40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2" name="任意多边形: 形状 11"/>
          <p:cNvSpPr/>
          <p:nvPr/>
        </p:nvSpPr>
        <p:spPr>
          <a:xfrm rot="5400000">
            <a:off x="9438006" y="1467930"/>
            <a:ext cx="599222" cy="52747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bg1">
              <a:lumMod val="85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3" name="任意多边形: 形状 12"/>
          <p:cNvSpPr/>
          <p:nvPr/>
        </p:nvSpPr>
        <p:spPr>
          <a:xfrm rot="5400000">
            <a:off x="9131903" y="1185034"/>
            <a:ext cx="299611" cy="263735"/>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bg1">
              <a:lumMod val="95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4" name="任意多边形: 形状 13"/>
          <p:cNvSpPr/>
          <p:nvPr/>
        </p:nvSpPr>
        <p:spPr>
          <a:xfrm rot="5400000">
            <a:off x="8663249" y="-130032"/>
            <a:ext cx="803970" cy="707701"/>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20000"/>
              <a:lumOff val="80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游戏机&#10;&#10;描述已自动生成"/>
          <p:cNvPicPr>
            <a:picLocks noChangeAspect="1"/>
          </p:cNvPicPr>
          <p:nvPr/>
        </p:nvPicPr>
        <p:blipFill rotWithShape="1">
          <a:blip r:embed="rId1">
            <a:extLst>
              <a:ext uri="{28A0092B-C50C-407E-A947-70E740481C1C}">
                <a14:useLocalDpi xmlns:a14="http://schemas.microsoft.com/office/drawing/2010/main" val="0"/>
              </a:ext>
            </a:extLst>
          </a:blip>
          <a:srcRect l="5854" t="14311" r="2763" b="18023"/>
          <a:stretch>
            <a:fillRect/>
          </a:stretch>
        </p:blipFill>
        <p:spPr>
          <a:xfrm>
            <a:off x="8832178" y="211047"/>
            <a:ext cx="3359822" cy="741561"/>
          </a:xfrm>
          <a:prstGeom prst="rect">
            <a:avLst/>
          </a:prstGeom>
        </p:spPr>
      </p:pic>
      <p:sp>
        <p:nvSpPr>
          <p:cNvPr id="3" name="任意多边形: 形状 2"/>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 name="文本框 3"/>
          <p:cNvSpPr txBox="1"/>
          <p:nvPr/>
        </p:nvSpPr>
        <p:spPr>
          <a:xfrm>
            <a:off x="1164276" y="355470"/>
            <a:ext cx="3294380" cy="583565"/>
          </a:xfrm>
          <a:prstGeom prst="rect">
            <a:avLst/>
          </a:prstGeom>
          <a:noFill/>
        </p:spPr>
        <p:txBody>
          <a:bodyPr wrap="none" rtlCol="0">
            <a:spAutoFit/>
          </a:bodyPr>
          <a:lstStyle/>
          <a:p>
            <a:pPr algn="l"/>
            <a:r>
              <a:rPr lang="zh-CN" altLang="en-US" sz="3200" b="1" spc="300" dirty="0">
                <a:solidFill>
                  <a:schemeClr val="tx1">
                    <a:lumMod val="85000"/>
                    <a:lumOff val="15000"/>
                  </a:schemeClr>
                </a:solidFill>
                <a:sym typeface="+mn-ea"/>
              </a:rPr>
              <a:t>部署及使用方法</a:t>
            </a:r>
            <a:endParaRPr lang="zh-CN" altLang="en-US" sz="3200" b="1" spc="300" dirty="0">
              <a:solidFill>
                <a:schemeClr val="tx1">
                  <a:lumMod val="85000"/>
                  <a:lumOff val="15000"/>
                </a:schemeClr>
              </a:solidFill>
            </a:endParaRPr>
          </a:p>
        </p:txBody>
      </p:sp>
      <p:sp>
        <p:nvSpPr>
          <p:cNvPr id="5" name="文本框 4"/>
          <p:cNvSpPr txBox="1"/>
          <p:nvPr/>
        </p:nvSpPr>
        <p:spPr>
          <a:xfrm>
            <a:off x="271574" y="339428"/>
            <a:ext cx="646697" cy="521970"/>
          </a:xfrm>
          <a:prstGeom prst="rect">
            <a:avLst/>
          </a:prstGeom>
          <a:noFill/>
        </p:spPr>
        <p:txBody>
          <a:bodyPr wrap="square" rtlCol="0">
            <a:spAutoFit/>
          </a:bodyPr>
          <a:lstStyle/>
          <a:p>
            <a:pPr algn="ctr"/>
            <a:r>
              <a:rPr lang="en-US" altLang="zh-CN" sz="2800" b="1" dirty="0">
                <a:solidFill>
                  <a:schemeClr val="bg1"/>
                </a:solidFill>
              </a:rPr>
              <a:t>03</a:t>
            </a:r>
            <a:endParaRPr lang="zh-CN" altLang="en-US" sz="2800" b="1" dirty="0">
              <a:solidFill>
                <a:schemeClr val="bg1"/>
              </a:solidFill>
            </a:endParaRPr>
          </a:p>
        </p:txBody>
      </p:sp>
      <p:sp>
        <p:nvSpPr>
          <p:cNvPr id="6" name="任意多边形: 形状 5"/>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17" name="组合 16"/>
          <p:cNvGrpSpPr/>
          <p:nvPr/>
        </p:nvGrpSpPr>
        <p:grpSpPr>
          <a:xfrm>
            <a:off x="763544" y="1356958"/>
            <a:ext cx="1193213" cy="460375"/>
            <a:chOff x="763544" y="1644491"/>
            <a:chExt cx="1193213" cy="460375"/>
          </a:xfrm>
        </p:grpSpPr>
        <p:sp>
          <p:nvSpPr>
            <p:cNvPr id="18" name="任意多边形: 形状 17"/>
            <p:cNvSpPr>
              <a:spLocks noChangeAspect="1"/>
            </p:cNvSpPr>
            <p:nvPr/>
          </p:nvSpPr>
          <p:spPr>
            <a:xfrm>
              <a:off x="763544" y="1745705"/>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9" name="文本框 18"/>
            <p:cNvSpPr txBox="1"/>
            <p:nvPr/>
          </p:nvSpPr>
          <p:spPr>
            <a:xfrm>
              <a:off x="1164277" y="1644491"/>
              <a:ext cx="792480" cy="460375"/>
            </a:xfrm>
            <a:prstGeom prst="rect">
              <a:avLst/>
            </a:prstGeom>
            <a:noFill/>
          </p:spPr>
          <p:txBody>
            <a:bodyPr wrap="none" rtlCol="0">
              <a:spAutoFit/>
            </a:bodyPr>
            <a:lstStyle/>
            <a:p>
              <a:r>
                <a:rPr lang="zh-CN" altLang="en-US" sz="2400" b="1" dirty="0" err="1">
                  <a:solidFill>
                    <a:schemeClr val="tx1">
                      <a:lumMod val="85000"/>
                      <a:lumOff val="15000"/>
                    </a:schemeClr>
                  </a:solidFill>
                </a:rPr>
                <a:t>说明</a:t>
              </a:r>
              <a:endParaRPr lang="zh-CN" altLang="en-US" sz="2400" b="1" dirty="0" err="1">
                <a:solidFill>
                  <a:schemeClr val="tx1">
                    <a:lumMod val="85000"/>
                    <a:lumOff val="15000"/>
                  </a:schemeClr>
                </a:solidFill>
              </a:endParaRPr>
            </a:p>
          </p:txBody>
        </p:sp>
      </p:grpSp>
      <p:sp>
        <p:nvSpPr>
          <p:cNvPr id="10" name="文本框 9"/>
          <p:cNvSpPr txBox="1"/>
          <p:nvPr/>
        </p:nvSpPr>
        <p:spPr>
          <a:xfrm>
            <a:off x="1240155" y="2035810"/>
            <a:ext cx="6398895" cy="3169285"/>
          </a:xfrm>
          <a:prstGeom prst="rect">
            <a:avLst/>
          </a:prstGeom>
          <a:noFill/>
        </p:spPr>
        <p:txBody>
          <a:bodyPr wrap="square" rtlCol="0">
            <a:spAutoFit/>
          </a:bodyPr>
          <a:p>
            <a:pPr marL="342900" indent="-342900">
              <a:buFont typeface="Arial" panose="020B0604020202020204" pitchFamily="34" charset="0"/>
              <a:buChar char="•"/>
            </a:pPr>
            <a:r>
              <a:rPr lang="zh-CN" altLang="en-US" sz="2000" b="1">
                <a:latin typeface="+mj-ea"/>
                <a:ea typeface="+mj-ea"/>
                <a:cs typeface="+mj-ea"/>
              </a:rPr>
              <a:t>使用门槛低</a:t>
            </a:r>
            <a:r>
              <a:rPr lang="en-US" altLang="zh-CN" sz="2000" b="1">
                <a:latin typeface="+mj-ea"/>
                <a:ea typeface="+mj-ea"/>
                <a:cs typeface="+mj-ea"/>
              </a:rPr>
              <a:t>≠</a:t>
            </a:r>
            <a:r>
              <a:rPr lang="zh-CN" altLang="en-US" sz="2000" b="1">
                <a:latin typeface="+mj-ea"/>
                <a:ea typeface="+mj-ea"/>
                <a:cs typeface="+mj-ea"/>
              </a:rPr>
              <a:t>部署门槛低！！</a:t>
            </a:r>
            <a:endParaRPr lang="zh-CN" altLang="en-US" sz="2000" b="1">
              <a:latin typeface="+mj-ea"/>
              <a:ea typeface="+mj-ea"/>
              <a:cs typeface="+mj-ea"/>
            </a:endParaRPr>
          </a:p>
          <a:p>
            <a:pPr marL="342900" indent="-342900">
              <a:lnSpc>
                <a:spcPct val="150000"/>
              </a:lnSpc>
              <a:buFont typeface="Arial" panose="020B0604020202020204" pitchFamily="34" charset="0"/>
              <a:buChar char="•"/>
            </a:pPr>
            <a:r>
              <a:rPr lang="zh-CN" altLang="en-US" sz="2000">
                <a:latin typeface="+mj-ea"/>
                <a:ea typeface="+mj-ea"/>
                <a:cs typeface="+mj-ea"/>
              </a:rPr>
              <a:t>不同设备下可能有特殊问题，</a:t>
            </a:r>
            <a:r>
              <a:rPr lang="zh-CN" altLang="en-US" sz="2000">
                <a:latin typeface="+mj-ea"/>
                <a:ea typeface="+mj-ea"/>
                <a:cs typeface="+mj-ea"/>
                <a:sym typeface="+mn-ea"/>
              </a:rPr>
              <a:t>需要有一定的终端使用</a:t>
            </a:r>
            <a:r>
              <a:rPr lang="en-US" altLang="zh-CN" sz="2000">
                <a:latin typeface="+mj-ea"/>
                <a:ea typeface="+mj-ea"/>
                <a:cs typeface="+mj-ea"/>
                <a:sym typeface="+mn-ea"/>
              </a:rPr>
              <a:t> / </a:t>
            </a:r>
            <a:r>
              <a:rPr lang="zh-CN" altLang="en-US" sz="2000">
                <a:latin typeface="+mj-ea"/>
                <a:ea typeface="+mj-ea"/>
                <a:cs typeface="+mj-ea"/>
                <a:sym typeface="+mn-ea"/>
              </a:rPr>
              <a:t>环境配置</a:t>
            </a:r>
            <a:r>
              <a:rPr lang="en-US" altLang="zh-CN" sz="2000">
                <a:latin typeface="+mj-ea"/>
                <a:ea typeface="+mj-ea"/>
                <a:cs typeface="+mj-ea"/>
                <a:sym typeface="+mn-ea"/>
              </a:rPr>
              <a:t> / </a:t>
            </a:r>
            <a:r>
              <a:rPr lang="zh-CN" altLang="en-US" sz="2000">
                <a:latin typeface="+mj-ea"/>
                <a:ea typeface="+mj-ea"/>
                <a:cs typeface="+mj-ea"/>
                <a:sym typeface="+mn-ea"/>
              </a:rPr>
              <a:t>报错信息处理的经验</a:t>
            </a:r>
            <a:endParaRPr lang="zh-CN" altLang="en-US" sz="2000">
              <a:latin typeface="+mj-ea"/>
              <a:ea typeface="+mj-ea"/>
              <a:cs typeface="+mj-ea"/>
              <a:sym typeface="+mn-ea"/>
            </a:endParaRPr>
          </a:p>
          <a:p>
            <a:pPr marL="342900" indent="-342900">
              <a:lnSpc>
                <a:spcPct val="150000"/>
              </a:lnSpc>
              <a:buFont typeface="Arial" panose="020B0604020202020204" pitchFamily="34" charset="0"/>
              <a:buChar char="•"/>
            </a:pPr>
            <a:r>
              <a:rPr lang="zh-CN" altLang="en-US" sz="2000">
                <a:latin typeface="+mj-ea"/>
                <a:ea typeface="+mj-ea"/>
                <a:cs typeface="+mj-ea"/>
                <a:sym typeface="+mn-ea"/>
              </a:rPr>
              <a:t>注意</a:t>
            </a:r>
            <a:r>
              <a:rPr lang="zh-CN" altLang="en-US" sz="2000" b="1">
                <a:latin typeface="+mj-ea"/>
                <a:ea typeface="+mj-ea"/>
                <a:cs typeface="+mj-ea"/>
                <a:sym typeface="+mn-ea"/>
              </a:rPr>
              <a:t>安全性</a:t>
            </a:r>
            <a:r>
              <a:rPr lang="zh-CN" altLang="en-US" sz="2000">
                <a:latin typeface="+mj-ea"/>
                <a:ea typeface="+mj-ea"/>
                <a:cs typeface="+mj-ea"/>
                <a:sym typeface="+mn-ea"/>
              </a:rPr>
              <a:t>，</a:t>
            </a:r>
            <a:r>
              <a:rPr lang="zh-CN" altLang="en-US" sz="2000">
                <a:latin typeface="+mj-ea"/>
                <a:ea typeface="+mj-ea"/>
                <a:cs typeface="+mj-ea"/>
                <a:sym typeface="+mn-ea"/>
              </a:rPr>
              <a:t>推荐先在不常用设备上</a:t>
            </a:r>
            <a:r>
              <a:rPr lang="zh-CN" altLang="en-US" sz="2000">
                <a:latin typeface="+mj-ea"/>
                <a:ea typeface="+mj-ea"/>
                <a:cs typeface="+mj-ea"/>
                <a:sym typeface="+mn-ea"/>
              </a:rPr>
              <a:t>部署</a:t>
            </a:r>
            <a:endParaRPr lang="zh-CN" altLang="en-US" sz="2000">
              <a:latin typeface="+mj-ea"/>
              <a:ea typeface="+mj-ea"/>
              <a:cs typeface="+mj-ea"/>
              <a:sym typeface="+mn-ea"/>
            </a:endParaRPr>
          </a:p>
          <a:p>
            <a:pPr marL="342900" indent="-342900">
              <a:lnSpc>
                <a:spcPct val="150000"/>
              </a:lnSpc>
              <a:buFont typeface="Arial" panose="020B0604020202020204" pitchFamily="34" charset="0"/>
              <a:buChar char="•"/>
            </a:pPr>
            <a:r>
              <a:rPr lang="zh-CN" altLang="en-US" sz="2000">
                <a:latin typeface="+mj-ea"/>
                <a:ea typeface="+mj-ea"/>
                <a:cs typeface="+mj-ea"/>
              </a:rPr>
              <a:t>本次工作坊尽量总结了</a:t>
            </a:r>
            <a:r>
              <a:rPr lang="en-US" altLang="zh-CN" sz="2000">
                <a:latin typeface="+mj-ea"/>
                <a:ea typeface="+mj-ea"/>
                <a:cs typeface="+mj-ea"/>
              </a:rPr>
              <a:t>bug</a:t>
            </a:r>
            <a:r>
              <a:rPr lang="zh-CN" altLang="en-US" sz="2000">
                <a:latin typeface="+mj-ea"/>
                <a:ea typeface="+mj-ea"/>
                <a:cs typeface="+mj-ea"/>
              </a:rPr>
              <a:t>较少</a:t>
            </a:r>
            <a:r>
              <a:rPr lang="zh-CN" altLang="en-US" sz="2000">
                <a:latin typeface="+mj-ea"/>
                <a:ea typeface="+mj-ea"/>
                <a:cs typeface="+mj-ea"/>
              </a:rPr>
              <a:t>的部署</a:t>
            </a:r>
            <a:r>
              <a:rPr lang="en-US" altLang="zh-CN" sz="2000">
                <a:latin typeface="+mj-ea"/>
                <a:ea typeface="+mj-ea"/>
                <a:cs typeface="+mj-ea"/>
              </a:rPr>
              <a:t>/</a:t>
            </a:r>
            <a:r>
              <a:rPr lang="zh-CN" altLang="en-US" sz="2000">
                <a:latin typeface="+mj-ea"/>
                <a:ea typeface="+mj-ea"/>
                <a:cs typeface="+mj-ea"/>
              </a:rPr>
              <a:t>使用的方式，如有缺漏可上网搜索</a:t>
            </a:r>
            <a:r>
              <a:rPr lang="en-US" altLang="zh-CN" sz="2000">
                <a:latin typeface="+mj-ea"/>
                <a:ea typeface="+mj-ea"/>
                <a:cs typeface="+mj-ea"/>
              </a:rPr>
              <a:t> / </a:t>
            </a:r>
            <a:r>
              <a:rPr lang="zh-CN" altLang="en-US" sz="2000">
                <a:latin typeface="+mj-ea"/>
                <a:ea typeface="+mj-ea"/>
                <a:cs typeface="+mj-ea"/>
              </a:rPr>
              <a:t>询问</a:t>
            </a:r>
            <a:r>
              <a:rPr lang="en-US" altLang="zh-CN" sz="2000">
                <a:latin typeface="+mj-ea"/>
                <a:ea typeface="+mj-ea"/>
                <a:cs typeface="+mj-ea"/>
              </a:rPr>
              <a:t>AI / </a:t>
            </a:r>
            <a:r>
              <a:rPr lang="zh-CN" altLang="en-US" sz="2000">
                <a:latin typeface="+mj-ea"/>
                <a:ea typeface="+mj-ea"/>
                <a:cs typeface="+mj-ea"/>
              </a:rPr>
              <a:t>一对一</a:t>
            </a:r>
            <a:r>
              <a:rPr lang="zh-CN" altLang="en-US" sz="2000">
                <a:latin typeface="+mj-ea"/>
                <a:ea typeface="+mj-ea"/>
                <a:cs typeface="+mj-ea"/>
              </a:rPr>
              <a:t>咨询</a:t>
            </a:r>
            <a:endParaRPr lang="zh-CN" altLang="en-US" sz="2000">
              <a:latin typeface="+mj-ea"/>
              <a:ea typeface="+mj-ea"/>
              <a:cs typeface="+mj-ea"/>
            </a:endParaRPr>
          </a:p>
          <a:p>
            <a:pPr marL="342900" indent="-342900">
              <a:lnSpc>
                <a:spcPct val="150000"/>
              </a:lnSpc>
              <a:buFont typeface="Arial" panose="020B0604020202020204" pitchFamily="34" charset="0"/>
              <a:buChar char="•"/>
            </a:pPr>
            <a:endParaRPr lang="zh-CN" altLang="en-US" sz="2000" b="1">
              <a:latin typeface="+mj-ea"/>
              <a:ea typeface="+mj-ea"/>
              <a:cs typeface="+mj-ea"/>
            </a:endParaRPr>
          </a:p>
        </p:txBody>
      </p:sp>
      <p:sp>
        <p:nvSpPr>
          <p:cNvPr id="11" name="等腰三角形 10"/>
          <p:cNvSpPr/>
          <p:nvPr/>
        </p:nvSpPr>
        <p:spPr>
          <a:xfrm>
            <a:off x="9137650" y="3305810"/>
            <a:ext cx="1827530" cy="1478915"/>
          </a:xfrm>
          <a:prstGeom prst="triangle">
            <a:avLst/>
          </a:prstGeom>
          <a:solidFill>
            <a:srgbClr val="FDE89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文本框 11"/>
          <p:cNvSpPr txBox="1"/>
          <p:nvPr/>
        </p:nvSpPr>
        <p:spPr>
          <a:xfrm>
            <a:off x="9259570" y="2865755"/>
            <a:ext cx="1705610" cy="368300"/>
          </a:xfrm>
          <a:prstGeom prst="rect">
            <a:avLst/>
          </a:prstGeom>
          <a:noFill/>
        </p:spPr>
        <p:txBody>
          <a:bodyPr wrap="square" rtlCol="0">
            <a:spAutoFit/>
          </a:bodyPr>
          <a:p>
            <a:r>
              <a:rPr lang="zh-CN" altLang="en-US"/>
              <a:t>成本低（</a:t>
            </a:r>
            <a:r>
              <a:rPr lang="zh-CN" altLang="en-US"/>
              <a:t>免费）</a:t>
            </a:r>
            <a:endParaRPr lang="zh-CN" altLang="en-US"/>
          </a:p>
        </p:txBody>
      </p:sp>
      <p:sp>
        <p:nvSpPr>
          <p:cNvPr id="13" name="文本框 12"/>
          <p:cNvSpPr txBox="1"/>
          <p:nvPr/>
        </p:nvSpPr>
        <p:spPr>
          <a:xfrm>
            <a:off x="8499475" y="2046605"/>
            <a:ext cx="2225675" cy="553085"/>
          </a:xfrm>
          <a:prstGeom prst="rect">
            <a:avLst/>
          </a:prstGeom>
          <a:noFill/>
        </p:spPr>
        <p:txBody>
          <a:bodyPr wrap="square" rtlCol="0" anchor="t">
            <a:spAutoFit/>
          </a:bodyPr>
          <a:p>
            <a:pPr marL="342900" indent="-342900">
              <a:lnSpc>
                <a:spcPct val="150000"/>
              </a:lnSpc>
              <a:buFont typeface="Arial" panose="020B0604020202020204" pitchFamily="34" charset="0"/>
              <a:buChar char="•"/>
            </a:pPr>
            <a:r>
              <a:rPr lang="zh-CN" altLang="en-US" sz="2000" b="1">
                <a:latin typeface="+mj-ea"/>
                <a:ea typeface="+mj-ea"/>
                <a:cs typeface="+mj-ea"/>
                <a:sym typeface="+mn-ea"/>
              </a:rPr>
              <a:t>不可能三角</a:t>
            </a:r>
            <a:endParaRPr lang="zh-CN" altLang="en-US" sz="2000" b="1">
              <a:latin typeface="+mj-ea"/>
              <a:ea typeface="+mj-ea"/>
              <a:cs typeface="+mj-ea"/>
              <a:sym typeface="+mn-ea"/>
            </a:endParaRPr>
          </a:p>
        </p:txBody>
      </p:sp>
      <p:sp>
        <p:nvSpPr>
          <p:cNvPr id="15" name="文本框 14"/>
          <p:cNvSpPr txBox="1"/>
          <p:nvPr/>
        </p:nvSpPr>
        <p:spPr>
          <a:xfrm>
            <a:off x="8416925" y="4892040"/>
            <a:ext cx="1158875" cy="368300"/>
          </a:xfrm>
          <a:prstGeom prst="rect">
            <a:avLst/>
          </a:prstGeom>
          <a:noFill/>
        </p:spPr>
        <p:txBody>
          <a:bodyPr wrap="square" rtlCol="0">
            <a:spAutoFit/>
          </a:bodyPr>
          <a:p>
            <a:r>
              <a:rPr lang="zh-CN" altLang="en-US"/>
              <a:t>部署简单</a:t>
            </a:r>
            <a:endParaRPr lang="zh-CN" altLang="en-US"/>
          </a:p>
        </p:txBody>
      </p:sp>
      <p:sp>
        <p:nvSpPr>
          <p:cNvPr id="21" name="文本框 20"/>
          <p:cNvSpPr txBox="1"/>
          <p:nvPr/>
        </p:nvSpPr>
        <p:spPr>
          <a:xfrm>
            <a:off x="10349230" y="4886325"/>
            <a:ext cx="1684020" cy="368300"/>
          </a:xfrm>
          <a:prstGeom prst="rect">
            <a:avLst/>
          </a:prstGeom>
          <a:noFill/>
        </p:spPr>
        <p:txBody>
          <a:bodyPr wrap="square" rtlCol="0">
            <a:spAutoFit/>
          </a:bodyPr>
          <a:p>
            <a:r>
              <a:rPr lang="zh-CN" altLang="en-US"/>
              <a:t>功能全面</a:t>
            </a:r>
            <a:r>
              <a:rPr lang="en-US" altLang="zh-CN"/>
              <a:t>/</a:t>
            </a:r>
            <a:r>
              <a:rPr lang="zh-CN" altLang="en-US"/>
              <a:t>强大</a:t>
            </a: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游戏机&#10;&#10;描述已自动生成"/>
          <p:cNvPicPr>
            <a:picLocks noChangeAspect="1"/>
          </p:cNvPicPr>
          <p:nvPr/>
        </p:nvPicPr>
        <p:blipFill rotWithShape="1">
          <a:blip r:embed="rId1">
            <a:extLst>
              <a:ext uri="{28A0092B-C50C-407E-A947-70E740481C1C}">
                <a14:useLocalDpi xmlns:a14="http://schemas.microsoft.com/office/drawing/2010/main" val="0"/>
              </a:ext>
            </a:extLst>
          </a:blip>
          <a:srcRect l="5854" t="14311" r="2763" b="18023"/>
          <a:stretch>
            <a:fillRect/>
          </a:stretch>
        </p:blipFill>
        <p:spPr>
          <a:xfrm>
            <a:off x="8832178" y="211047"/>
            <a:ext cx="3359822" cy="741561"/>
          </a:xfrm>
          <a:prstGeom prst="rect">
            <a:avLst/>
          </a:prstGeom>
        </p:spPr>
      </p:pic>
      <p:sp>
        <p:nvSpPr>
          <p:cNvPr id="3" name="任意多边形: 形状 2"/>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 name="文本框 3"/>
          <p:cNvSpPr txBox="1"/>
          <p:nvPr/>
        </p:nvSpPr>
        <p:spPr>
          <a:xfrm>
            <a:off x="1164276" y="355470"/>
            <a:ext cx="3294380" cy="583565"/>
          </a:xfrm>
          <a:prstGeom prst="rect">
            <a:avLst/>
          </a:prstGeom>
          <a:noFill/>
        </p:spPr>
        <p:txBody>
          <a:bodyPr wrap="none" rtlCol="0">
            <a:spAutoFit/>
          </a:bodyPr>
          <a:lstStyle/>
          <a:p>
            <a:pPr algn="l"/>
            <a:r>
              <a:rPr lang="zh-CN" altLang="en-US" sz="3200" b="1" spc="300" dirty="0">
                <a:solidFill>
                  <a:schemeClr val="tx1">
                    <a:lumMod val="85000"/>
                    <a:lumOff val="15000"/>
                  </a:schemeClr>
                </a:solidFill>
                <a:sym typeface="+mn-ea"/>
              </a:rPr>
              <a:t>部署及使用方法</a:t>
            </a:r>
            <a:endParaRPr lang="zh-CN" altLang="en-US" sz="3200" b="1" spc="300" dirty="0">
              <a:solidFill>
                <a:schemeClr val="tx1">
                  <a:lumMod val="85000"/>
                  <a:lumOff val="15000"/>
                </a:schemeClr>
              </a:solidFill>
            </a:endParaRPr>
          </a:p>
        </p:txBody>
      </p:sp>
      <p:sp>
        <p:nvSpPr>
          <p:cNvPr id="5" name="文本框 4"/>
          <p:cNvSpPr txBox="1"/>
          <p:nvPr/>
        </p:nvSpPr>
        <p:spPr>
          <a:xfrm>
            <a:off x="271574" y="339428"/>
            <a:ext cx="646697" cy="521970"/>
          </a:xfrm>
          <a:prstGeom prst="rect">
            <a:avLst/>
          </a:prstGeom>
          <a:noFill/>
        </p:spPr>
        <p:txBody>
          <a:bodyPr wrap="square" rtlCol="0">
            <a:spAutoFit/>
          </a:bodyPr>
          <a:lstStyle/>
          <a:p>
            <a:pPr algn="ctr"/>
            <a:r>
              <a:rPr lang="en-US" altLang="zh-CN" sz="2800" b="1" dirty="0">
                <a:solidFill>
                  <a:schemeClr val="bg1"/>
                </a:solidFill>
              </a:rPr>
              <a:t>03</a:t>
            </a:r>
            <a:endParaRPr lang="zh-CN" altLang="en-US" sz="2800" b="1" dirty="0">
              <a:solidFill>
                <a:schemeClr val="bg1"/>
              </a:solidFill>
            </a:endParaRPr>
          </a:p>
        </p:txBody>
      </p:sp>
      <p:sp>
        <p:nvSpPr>
          <p:cNvPr id="6" name="任意多边形: 形状 5"/>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8" name="任意多边形: 形状 17"/>
          <p:cNvSpPr>
            <a:spLocks noChangeAspect="1"/>
          </p:cNvSpPr>
          <p:nvPr/>
        </p:nvSpPr>
        <p:spPr>
          <a:xfrm>
            <a:off x="763270" y="1306830"/>
            <a:ext cx="327025" cy="28829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7" name="文本框 6"/>
          <p:cNvSpPr txBox="1"/>
          <p:nvPr/>
        </p:nvSpPr>
        <p:spPr>
          <a:xfrm>
            <a:off x="1281430" y="1251585"/>
            <a:ext cx="3177540" cy="398780"/>
          </a:xfrm>
          <a:prstGeom prst="rect">
            <a:avLst/>
          </a:prstGeom>
          <a:noFill/>
        </p:spPr>
        <p:txBody>
          <a:bodyPr wrap="square" rtlCol="0">
            <a:spAutoFit/>
          </a:bodyPr>
          <a:p>
            <a:r>
              <a:rPr lang="zh-CN" altLang="en-US" sz="2000" b="1"/>
              <a:t>部署简单但不免费的方法</a:t>
            </a:r>
            <a:endParaRPr lang="zh-CN" altLang="en-US" sz="2000" b="1"/>
          </a:p>
        </p:txBody>
      </p:sp>
      <p:sp>
        <p:nvSpPr>
          <p:cNvPr id="12" name="文本框 11"/>
          <p:cNvSpPr txBox="1"/>
          <p:nvPr/>
        </p:nvSpPr>
        <p:spPr>
          <a:xfrm>
            <a:off x="1757045" y="2482215"/>
            <a:ext cx="8858250" cy="368300"/>
          </a:xfrm>
          <a:prstGeom prst="rect">
            <a:avLst/>
          </a:prstGeom>
          <a:noFill/>
        </p:spPr>
        <p:txBody>
          <a:bodyPr wrap="square" rtlCol="0" anchor="t">
            <a:spAutoFit/>
          </a:bodyPr>
          <a:p>
            <a:r>
              <a:rPr lang="en-US" altLang="zh-CN" u="sng">
                <a:solidFill>
                  <a:srgbClr val="0070C0"/>
                </a:solidFill>
              </a:rPr>
              <a:t>https://cloud.tencent.com.cn/product/lighthouse?from_column=20421&amp;from=20421</a:t>
            </a:r>
            <a:endParaRPr lang="en-US" altLang="zh-CN" u="sng">
              <a:solidFill>
                <a:srgbClr val="0070C0"/>
              </a:solidFill>
            </a:endParaRPr>
          </a:p>
        </p:txBody>
      </p:sp>
      <p:sp>
        <p:nvSpPr>
          <p:cNvPr id="14" name="文本框 13"/>
          <p:cNvSpPr txBox="1"/>
          <p:nvPr/>
        </p:nvSpPr>
        <p:spPr>
          <a:xfrm>
            <a:off x="763905" y="1758315"/>
            <a:ext cx="10673715" cy="645160"/>
          </a:xfrm>
          <a:prstGeom prst="rect">
            <a:avLst/>
          </a:prstGeom>
          <a:noFill/>
        </p:spPr>
        <p:txBody>
          <a:bodyPr wrap="square" rtlCol="0">
            <a:spAutoFit/>
          </a:bodyPr>
          <a:p>
            <a:pPr marL="285750" indent="-285750">
              <a:buFont typeface="Arial" panose="020B0604020202020204" pitchFamily="34" charset="0"/>
              <a:buChar char="•"/>
            </a:pPr>
            <a:r>
              <a:rPr lang="zh-CN" altLang="en-US">
                <a:latin typeface="+mj-ea"/>
                <a:ea typeface="+mj-ea"/>
                <a:cs typeface="+mj-ea"/>
              </a:rPr>
              <a:t>在腾讯云</a:t>
            </a:r>
            <a:r>
              <a:rPr lang="en-US" altLang="zh-CN">
                <a:latin typeface="+mj-ea"/>
                <a:ea typeface="+mj-ea"/>
                <a:cs typeface="+mj-ea"/>
              </a:rPr>
              <a:t>/</a:t>
            </a:r>
            <a:r>
              <a:rPr lang="zh-CN" altLang="en-US">
                <a:latin typeface="+mj-ea"/>
                <a:ea typeface="+mj-ea"/>
                <a:cs typeface="+mj-ea"/>
              </a:rPr>
              <a:t>阿里云</a:t>
            </a:r>
            <a:r>
              <a:rPr lang="en-US" altLang="zh-CN">
                <a:latin typeface="+mj-ea"/>
                <a:ea typeface="+mj-ea"/>
                <a:cs typeface="+mj-ea"/>
              </a:rPr>
              <a:t>/</a:t>
            </a:r>
            <a:r>
              <a:rPr lang="zh-CN" altLang="en-US">
                <a:latin typeface="+mj-ea"/>
                <a:ea typeface="+mj-ea"/>
                <a:cs typeface="+mj-ea"/>
              </a:rPr>
              <a:t>其他第三方</a:t>
            </a:r>
            <a:r>
              <a:rPr lang="zh-CN" altLang="en-US">
                <a:latin typeface="+mj-ea"/>
                <a:ea typeface="+mj-ea"/>
                <a:cs typeface="+mj-ea"/>
              </a:rPr>
              <a:t>平台上购买服务并一键部署</a:t>
            </a:r>
            <a:r>
              <a:rPr lang="en-US" altLang="zh-CN">
                <a:latin typeface="+mj-ea"/>
                <a:ea typeface="+mj-ea"/>
                <a:cs typeface="+mj-ea"/>
              </a:rPr>
              <a:t>openclaw</a:t>
            </a:r>
            <a:r>
              <a:rPr lang="zh-CN" altLang="en-US">
                <a:latin typeface="+mj-ea"/>
                <a:ea typeface="+mj-ea"/>
                <a:cs typeface="+mj-ea"/>
              </a:rPr>
              <a:t>，后续参考网站上对应教程</a:t>
            </a:r>
            <a:r>
              <a:rPr lang="zh-CN" altLang="en-US">
                <a:latin typeface="+mj-ea"/>
                <a:ea typeface="+mj-ea"/>
                <a:cs typeface="+mj-ea"/>
              </a:rPr>
              <a:t>即可</a:t>
            </a:r>
            <a:endParaRPr lang="zh-CN" altLang="en-US">
              <a:latin typeface="+mj-ea"/>
              <a:ea typeface="+mj-ea"/>
              <a:cs typeface="+mj-ea"/>
            </a:endParaRPr>
          </a:p>
          <a:p>
            <a:pPr marL="285750" indent="-285750">
              <a:buFont typeface="Arial" panose="020B0604020202020204" pitchFamily="34" charset="0"/>
              <a:buChar char="•"/>
            </a:pPr>
            <a:r>
              <a:rPr lang="zh-CN" altLang="en-US">
                <a:latin typeface="+mj-ea"/>
                <a:ea typeface="+mj-ea"/>
                <a:cs typeface="+mj-ea"/>
              </a:rPr>
              <a:t>或使用</a:t>
            </a:r>
            <a:r>
              <a:rPr lang="en-US" altLang="zh-CN">
                <a:latin typeface="+mj-ea"/>
                <a:ea typeface="+mj-ea"/>
                <a:cs typeface="+mj-ea"/>
              </a:rPr>
              <a:t>Kimi Claw</a:t>
            </a:r>
            <a:r>
              <a:rPr lang="zh-CN" altLang="en-US">
                <a:latin typeface="+mj-ea"/>
                <a:ea typeface="+mj-ea"/>
                <a:cs typeface="+mj-ea"/>
              </a:rPr>
              <a:t>、</a:t>
            </a:r>
            <a:r>
              <a:rPr lang="en-US" altLang="zh-CN">
                <a:latin typeface="+mj-ea"/>
                <a:ea typeface="+mj-ea"/>
                <a:cs typeface="+mj-ea"/>
              </a:rPr>
              <a:t>QClaw</a:t>
            </a:r>
            <a:r>
              <a:rPr lang="zh-CN" altLang="en-US">
                <a:latin typeface="+mj-ea"/>
                <a:ea typeface="+mj-ea"/>
                <a:cs typeface="+mj-ea"/>
              </a:rPr>
              <a:t>等替代产品（付费</a:t>
            </a:r>
            <a:r>
              <a:rPr lang="zh-CN" altLang="en-US">
                <a:latin typeface="+mj-ea"/>
                <a:ea typeface="+mj-ea"/>
                <a:cs typeface="+mj-ea"/>
              </a:rPr>
              <a:t>一键部署到</a:t>
            </a:r>
            <a:r>
              <a:rPr lang="zh-CN" altLang="en-US">
                <a:latin typeface="+mj-ea"/>
                <a:ea typeface="+mj-ea"/>
                <a:cs typeface="+mj-ea"/>
              </a:rPr>
              <a:t>本地）</a:t>
            </a:r>
            <a:endParaRPr lang="zh-CN" altLang="en-US">
              <a:latin typeface="+mj-ea"/>
              <a:ea typeface="+mj-ea"/>
              <a:cs typeface="+mj-ea"/>
            </a:endParaRPr>
          </a:p>
        </p:txBody>
      </p:sp>
      <p:sp>
        <p:nvSpPr>
          <p:cNvPr id="16" name="文本框 15"/>
          <p:cNvSpPr txBox="1"/>
          <p:nvPr/>
        </p:nvSpPr>
        <p:spPr>
          <a:xfrm>
            <a:off x="1754505" y="2860675"/>
            <a:ext cx="7059295" cy="368300"/>
          </a:xfrm>
          <a:prstGeom prst="rect">
            <a:avLst/>
          </a:prstGeom>
          <a:noFill/>
        </p:spPr>
        <p:txBody>
          <a:bodyPr wrap="square" rtlCol="0" anchor="t">
            <a:spAutoFit/>
          </a:bodyPr>
          <a:p>
            <a:r>
              <a:rPr lang="en-US" altLang="zh-CN" u="sng">
                <a:solidFill>
                  <a:srgbClr val="0070C0"/>
                </a:solidFill>
              </a:rPr>
              <a:t>https://www.aliyun.com/activity/ecs/clawdbot?userCode=t1dwdo7u</a:t>
            </a:r>
            <a:endParaRPr lang="en-US" altLang="zh-CN" u="sng">
              <a:solidFill>
                <a:srgbClr val="0070C0"/>
              </a:solidFill>
            </a:endParaRPr>
          </a:p>
        </p:txBody>
      </p:sp>
      <p:pic>
        <p:nvPicPr>
          <p:cNvPr id="21" name="图片 20"/>
          <p:cNvPicPr>
            <a:picLocks noChangeAspect="1"/>
          </p:cNvPicPr>
          <p:nvPr/>
        </p:nvPicPr>
        <p:blipFill>
          <a:blip r:embed="rId2"/>
          <a:stretch>
            <a:fillRect/>
          </a:stretch>
        </p:blipFill>
        <p:spPr>
          <a:xfrm>
            <a:off x="582295" y="3429000"/>
            <a:ext cx="4536440" cy="2896235"/>
          </a:xfrm>
          <a:prstGeom prst="rect">
            <a:avLst/>
          </a:prstGeom>
        </p:spPr>
      </p:pic>
      <p:pic>
        <p:nvPicPr>
          <p:cNvPr id="22" name="图片 21"/>
          <p:cNvPicPr>
            <a:picLocks noChangeAspect="1"/>
          </p:cNvPicPr>
          <p:nvPr/>
        </p:nvPicPr>
        <p:blipFill>
          <a:blip r:embed="rId3"/>
          <a:stretch>
            <a:fillRect/>
          </a:stretch>
        </p:blipFill>
        <p:spPr>
          <a:xfrm>
            <a:off x="2650490" y="3679825"/>
            <a:ext cx="4222115" cy="3055620"/>
          </a:xfrm>
          <a:prstGeom prst="rect">
            <a:avLst/>
          </a:prstGeom>
        </p:spPr>
      </p:pic>
      <p:sp>
        <p:nvSpPr>
          <p:cNvPr id="23" name="文本框 22"/>
          <p:cNvSpPr txBox="1"/>
          <p:nvPr/>
        </p:nvSpPr>
        <p:spPr>
          <a:xfrm>
            <a:off x="7548880" y="3679825"/>
            <a:ext cx="4095750" cy="1476375"/>
          </a:xfrm>
          <a:prstGeom prst="rect">
            <a:avLst/>
          </a:prstGeom>
          <a:noFill/>
        </p:spPr>
        <p:txBody>
          <a:bodyPr wrap="square" rtlCol="0">
            <a:spAutoFit/>
          </a:bodyPr>
          <a:p>
            <a:pPr marL="285750" indent="-285750">
              <a:buFont typeface="Arial" panose="020B0604020202020204" pitchFamily="34" charset="0"/>
              <a:buChar char="•"/>
            </a:pPr>
            <a:r>
              <a:rPr lang="zh-CN" altLang="en-US"/>
              <a:t>优点：一键部署、云端环境安全、服务器环境一致无特殊</a:t>
            </a:r>
            <a:r>
              <a:rPr lang="en-US" altLang="zh-CN"/>
              <a:t>bug</a:t>
            </a:r>
            <a:endParaRPr lang="en-US" altLang="zh-CN"/>
          </a:p>
          <a:p>
            <a:pPr marL="285750" indent="-285750">
              <a:buFont typeface="Arial" panose="020B0604020202020204" pitchFamily="34" charset="0"/>
              <a:buChar char="•"/>
            </a:pPr>
            <a:endParaRPr lang="en-US" altLang="zh-CN"/>
          </a:p>
          <a:p>
            <a:pPr marL="285750" indent="-285750">
              <a:buFont typeface="Arial" panose="020B0604020202020204" pitchFamily="34" charset="0"/>
              <a:buChar char="•"/>
            </a:pPr>
            <a:r>
              <a:rPr lang="zh-CN" altLang="en-US"/>
              <a:t>缺点：小贵、使用时需将文件</a:t>
            </a:r>
            <a:r>
              <a:rPr lang="en-US" altLang="zh-CN"/>
              <a:t>/</a:t>
            </a:r>
            <a:r>
              <a:rPr lang="zh-CN" altLang="en-US"/>
              <a:t>项目上传至云端</a:t>
            </a: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游戏机&#10;&#10;描述已自动生成"/>
          <p:cNvPicPr>
            <a:picLocks noChangeAspect="1"/>
          </p:cNvPicPr>
          <p:nvPr/>
        </p:nvPicPr>
        <p:blipFill rotWithShape="1">
          <a:blip r:embed="rId1">
            <a:extLst>
              <a:ext uri="{28A0092B-C50C-407E-A947-70E740481C1C}">
                <a14:useLocalDpi xmlns:a14="http://schemas.microsoft.com/office/drawing/2010/main" val="0"/>
              </a:ext>
            </a:extLst>
          </a:blip>
          <a:srcRect l="5854" t="14311" r="2763" b="18023"/>
          <a:stretch>
            <a:fillRect/>
          </a:stretch>
        </p:blipFill>
        <p:spPr>
          <a:xfrm>
            <a:off x="8832178" y="211047"/>
            <a:ext cx="3359822" cy="741561"/>
          </a:xfrm>
          <a:prstGeom prst="rect">
            <a:avLst/>
          </a:prstGeom>
        </p:spPr>
      </p:pic>
      <p:sp>
        <p:nvSpPr>
          <p:cNvPr id="3" name="任意多边形: 形状 2"/>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 name="文本框 3"/>
          <p:cNvSpPr txBox="1"/>
          <p:nvPr/>
        </p:nvSpPr>
        <p:spPr>
          <a:xfrm>
            <a:off x="1164276" y="355470"/>
            <a:ext cx="3294380" cy="583565"/>
          </a:xfrm>
          <a:prstGeom prst="rect">
            <a:avLst/>
          </a:prstGeom>
          <a:noFill/>
        </p:spPr>
        <p:txBody>
          <a:bodyPr wrap="none" rtlCol="0">
            <a:spAutoFit/>
          </a:bodyPr>
          <a:lstStyle/>
          <a:p>
            <a:pPr algn="l"/>
            <a:r>
              <a:rPr lang="zh-CN" altLang="en-US" sz="3200" b="1" spc="300" dirty="0">
                <a:solidFill>
                  <a:schemeClr val="tx1">
                    <a:lumMod val="85000"/>
                    <a:lumOff val="15000"/>
                  </a:schemeClr>
                </a:solidFill>
                <a:sym typeface="+mn-ea"/>
              </a:rPr>
              <a:t>部署及使用方法</a:t>
            </a:r>
            <a:endParaRPr lang="zh-CN" altLang="en-US" sz="3200" b="1" spc="300" dirty="0">
              <a:solidFill>
                <a:schemeClr val="tx1">
                  <a:lumMod val="85000"/>
                  <a:lumOff val="15000"/>
                </a:schemeClr>
              </a:solidFill>
            </a:endParaRPr>
          </a:p>
        </p:txBody>
      </p:sp>
      <p:sp>
        <p:nvSpPr>
          <p:cNvPr id="5" name="文本框 4"/>
          <p:cNvSpPr txBox="1"/>
          <p:nvPr/>
        </p:nvSpPr>
        <p:spPr>
          <a:xfrm>
            <a:off x="271574" y="339428"/>
            <a:ext cx="646697" cy="521970"/>
          </a:xfrm>
          <a:prstGeom prst="rect">
            <a:avLst/>
          </a:prstGeom>
          <a:noFill/>
        </p:spPr>
        <p:txBody>
          <a:bodyPr wrap="square" rtlCol="0">
            <a:spAutoFit/>
          </a:bodyPr>
          <a:lstStyle/>
          <a:p>
            <a:pPr algn="ctr"/>
            <a:r>
              <a:rPr lang="en-US" altLang="zh-CN" sz="2800" b="1" dirty="0">
                <a:solidFill>
                  <a:schemeClr val="bg1"/>
                </a:solidFill>
              </a:rPr>
              <a:t>03</a:t>
            </a:r>
            <a:endParaRPr lang="zh-CN" altLang="en-US" sz="2800" b="1" dirty="0">
              <a:solidFill>
                <a:schemeClr val="bg1"/>
              </a:solidFill>
            </a:endParaRPr>
          </a:p>
        </p:txBody>
      </p:sp>
      <p:sp>
        <p:nvSpPr>
          <p:cNvPr id="6" name="任意多边形: 形状 5"/>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8" name="任意多边形: 形状 17"/>
          <p:cNvSpPr>
            <a:spLocks noChangeAspect="1"/>
          </p:cNvSpPr>
          <p:nvPr/>
        </p:nvSpPr>
        <p:spPr>
          <a:xfrm>
            <a:off x="763270" y="1457960"/>
            <a:ext cx="327025" cy="28829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7" name="文本框 6"/>
          <p:cNvSpPr txBox="1"/>
          <p:nvPr/>
        </p:nvSpPr>
        <p:spPr>
          <a:xfrm>
            <a:off x="1281430" y="1402715"/>
            <a:ext cx="4312285" cy="398780"/>
          </a:xfrm>
          <a:prstGeom prst="rect">
            <a:avLst/>
          </a:prstGeom>
          <a:noFill/>
        </p:spPr>
        <p:txBody>
          <a:bodyPr wrap="square" rtlCol="0">
            <a:spAutoFit/>
          </a:bodyPr>
          <a:p>
            <a:r>
              <a:rPr lang="zh-CN" altLang="en-US" sz="2000" b="1"/>
              <a:t>本地部署：准备</a:t>
            </a:r>
            <a:r>
              <a:rPr lang="zh-CN" altLang="en-US" sz="2000" b="1"/>
              <a:t>工作</a:t>
            </a:r>
            <a:endParaRPr lang="zh-CN" altLang="en-US" sz="2000" b="1"/>
          </a:p>
        </p:txBody>
      </p:sp>
      <p:sp>
        <p:nvSpPr>
          <p:cNvPr id="9" name="文本框 8"/>
          <p:cNvSpPr txBox="1"/>
          <p:nvPr/>
        </p:nvSpPr>
        <p:spPr>
          <a:xfrm>
            <a:off x="1281430" y="2035175"/>
            <a:ext cx="10747375" cy="3830955"/>
          </a:xfrm>
          <a:prstGeom prst="rect">
            <a:avLst/>
          </a:prstGeom>
          <a:noFill/>
        </p:spPr>
        <p:txBody>
          <a:bodyPr wrap="square" rtlCol="0">
            <a:spAutoFit/>
          </a:bodyPr>
          <a:p>
            <a:pPr>
              <a:lnSpc>
                <a:spcPct val="150000"/>
              </a:lnSpc>
            </a:pPr>
            <a:r>
              <a:rPr lang="zh-CN" altLang="en-US">
                <a:latin typeface="+mj-ea"/>
                <a:ea typeface="+mj-ea"/>
                <a:cs typeface="+mj-ea"/>
              </a:rPr>
              <a:t>你需要：</a:t>
            </a:r>
            <a:endParaRPr lang="zh-CN" altLang="en-US">
              <a:latin typeface="+mj-ea"/>
              <a:ea typeface="+mj-ea"/>
              <a:cs typeface="+mj-ea"/>
            </a:endParaRPr>
          </a:p>
          <a:p>
            <a:pPr marL="285750" indent="-285750">
              <a:lnSpc>
                <a:spcPct val="150000"/>
              </a:lnSpc>
              <a:buFont typeface="Arial" panose="020B0604020202020204" pitchFamily="34" charset="0"/>
              <a:buChar char="•"/>
            </a:pPr>
            <a:r>
              <a:rPr lang="en-US" altLang="zh-CN">
                <a:latin typeface="+mj-ea"/>
                <a:ea typeface="+mj-ea"/>
                <a:cs typeface="+mj-ea"/>
              </a:rPr>
              <a:t>0</a:t>
            </a:r>
            <a:r>
              <a:rPr lang="zh-CN" altLang="en-US">
                <a:latin typeface="+mj-ea"/>
                <a:ea typeface="+mj-ea"/>
                <a:cs typeface="+mj-ea"/>
              </a:rPr>
              <a:t>、确定设备的</a:t>
            </a:r>
            <a:r>
              <a:rPr lang="zh-CN" altLang="en-US">
                <a:latin typeface="+mj-ea"/>
                <a:ea typeface="+mj-ea"/>
                <a:cs typeface="+mj-ea"/>
              </a:rPr>
              <a:t>操作系统</a:t>
            </a:r>
            <a:endParaRPr lang="zh-CN" altLang="en-US">
              <a:latin typeface="+mj-ea"/>
              <a:ea typeface="+mj-ea"/>
              <a:cs typeface="+mj-ea"/>
            </a:endParaRPr>
          </a:p>
          <a:p>
            <a:pPr indent="457200">
              <a:lnSpc>
                <a:spcPct val="150000"/>
              </a:lnSpc>
              <a:buFont typeface="Arial" panose="020B0604020202020204" pitchFamily="34" charset="0"/>
              <a:buNone/>
            </a:pPr>
            <a:r>
              <a:rPr lang="zh-CN" altLang="en-US">
                <a:latin typeface="+mj-ea"/>
                <a:ea typeface="+mj-ea"/>
                <a:cs typeface="+mj-ea"/>
              </a:rPr>
              <a:t>推荐</a:t>
            </a:r>
            <a:r>
              <a:rPr lang="en-US" altLang="zh-CN">
                <a:latin typeface="+mj-ea"/>
                <a:ea typeface="+mj-ea"/>
                <a:cs typeface="+mj-ea"/>
              </a:rPr>
              <a:t>Linux/MacOS</a:t>
            </a:r>
            <a:r>
              <a:rPr lang="zh-CN" altLang="en-US">
                <a:latin typeface="+mj-ea"/>
                <a:ea typeface="+mj-ea"/>
                <a:cs typeface="+mj-ea"/>
              </a:rPr>
              <a:t>，</a:t>
            </a:r>
            <a:r>
              <a:rPr lang="en-US" altLang="zh-CN">
                <a:latin typeface="+mj-ea"/>
                <a:ea typeface="+mj-ea"/>
                <a:cs typeface="+mj-ea"/>
              </a:rPr>
              <a:t>Windows</a:t>
            </a:r>
            <a:r>
              <a:rPr lang="zh-CN" altLang="en-US">
                <a:latin typeface="+mj-ea"/>
                <a:ea typeface="+mj-ea"/>
                <a:cs typeface="+mj-ea"/>
              </a:rPr>
              <a:t>系统可以安装</a:t>
            </a:r>
            <a:r>
              <a:rPr lang="en-US" altLang="zh-CN">
                <a:latin typeface="+mj-ea"/>
                <a:ea typeface="+mj-ea"/>
                <a:cs typeface="+mj-ea"/>
              </a:rPr>
              <a:t>WSL</a:t>
            </a:r>
            <a:r>
              <a:rPr lang="zh-CN" altLang="en-US">
                <a:latin typeface="+mj-ea"/>
                <a:ea typeface="+mj-ea"/>
                <a:cs typeface="+mj-ea"/>
              </a:rPr>
              <a:t>在虚拟机上运行，也可以直接使用</a:t>
            </a:r>
            <a:r>
              <a:rPr lang="en-US" altLang="zh-CN">
                <a:latin typeface="+mj-ea"/>
                <a:ea typeface="+mj-ea"/>
                <a:cs typeface="+mj-ea"/>
              </a:rPr>
              <a:t>Powershell</a:t>
            </a:r>
            <a:endParaRPr lang="en-US" altLang="zh-CN">
              <a:latin typeface="+mj-ea"/>
              <a:ea typeface="+mj-ea"/>
              <a:cs typeface="+mj-ea"/>
            </a:endParaRPr>
          </a:p>
          <a:p>
            <a:pPr marL="285750" indent="-285750">
              <a:lnSpc>
                <a:spcPct val="150000"/>
              </a:lnSpc>
              <a:buFont typeface="Arial" panose="020B0604020202020204" pitchFamily="34" charset="0"/>
              <a:buChar char="•"/>
            </a:pPr>
            <a:r>
              <a:rPr lang="en-US" altLang="zh-CN">
                <a:latin typeface="+mj-ea"/>
                <a:ea typeface="+mj-ea"/>
                <a:cs typeface="+mj-ea"/>
              </a:rPr>
              <a:t>1</a:t>
            </a:r>
            <a:r>
              <a:rPr lang="zh-CN" altLang="en-US">
                <a:latin typeface="+mj-ea"/>
                <a:ea typeface="+mj-ea"/>
                <a:cs typeface="+mj-ea"/>
              </a:rPr>
              <a:t>、科学上网方式，至少是与</a:t>
            </a:r>
            <a:r>
              <a:rPr lang="en-US" altLang="zh-CN">
                <a:latin typeface="+mj-ea"/>
                <a:ea typeface="+mj-ea"/>
                <a:cs typeface="+mj-ea"/>
              </a:rPr>
              <a:t>github</a:t>
            </a:r>
            <a:r>
              <a:rPr lang="zh-CN" altLang="en-US">
                <a:latin typeface="+mj-ea"/>
                <a:ea typeface="+mj-ea"/>
                <a:cs typeface="+mj-ea"/>
              </a:rPr>
              <a:t>的稳定连接：下载过程需要拉取</a:t>
            </a:r>
            <a:r>
              <a:rPr lang="en-US" altLang="zh-CN">
                <a:latin typeface="+mj-ea"/>
                <a:ea typeface="+mj-ea"/>
                <a:cs typeface="+mj-ea"/>
              </a:rPr>
              <a:t>github</a:t>
            </a:r>
            <a:r>
              <a:rPr lang="zh-CN" altLang="en-US">
                <a:latin typeface="+mj-ea"/>
                <a:ea typeface="+mj-ea"/>
                <a:cs typeface="+mj-ea"/>
              </a:rPr>
              <a:t>代码</a:t>
            </a:r>
            <a:endParaRPr lang="zh-CN" altLang="en-US">
              <a:latin typeface="+mj-ea"/>
              <a:ea typeface="+mj-ea"/>
              <a:cs typeface="+mj-ea"/>
            </a:endParaRPr>
          </a:p>
          <a:p>
            <a:pPr indent="457200">
              <a:lnSpc>
                <a:spcPct val="150000"/>
              </a:lnSpc>
              <a:buFont typeface="Arial" panose="020B0604020202020204" pitchFamily="34" charset="0"/>
              <a:buNone/>
            </a:pPr>
            <a:r>
              <a:rPr lang="zh-CN" altLang="en-US">
                <a:latin typeface="+mj-ea"/>
                <a:ea typeface="+mj-ea"/>
                <a:cs typeface="+mj-ea"/>
              </a:rPr>
              <a:t>可使用</a:t>
            </a:r>
            <a:r>
              <a:rPr lang="en-US" altLang="zh-CN">
                <a:latin typeface="+mj-ea"/>
                <a:ea typeface="+mj-ea"/>
                <a:cs typeface="+mj-ea"/>
              </a:rPr>
              <a:t>pkuwalless</a:t>
            </a:r>
            <a:r>
              <a:rPr lang="zh-CN" altLang="en-US">
                <a:latin typeface="+mj-ea"/>
                <a:ea typeface="+mj-ea"/>
                <a:cs typeface="+mj-ea"/>
              </a:rPr>
              <a:t>或者其他</a:t>
            </a:r>
            <a:r>
              <a:rPr lang="zh-CN" altLang="en-US">
                <a:latin typeface="+mj-ea"/>
                <a:ea typeface="+mj-ea"/>
                <a:cs typeface="+mj-ea"/>
              </a:rPr>
              <a:t>加速器</a:t>
            </a:r>
            <a:endParaRPr lang="zh-CN" altLang="en-US">
              <a:latin typeface="+mj-ea"/>
              <a:ea typeface="+mj-ea"/>
              <a:cs typeface="+mj-ea"/>
            </a:endParaRPr>
          </a:p>
          <a:p>
            <a:pPr marL="285750" indent="-285750">
              <a:lnSpc>
                <a:spcPct val="150000"/>
              </a:lnSpc>
              <a:buFont typeface="Arial" panose="020B0604020202020204" pitchFamily="34" charset="0"/>
              <a:buChar char="•"/>
            </a:pPr>
            <a:r>
              <a:rPr lang="en-US" altLang="zh-CN">
                <a:latin typeface="+mj-ea"/>
                <a:ea typeface="+mj-ea"/>
                <a:cs typeface="+mj-ea"/>
              </a:rPr>
              <a:t>2</a:t>
            </a:r>
            <a:r>
              <a:rPr lang="zh-CN" altLang="en-US">
                <a:latin typeface="+mj-ea"/>
                <a:ea typeface="+mj-ea"/>
                <a:cs typeface="+mj-ea"/>
              </a:rPr>
              <a:t>、</a:t>
            </a:r>
            <a:r>
              <a:rPr lang="en-US" altLang="zh-CN">
                <a:latin typeface="+mj-ea"/>
                <a:ea typeface="+mj-ea"/>
                <a:cs typeface="+mj-ea"/>
              </a:rPr>
              <a:t>Node.js</a:t>
            </a:r>
            <a:r>
              <a:rPr lang="zh-CN" altLang="en-US">
                <a:latin typeface="+mj-ea"/>
                <a:ea typeface="+mj-ea"/>
                <a:cs typeface="+mj-ea"/>
              </a:rPr>
              <a:t>：用于在服务器端运行</a:t>
            </a:r>
            <a:r>
              <a:rPr lang="en-US" altLang="zh-CN">
                <a:latin typeface="+mj-ea"/>
                <a:ea typeface="+mj-ea"/>
                <a:cs typeface="+mj-ea"/>
              </a:rPr>
              <a:t>JavaScript</a:t>
            </a:r>
            <a:r>
              <a:rPr lang="zh-CN" altLang="en-US">
                <a:latin typeface="+mj-ea"/>
                <a:ea typeface="+mj-ea"/>
                <a:cs typeface="+mj-ea"/>
              </a:rPr>
              <a:t>代码</a:t>
            </a:r>
            <a:endParaRPr lang="zh-CN" altLang="en-US">
              <a:latin typeface="+mj-ea"/>
              <a:ea typeface="+mj-ea"/>
              <a:cs typeface="+mj-ea"/>
            </a:endParaRPr>
          </a:p>
          <a:p>
            <a:pPr marL="285750" indent="-285750">
              <a:lnSpc>
                <a:spcPct val="150000"/>
              </a:lnSpc>
              <a:buFont typeface="Arial" panose="020B0604020202020204" pitchFamily="34" charset="0"/>
              <a:buChar char="•"/>
            </a:pPr>
            <a:r>
              <a:rPr lang="en-US" altLang="zh-CN">
                <a:latin typeface="+mj-ea"/>
                <a:ea typeface="+mj-ea"/>
                <a:cs typeface="+mj-ea"/>
              </a:rPr>
              <a:t>3</a:t>
            </a:r>
            <a:r>
              <a:rPr lang="zh-CN" altLang="en-US">
                <a:latin typeface="+mj-ea"/>
                <a:ea typeface="+mj-ea"/>
                <a:cs typeface="+mj-ea"/>
              </a:rPr>
              <a:t>、</a:t>
            </a:r>
            <a:r>
              <a:rPr lang="en-US" altLang="zh-CN">
                <a:latin typeface="+mj-ea"/>
                <a:ea typeface="+mj-ea"/>
                <a:cs typeface="+mj-ea"/>
              </a:rPr>
              <a:t>c++</a:t>
            </a:r>
            <a:r>
              <a:rPr lang="zh-CN" altLang="en-US">
                <a:latin typeface="+mj-ea"/>
                <a:ea typeface="+mj-ea"/>
                <a:cs typeface="+mj-ea"/>
              </a:rPr>
              <a:t>编译</a:t>
            </a:r>
            <a:r>
              <a:rPr lang="zh-CN" altLang="en-US">
                <a:latin typeface="+mj-ea"/>
                <a:ea typeface="+mj-ea"/>
                <a:cs typeface="+mj-ea"/>
              </a:rPr>
              <a:t>环境</a:t>
            </a:r>
            <a:endParaRPr lang="zh-CN" altLang="en-US">
              <a:latin typeface="+mj-ea"/>
              <a:ea typeface="+mj-ea"/>
              <a:cs typeface="+mj-ea"/>
            </a:endParaRPr>
          </a:p>
          <a:p>
            <a:pPr marL="285750" indent="-285750">
              <a:lnSpc>
                <a:spcPct val="150000"/>
              </a:lnSpc>
              <a:buFont typeface="Arial" panose="020B0604020202020204" pitchFamily="34" charset="0"/>
              <a:buChar char="•"/>
            </a:pPr>
            <a:r>
              <a:rPr lang="en-US" altLang="zh-CN">
                <a:latin typeface="+mj-ea"/>
                <a:ea typeface="+mj-ea"/>
                <a:cs typeface="+mj-ea"/>
              </a:rPr>
              <a:t>4</a:t>
            </a:r>
            <a:r>
              <a:rPr lang="zh-CN" altLang="en-US">
                <a:latin typeface="+mj-ea"/>
                <a:ea typeface="+mj-ea"/>
                <a:cs typeface="+mj-ea"/>
              </a:rPr>
              <a:t>、（</a:t>
            </a:r>
            <a:r>
              <a:rPr lang="en-US" altLang="zh-CN">
                <a:latin typeface="+mj-ea"/>
                <a:ea typeface="+mj-ea"/>
                <a:cs typeface="+mj-ea"/>
              </a:rPr>
              <a:t>windows</a:t>
            </a:r>
            <a:r>
              <a:rPr lang="zh-CN" altLang="en-US">
                <a:latin typeface="+mj-ea"/>
                <a:ea typeface="+mj-ea"/>
                <a:cs typeface="+mj-ea"/>
              </a:rPr>
              <a:t>用户）</a:t>
            </a:r>
            <a:r>
              <a:rPr lang="en-US" altLang="zh-CN">
                <a:latin typeface="+mj-ea"/>
                <a:ea typeface="+mj-ea"/>
                <a:cs typeface="+mj-ea"/>
              </a:rPr>
              <a:t>git</a:t>
            </a:r>
            <a:r>
              <a:rPr lang="zh-CN" altLang="en-US">
                <a:latin typeface="+mj-ea"/>
                <a:ea typeface="+mj-ea"/>
                <a:cs typeface="+mj-ea"/>
              </a:rPr>
              <a:t>：需要</a:t>
            </a:r>
            <a:r>
              <a:rPr lang="en-US" altLang="zh-CN">
                <a:latin typeface="+mj-ea"/>
                <a:ea typeface="+mj-ea"/>
                <a:cs typeface="+mj-ea"/>
              </a:rPr>
              <a:t>git bash</a:t>
            </a:r>
            <a:r>
              <a:rPr lang="zh-CN" altLang="en-US">
                <a:latin typeface="+mj-ea"/>
                <a:ea typeface="+mj-ea"/>
                <a:cs typeface="+mj-ea"/>
              </a:rPr>
              <a:t>提供类</a:t>
            </a:r>
            <a:r>
              <a:rPr lang="en-US" altLang="zh-CN">
                <a:latin typeface="+mj-ea"/>
                <a:ea typeface="+mj-ea"/>
                <a:cs typeface="+mj-ea"/>
              </a:rPr>
              <a:t>Linux</a:t>
            </a:r>
            <a:r>
              <a:rPr lang="zh-CN" altLang="en-US">
                <a:latin typeface="+mj-ea"/>
                <a:ea typeface="+mj-ea"/>
                <a:cs typeface="+mj-ea"/>
              </a:rPr>
              <a:t>环境</a:t>
            </a:r>
            <a:endParaRPr lang="zh-CN" altLang="en-US">
              <a:latin typeface="+mj-ea"/>
              <a:ea typeface="+mj-ea"/>
              <a:cs typeface="+mj-ea"/>
            </a:endParaRPr>
          </a:p>
          <a:p>
            <a:pPr marL="285750" indent="-285750">
              <a:lnSpc>
                <a:spcPct val="150000"/>
              </a:lnSpc>
              <a:buFont typeface="Arial" panose="020B0604020202020204" pitchFamily="34" charset="0"/>
              <a:buChar char="•"/>
            </a:pPr>
            <a:endParaRPr lang="zh-CN" altLang="en-US">
              <a:latin typeface="+mj-ea"/>
              <a:ea typeface="+mj-ea"/>
              <a:cs typeface="+mj-ea"/>
            </a:endParaRPr>
          </a:p>
        </p:txBody>
      </p:sp>
    </p:spTree>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游戏机&#10;&#10;描述已自动生成"/>
          <p:cNvPicPr>
            <a:picLocks noChangeAspect="1"/>
          </p:cNvPicPr>
          <p:nvPr/>
        </p:nvPicPr>
        <p:blipFill rotWithShape="1">
          <a:blip r:embed="rId1">
            <a:extLst>
              <a:ext uri="{28A0092B-C50C-407E-A947-70E740481C1C}">
                <a14:useLocalDpi xmlns:a14="http://schemas.microsoft.com/office/drawing/2010/main" val="0"/>
              </a:ext>
            </a:extLst>
          </a:blip>
          <a:srcRect l="5854" t="14311" r="2763" b="18023"/>
          <a:stretch>
            <a:fillRect/>
          </a:stretch>
        </p:blipFill>
        <p:spPr>
          <a:xfrm>
            <a:off x="8832178" y="211047"/>
            <a:ext cx="3359822" cy="741561"/>
          </a:xfrm>
          <a:prstGeom prst="rect">
            <a:avLst/>
          </a:prstGeom>
        </p:spPr>
      </p:pic>
      <p:sp>
        <p:nvSpPr>
          <p:cNvPr id="3" name="任意多边形: 形状 2"/>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 name="文本框 3"/>
          <p:cNvSpPr txBox="1"/>
          <p:nvPr/>
        </p:nvSpPr>
        <p:spPr>
          <a:xfrm>
            <a:off x="1164276" y="355470"/>
            <a:ext cx="3294380" cy="583565"/>
          </a:xfrm>
          <a:prstGeom prst="rect">
            <a:avLst/>
          </a:prstGeom>
          <a:noFill/>
        </p:spPr>
        <p:txBody>
          <a:bodyPr wrap="none" rtlCol="0">
            <a:spAutoFit/>
          </a:bodyPr>
          <a:lstStyle/>
          <a:p>
            <a:pPr algn="l"/>
            <a:r>
              <a:rPr lang="zh-CN" altLang="en-US" sz="3200" b="1" spc="300" dirty="0">
                <a:solidFill>
                  <a:schemeClr val="tx1">
                    <a:lumMod val="85000"/>
                    <a:lumOff val="15000"/>
                  </a:schemeClr>
                </a:solidFill>
                <a:sym typeface="+mn-ea"/>
              </a:rPr>
              <a:t>部署及使用方法</a:t>
            </a:r>
            <a:endParaRPr lang="zh-CN" altLang="en-US" sz="3200" b="1" spc="300" dirty="0">
              <a:solidFill>
                <a:schemeClr val="tx1">
                  <a:lumMod val="85000"/>
                  <a:lumOff val="15000"/>
                </a:schemeClr>
              </a:solidFill>
            </a:endParaRPr>
          </a:p>
        </p:txBody>
      </p:sp>
      <p:sp>
        <p:nvSpPr>
          <p:cNvPr id="5" name="文本框 4"/>
          <p:cNvSpPr txBox="1"/>
          <p:nvPr/>
        </p:nvSpPr>
        <p:spPr>
          <a:xfrm>
            <a:off x="271574" y="339428"/>
            <a:ext cx="646697" cy="521970"/>
          </a:xfrm>
          <a:prstGeom prst="rect">
            <a:avLst/>
          </a:prstGeom>
          <a:noFill/>
        </p:spPr>
        <p:txBody>
          <a:bodyPr wrap="square" rtlCol="0">
            <a:spAutoFit/>
          </a:bodyPr>
          <a:lstStyle/>
          <a:p>
            <a:pPr algn="ctr"/>
            <a:r>
              <a:rPr lang="en-US" altLang="zh-CN" sz="2800" b="1" dirty="0">
                <a:solidFill>
                  <a:schemeClr val="bg1"/>
                </a:solidFill>
              </a:rPr>
              <a:t>03</a:t>
            </a:r>
            <a:endParaRPr lang="zh-CN" altLang="en-US" sz="2800" b="1" dirty="0">
              <a:solidFill>
                <a:schemeClr val="bg1"/>
              </a:solidFill>
            </a:endParaRPr>
          </a:p>
        </p:txBody>
      </p:sp>
      <p:sp>
        <p:nvSpPr>
          <p:cNvPr id="6" name="任意多边形: 形状 5"/>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8" name="任意多边形: 形状 17"/>
          <p:cNvSpPr>
            <a:spLocks noChangeAspect="1"/>
          </p:cNvSpPr>
          <p:nvPr/>
        </p:nvSpPr>
        <p:spPr>
          <a:xfrm>
            <a:off x="763270" y="1457960"/>
            <a:ext cx="327025" cy="28829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7" name="文本框 6"/>
          <p:cNvSpPr txBox="1"/>
          <p:nvPr/>
        </p:nvSpPr>
        <p:spPr>
          <a:xfrm>
            <a:off x="1281430" y="1402715"/>
            <a:ext cx="4312285" cy="398780"/>
          </a:xfrm>
          <a:prstGeom prst="rect">
            <a:avLst/>
          </a:prstGeom>
          <a:noFill/>
        </p:spPr>
        <p:txBody>
          <a:bodyPr wrap="square" rtlCol="0">
            <a:spAutoFit/>
          </a:bodyPr>
          <a:p>
            <a:r>
              <a:rPr lang="zh-CN" altLang="en-US" sz="2000" b="1"/>
              <a:t>本地部署：准备</a:t>
            </a:r>
            <a:r>
              <a:rPr lang="zh-CN" altLang="en-US" sz="2000" b="1"/>
              <a:t>工作</a:t>
            </a:r>
            <a:endParaRPr lang="zh-CN" altLang="en-US" sz="2000" b="1"/>
          </a:p>
        </p:txBody>
      </p:sp>
      <p:sp>
        <p:nvSpPr>
          <p:cNvPr id="8" name="文本框 7"/>
          <p:cNvSpPr txBox="1"/>
          <p:nvPr/>
        </p:nvSpPr>
        <p:spPr>
          <a:xfrm>
            <a:off x="1202690" y="2025015"/>
            <a:ext cx="3449320" cy="368300"/>
          </a:xfrm>
          <a:prstGeom prst="rect">
            <a:avLst/>
          </a:prstGeom>
          <a:noFill/>
        </p:spPr>
        <p:txBody>
          <a:bodyPr wrap="square" rtlCol="0">
            <a:spAutoFit/>
          </a:bodyPr>
          <a:p>
            <a:r>
              <a:rPr lang="en-US" altLang="zh-CN">
                <a:latin typeface="+mj-ea"/>
                <a:ea typeface="+mj-ea"/>
                <a:cs typeface="+mj-ea"/>
              </a:rPr>
              <a:t>Windows</a:t>
            </a:r>
            <a:r>
              <a:rPr lang="zh-CN" altLang="en-US">
                <a:latin typeface="+mj-ea"/>
                <a:ea typeface="+mj-ea"/>
                <a:cs typeface="+mj-ea"/>
              </a:rPr>
              <a:t>系统虚拟机安装方法：</a:t>
            </a:r>
            <a:endParaRPr lang="zh-CN" altLang="en-US">
              <a:latin typeface="+mj-ea"/>
              <a:ea typeface="+mj-ea"/>
              <a:cs typeface="+mj-ea"/>
            </a:endParaRPr>
          </a:p>
        </p:txBody>
      </p:sp>
      <p:sp>
        <p:nvSpPr>
          <p:cNvPr id="10" name="文本框 9"/>
          <p:cNvSpPr txBox="1"/>
          <p:nvPr/>
        </p:nvSpPr>
        <p:spPr>
          <a:xfrm>
            <a:off x="1202690" y="2534285"/>
            <a:ext cx="10119360" cy="3872865"/>
          </a:xfrm>
          <a:prstGeom prst="rect">
            <a:avLst/>
          </a:prstGeom>
          <a:noFill/>
        </p:spPr>
        <p:txBody>
          <a:bodyPr wrap="square" rtlCol="0">
            <a:noAutofit/>
          </a:bodyPr>
          <a:p>
            <a:pPr marL="285750" indent="-285750">
              <a:buFont typeface="Arial" panose="020B0604020202020204" pitchFamily="34" charset="0"/>
              <a:buChar char="•"/>
            </a:pPr>
            <a:r>
              <a:rPr lang="en-US" altLang="zh-CN">
                <a:latin typeface="+mj-ea"/>
                <a:ea typeface="+mj-ea"/>
                <a:cs typeface="+mj-ea"/>
              </a:rPr>
              <a:t>Win+X</a:t>
            </a:r>
            <a:r>
              <a:rPr lang="zh-CN" altLang="en-US">
                <a:latin typeface="+mj-ea"/>
                <a:ea typeface="+mj-ea"/>
                <a:cs typeface="+mj-ea"/>
              </a:rPr>
              <a:t>，选择</a:t>
            </a:r>
            <a:r>
              <a:rPr lang="en-US" altLang="zh-CN">
                <a:latin typeface="+mj-ea"/>
                <a:ea typeface="+mj-ea"/>
                <a:cs typeface="+mj-ea"/>
              </a:rPr>
              <a:t>“</a:t>
            </a:r>
            <a:r>
              <a:rPr lang="zh-CN" altLang="en-US">
                <a:latin typeface="+mj-ea"/>
                <a:ea typeface="+mj-ea"/>
                <a:cs typeface="+mj-ea"/>
              </a:rPr>
              <a:t>终端管理员</a:t>
            </a:r>
            <a:r>
              <a:rPr lang="en-US" altLang="zh-CN">
                <a:latin typeface="+mj-ea"/>
                <a:ea typeface="+mj-ea"/>
                <a:cs typeface="+mj-ea"/>
              </a:rPr>
              <a:t>”</a:t>
            </a:r>
            <a:r>
              <a:rPr lang="zh-CN" altLang="en-US">
                <a:latin typeface="+mj-ea"/>
                <a:ea typeface="+mj-ea"/>
                <a:cs typeface="+mj-ea"/>
              </a:rPr>
              <a:t>进入</a:t>
            </a:r>
            <a:r>
              <a:rPr lang="en-US" altLang="zh-CN">
                <a:latin typeface="+mj-ea"/>
                <a:ea typeface="+mj-ea"/>
                <a:cs typeface="+mj-ea"/>
              </a:rPr>
              <a:t>Powershell</a:t>
            </a:r>
            <a:r>
              <a:rPr lang="zh-CN" altLang="en-US">
                <a:latin typeface="+mj-ea"/>
                <a:ea typeface="+mj-ea"/>
                <a:cs typeface="+mj-ea"/>
              </a:rPr>
              <a:t>终端</a:t>
            </a:r>
            <a:endParaRPr lang="zh-CN" altLang="en-US">
              <a:latin typeface="+mj-ea"/>
              <a:ea typeface="+mj-ea"/>
              <a:cs typeface="+mj-ea"/>
            </a:endParaRPr>
          </a:p>
          <a:p>
            <a:pPr marL="285750" indent="-285750">
              <a:lnSpc>
                <a:spcPct val="150000"/>
              </a:lnSpc>
              <a:buFont typeface="Arial" panose="020B0604020202020204" pitchFamily="34" charset="0"/>
              <a:buChar char="•"/>
            </a:pPr>
            <a:r>
              <a:rPr lang="zh-CN" altLang="en-US">
                <a:latin typeface="+mj-ea"/>
                <a:ea typeface="+mj-ea"/>
                <a:cs typeface="+mj-ea"/>
              </a:rPr>
              <a:t>键入指令</a:t>
            </a:r>
            <a:r>
              <a:rPr lang="en-US" altLang="zh-CN">
                <a:latin typeface="+mj-ea"/>
                <a:ea typeface="+mj-ea"/>
                <a:cs typeface="+mj-ea"/>
              </a:rPr>
              <a:t>  </a:t>
            </a:r>
            <a:r>
              <a:rPr lang="en-US" altLang="zh-CN">
                <a:latin typeface="+mj-ea"/>
                <a:ea typeface="+mj-ea"/>
                <a:cs typeface="+mj-ea"/>
                <a:sym typeface="+mn-ea"/>
              </a:rPr>
              <a:t>Set-ExecutionPolicy -ExecutionPolicy RemoteSigned -Scope CurrentUser</a:t>
            </a:r>
            <a:endParaRPr lang="en-US" altLang="zh-CN">
              <a:latin typeface="+mj-ea"/>
              <a:ea typeface="+mj-ea"/>
              <a:cs typeface="+mj-ea"/>
              <a:sym typeface="+mn-ea"/>
            </a:endParaRPr>
          </a:p>
          <a:p>
            <a:pPr marL="285750" indent="-285750">
              <a:lnSpc>
                <a:spcPct val="150000"/>
              </a:lnSpc>
              <a:buFont typeface="Arial" panose="020B0604020202020204" pitchFamily="34" charset="0"/>
              <a:buChar char="•"/>
            </a:pPr>
            <a:endParaRPr lang="en-US" altLang="zh-CN">
              <a:latin typeface="+mj-ea"/>
              <a:ea typeface="+mj-ea"/>
              <a:cs typeface="+mj-ea"/>
              <a:sym typeface="+mn-ea"/>
            </a:endParaRPr>
          </a:p>
          <a:p>
            <a:pPr marL="285750" indent="-285750">
              <a:lnSpc>
                <a:spcPct val="150000"/>
              </a:lnSpc>
              <a:buFont typeface="Arial" panose="020B0604020202020204" pitchFamily="34" charset="0"/>
              <a:buChar char="•"/>
            </a:pPr>
            <a:endParaRPr lang="en-US" altLang="zh-CN">
              <a:latin typeface="+mj-ea"/>
              <a:ea typeface="+mj-ea"/>
              <a:cs typeface="+mj-ea"/>
              <a:sym typeface="+mn-ea"/>
            </a:endParaRPr>
          </a:p>
          <a:p>
            <a:pPr marL="285750" indent="-285750">
              <a:lnSpc>
                <a:spcPct val="150000"/>
              </a:lnSpc>
              <a:buFont typeface="Arial" panose="020B0604020202020204" pitchFamily="34" charset="0"/>
              <a:buChar char="•"/>
            </a:pPr>
            <a:endParaRPr lang="en-US" altLang="zh-CN">
              <a:latin typeface="+mj-ea"/>
              <a:ea typeface="+mj-ea"/>
              <a:cs typeface="+mj-ea"/>
              <a:sym typeface="+mn-ea"/>
            </a:endParaRPr>
          </a:p>
          <a:p>
            <a:pPr marL="285750" indent="-285750">
              <a:lnSpc>
                <a:spcPct val="150000"/>
              </a:lnSpc>
              <a:buFont typeface="Arial" panose="020B0604020202020204" pitchFamily="34" charset="0"/>
              <a:buChar char="•"/>
            </a:pPr>
            <a:endParaRPr lang="en-US" altLang="zh-CN">
              <a:latin typeface="+mj-ea"/>
              <a:ea typeface="+mj-ea"/>
              <a:cs typeface="+mj-ea"/>
              <a:sym typeface="+mn-ea"/>
            </a:endParaRPr>
          </a:p>
          <a:p>
            <a:pPr marL="285750" indent="-285750">
              <a:lnSpc>
                <a:spcPct val="150000"/>
              </a:lnSpc>
              <a:buFont typeface="Arial" panose="020B0604020202020204" pitchFamily="34" charset="0"/>
              <a:buChar char="•"/>
            </a:pPr>
            <a:endParaRPr lang="en-US" altLang="zh-CN">
              <a:latin typeface="+mj-ea"/>
              <a:ea typeface="+mj-ea"/>
              <a:cs typeface="+mj-ea"/>
              <a:sym typeface="+mn-ea"/>
            </a:endParaRPr>
          </a:p>
          <a:p>
            <a:pPr marL="285750" indent="-285750">
              <a:lnSpc>
                <a:spcPct val="150000"/>
              </a:lnSpc>
              <a:buFont typeface="Arial" panose="020B0604020202020204" pitchFamily="34" charset="0"/>
              <a:buChar char="•"/>
            </a:pPr>
            <a:r>
              <a:rPr lang="zh-CN" altLang="en-US">
                <a:latin typeface="+mj-ea"/>
                <a:ea typeface="+mj-ea"/>
                <a:cs typeface="+mj-ea"/>
                <a:sym typeface="+mn-ea"/>
              </a:rPr>
              <a:t>键入指令</a:t>
            </a:r>
            <a:r>
              <a:rPr lang="en-US" altLang="zh-CN">
                <a:latin typeface="+mj-ea"/>
                <a:ea typeface="+mj-ea"/>
                <a:cs typeface="+mj-ea"/>
                <a:sym typeface="+mn-ea"/>
              </a:rPr>
              <a:t> </a:t>
            </a:r>
            <a:r>
              <a:rPr lang="en-US" altLang="zh-CN">
                <a:latin typeface="+mj-ea"/>
                <a:ea typeface="+mj-ea"/>
                <a:cs typeface="+mj-ea"/>
              </a:rPr>
              <a:t>wsl --install -d Ubuntu</a:t>
            </a:r>
            <a:r>
              <a:rPr lang="zh-CN" altLang="en-US">
                <a:latin typeface="+mj-ea"/>
                <a:ea typeface="+mj-ea"/>
                <a:cs typeface="+mj-ea"/>
              </a:rPr>
              <a:t>后</a:t>
            </a:r>
            <a:r>
              <a:rPr lang="zh-CN" altLang="en-US">
                <a:latin typeface="+mj-ea"/>
                <a:ea typeface="+mj-ea"/>
                <a:cs typeface="+mj-ea"/>
              </a:rPr>
              <a:t>重启电脑即可安装完成</a:t>
            </a:r>
            <a:endParaRPr lang="zh-CN" altLang="en-US">
              <a:latin typeface="+mj-ea"/>
              <a:ea typeface="+mj-ea"/>
              <a:cs typeface="+mj-ea"/>
            </a:endParaRPr>
          </a:p>
          <a:p>
            <a:pPr marL="285750" indent="-285750">
              <a:lnSpc>
                <a:spcPct val="150000"/>
              </a:lnSpc>
              <a:buFont typeface="Arial" panose="020B0604020202020204" pitchFamily="34" charset="0"/>
              <a:buChar char="•"/>
            </a:pPr>
            <a:r>
              <a:rPr lang="zh-CN" altLang="en-US">
                <a:latin typeface="+mj-ea"/>
                <a:ea typeface="+mj-ea"/>
                <a:cs typeface="+mj-ea"/>
              </a:rPr>
              <a:t>后续使用时：</a:t>
            </a:r>
            <a:r>
              <a:rPr lang="zh-CN" altLang="en-US">
                <a:latin typeface="+mj-ea"/>
                <a:ea typeface="+mj-ea"/>
                <a:cs typeface="+mj-ea"/>
                <a:sym typeface="+mn-ea"/>
              </a:rPr>
              <a:t>进入</a:t>
            </a:r>
            <a:r>
              <a:rPr lang="en-US" altLang="zh-CN">
                <a:latin typeface="+mj-ea"/>
                <a:ea typeface="+mj-ea"/>
                <a:cs typeface="+mj-ea"/>
                <a:sym typeface="+mn-ea"/>
              </a:rPr>
              <a:t>Powershell</a:t>
            </a:r>
            <a:r>
              <a:rPr lang="zh-CN" altLang="en-US">
                <a:latin typeface="+mj-ea"/>
                <a:ea typeface="+mj-ea"/>
                <a:cs typeface="+mj-ea"/>
                <a:sym typeface="+mn-ea"/>
              </a:rPr>
              <a:t>终端后输入</a:t>
            </a:r>
            <a:r>
              <a:rPr lang="en-US" altLang="zh-CN">
                <a:latin typeface="+mj-ea"/>
                <a:ea typeface="+mj-ea"/>
                <a:cs typeface="+mj-ea"/>
                <a:sym typeface="+mn-ea"/>
              </a:rPr>
              <a:t>wsl</a:t>
            </a:r>
            <a:r>
              <a:rPr lang="zh-CN" altLang="en-US">
                <a:latin typeface="+mj-ea"/>
                <a:ea typeface="+mj-ea"/>
                <a:cs typeface="+mj-ea"/>
                <a:sym typeface="+mn-ea"/>
              </a:rPr>
              <a:t>，并参考</a:t>
            </a:r>
            <a:r>
              <a:rPr lang="en-US" altLang="zh-CN">
                <a:latin typeface="+mj-ea"/>
                <a:ea typeface="+mj-ea"/>
                <a:cs typeface="+mj-ea"/>
                <a:sym typeface="+mn-ea"/>
              </a:rPr>
              <a:t>Linux</a:t>
            </a:r>
            <a:r>
              <a:rPr lang="zh-CN" altLang="en-US">
                <a:latin typeface="+mj-ea"/>
                <a:ea typeface="+mj-ea"/>
                <a:cs typeface="+mj-ea"/>
                <a:sym typeface="+mn-ea"/>
              </a:rPr>
              <a:t>系统的后续流程</a:t>
            </a:r>
            <a:r>
              <a:rPr lang="zh-CN" altLang="en-US">
                <a:latin typeface="+mj-ea"/>
                <a:ea typeface="+mj-ea"/>
                <a:cs typeface="+mj-ea"/>
                <a:sym typeface="+mn-ea"/>
              </a:rPr>
              <a:t>即可</a:t>
            </a:r>
            <a:endParaRPr lang="zh-CN" altLang="en-US">
              <a:latin typeface="+mj-ea"/>
              <a:ea typeface="+mj-ea"/>
              <a:cs typeface="+mj-ea"/>
              <a:sym typeface="+mn-ea"/>
            </a:endParaRPr>
          </a:p>
        </p:txBody>
      </p:sp>
      <p:pic>
        <p:nvPicPr>
          <p:cNvPr id="11" name="图片 10"/>
          <p:cNvPicPr>
            <a:picLocks noChangeAspect="1"/>
          </p:cNvPicPr>
          <p:nvPr/>
        </p:nvPicPr>
        <p:blipFill>
          <a:blip r:embed="rId2"/>
          <a:stretch>
            <a:fillRect/>
          </a:stretch>
        </p:blipFill>
        <p:spPr>
          <a:xfrm>
            <a:off x="2468245" y="3429000"/>
            <a:ext cx="6483350" cy="18910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游戏机&#10;&#10;描述已自动生成"/>
          <p:cNvPicPr>
            <a:picLocks noChangeAspect="1"/>
          </p:cNvPicPr>
          <p:nvPr/>
        </p:nvPicPr>
        <p:blipFill rotWithShape="1">
          <a:blip r:embed="rId1">
            <a:extLst>
              <a:ext uri="{28A0092B-C50C-407E-A947-70E740481C1C}">
                <a14:useLocalDpi xmlns:a14="http://schemas.microsoft.com/office/drawing/2010/main" val="0"/>
              </a:ext>
            </a:extLst>
          </a:blip>
          <a:srcRect l="5854" t="14311" r="2763" b="18023"/>
          <a:stretch>
            <a:fillRect/>
          </a:stretch>
        </p:blipFill>
        <p:spPr>
          <a:xfrm>
            <a:off x="8832178" y="211047"/>
            <a:ext cx="3359822" cy="741561"/>
          </a:xfrm>
          <a:prstGeom prst="rect">
            <a:avLst/>
          </a:prstGeom>
        </p:spPr>
      </p:pic>
      <p:sp>
        <p:nvSpPr>
          <p:cNvPr id="3" name="任意多边形: 形状 2"/>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 name="文本框 3"/>
          <p:cNvSpPr txBox="1"/>
          <p:nvPr/>
        </p:nvSpPr>
        <p:spPr>
          <a:xfrm>
            <a:off x="1164276" y="355470"/>
            <a:ext cx="3294380" cy="583565"/>
          </a:xfrm>
          <a:prstGeom prst="rect">
            <a:avLst/>
          </a:prstGeom>
          <a:noFill/>
        </p:spPr>
        <p:txBody>
          <a:bodyPr wrap="none" rtlCol="0">
            <a:spAutoFit/>
          </a:bodyPr>
          <a:lstStyle/>
          <a:p>
            <a:pPr algn="l"/>
            <a:r>
              <a:rPr lang="zh-CN" altLang="en-US" sz="3200" b="1" spc="300" dirty="0">
                <a:solidFill>
                  <a:schemeClr val="tx1">
                    <a:lumMod val="85000"/>
                    <a:lumOff val="15000"/>
                  </a:schemeClr>
                </a:solidFill>
                <a:sym typeface="+mn-ea"/>
              </a:rPr>
              <a:t>部署及使用方法</a:t>
            </a:r>
            <a:endParaRPr lang="zh-CN" altLang="en-US" sz="3200" b="1" spc="300" dirty="0">
              <a:solidFill>
                <a:schemeClr val="tx1">
                  <a:lumMod val="85000"/>
                  <a:lumOff val="15000"/>
                </a:schemeClr>
              </a:solidFill>
            </a:endParaRPr>
          </a:p>
        </p:txBody>
      </p:sp>
      <p:sp>
        <p:nvSpPr>
          <p:cNvPr id="5" name="文本框 4"/>
          <p:cNvSpPr txBox="1"/>
          <p:nvPr/>
        </p:nvSpPr>
        <p:spPr>
          <a:xfrm>
            <a:off x="271574" y="339428"/>
            <a:ext cx="646697" cy="521970"/>
          </a:xfrm>
          <a:prstGeom prst="rect">
            <a:avLst/>
          </a:prstGeom>
          <a:noFill/>
        </p:spPr>
        <p:txBody>
          <a:bodyPr wrap="square" rtlCol="0">
            <a:spAutoFit/>
          </a:bodyPr>
          <a:lstStyle/>
          <a:p>
            <a:pPr algn="ctr"/>
            <a:r>
              <a:rPr lang="en-US" altLang="zh-CN" sz="2800" b="1" dirty="0">
                <a:solidFill>
                  <a:schemeClr val="bg1"/>
                </a:solidFill>
              </a:rPr>
              <a:t>03</a:t>
            </a:r>
            <a:endParaRPr lang="zh-CN" altLang="en-US" sz="2800" b="1" dirty="0">
              <a:solidFill>
                <a:schemeClr val="bg1"/>
              </a:solidFill>
            </a:endParaRPr>
          </a:p>
        </p:txBody>
      </p:sp>
      <p:sp>
        <p:nvSpPr>
          <p:cNvPr id="6" name="任意多边形: 形状 5"/>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8" name="任意多边形: 形状 17"/>
          <p:cNvSpPr>
            <a:spLocks noChangeAspect="1"/>
          </p:cNvSpPr>
          <p:nvPr/>
        </p:nvSpPr>
        <p:spPr>
          <a:xfrm>
            <a:off x="763270" y="1219835"/>
            <a:ext cx="327025" cy="28829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7" name="文本框 6"/>
          <p:cNvSpPr txBox="1"/>
          <p:nvPr/>
        </p:nvSpPr>
        <p:spPr>
          <a:xfrm>
            <a:off x="1281430" y="1164590"/>
            <a:ext cx="4312285" cy="398780"/>
          </a:xfrm>
          <a:prstGeom prst="rect">
            <a:avLst/>
          </a:prstGeom>
          <a:noFill/>
        </p:spPr>
        <p:txBody>
          <a:bodyPr wrap="square" rtlCol="0">
            <a:spAutoFit/>
          </a:bodyPr>
          <a:p>
            <a:r>
              <a:rPr lang="zh-CN" altLang="en-US" sz="2000" b="1"/>
              <a:t>本地部署：准备</a:t>
            </a:r>
            <a:r>
              <a:rPr lang="zh-CN" altLang="en-US" sz="2000" b="1"/>
              <a:t>工作</a:t>
            </a:r>
            <a:endParaRPr lang="zh-CN" altLang="en-US" sz="2000" b="1"/>
          </a:p>
        </p:txBody>
      </p:sp>
      <p:sp>
        <p:nvSpPr>
          <p:cNvPr id="8" name="文本框 7"/>
          <p:cNvSpPr txBox="1"/>
          <p:nvPr/>
        </p:nvSpPr>
        <p:spPr>
          <a:xfrm>
            <a:off x="701040" y="1678940"/>
            <a:ext cx="3449320" cy="368300"/>
          </a:xfrm>
          <a:prstGeom prst="rect">
            <a:avLst/>
          </a:prstGeom>
          <a:noFill/>
        </p:spPr>
        <p:txBody>
          <a:bodyPr wrap="square" rtlCol="0">
            <a:spAutoFit/>
          </a:bodyPr>
          <a:p>
            <a:r>
              <a:rPr lang="en-US" b="1">
                <a:latin typeface="+mj-ea"/>
                <a:ea typeface="+mj-ea"/>
                <a:cs typeface="+mj-ea"/>
              </a:rPr>
              <a:t>Node.js</a:t>
            </a:r>
            <a:r>
              <a:rPr lang="zh-CN" altLang="en-US" b="1">
                <a:latin typeface="+mj-ea"/>
                <a:ea typeface="+mj-ea"/>
                <a:cs typeface="+mj-ea"/>
              </a:rPr>
              <a:t>安装方法：</a:t>
            </a:r>
            <a:endParaRPr lang="zh-CN" altLang="en-US" b="1">
              <a:latin typeface="+mj-ea"/>
              <a:ea typeface="+mj-ea"/>
              <a:cs typeface="+mj-ea"/>
            </a:endParaRPr>
          </a:p>
        </p:txBody>
      </p:sp>
      <p:sp>
        <p:nvSpPr>
          <p:cNvPr id="9" name="文本框 8"/>
          <p:cNvSpPr txBox="1"/>
          <p:nvPr/>
        </p:nvSpPr>
        <p:spPr>
          <a:xfrm>
            <a:off x="616585" y="2089785"/>
            <a:ext cx="11575415" cy="2183765"/>
          </a:xfrm>
          <a:prstGeom prst="rect">
            <a:avLst/>
          </a:prstGeom>
          <a:noFill/>
        </p:spPr>
        <p:txBody>
          <a:bodyPr wrap="square" rtlCol="0">
            <a:spAutoFit/>
          </a:bodyPr>
          <a:p>
            <a:pPr marL="285750" indent="-285750">
              <a:buFont typeface="Arial" panose="020B0604020202020204" pitchFamily="34" charset="0"/>
              <a:buChar char="•"/>
            </a:pPr>
            <a:r>
              <a:rPr lang="en-US" altLang="zh-CN" sz="1600">
                <a:latin typeface="+mj-ea"/>
                <a:ea typeface="+mj-ea"/>
              </a:rPr>
              <a:t>Windows:  </a:t>
            </a:r>
            <a:r>
              <a:rPr lang="zh-CN" altLang="en-US" sz="1600">
                <a:latin typeface="+mj-ea"/>
                <a:ea typeface="+mj-ea"/>
              </a:rPr>
              <a:t>访问</a:t>
            </a:r>
            <a:r>
              <a:rPr lang="en-US" altLang="zh-CN" sz="1600" u="sng">
                <a:solidFill>
                  <a:srgbClr val="0070C0"/>
                </a:solidFill>
                <a:latin typeface="+mj-ea"/>
                <a:ea typeface="+mj-ea"/>
              </a:rPr>
              <a:t>https://nodejs.org</a:t>
            </a:r>
            <a:r>
              <a:rPr lang="zh-CN" altLang="en-US" sz="1600">
                <a:solidFill>
                  <a:schemeClr val="tx1"/>
                </a:solidFill>
                <a:latin typeface="+mj-ea"/>
                <a:ea typeface="+mj-ea"/>
              </a:rPr>
              <a:t>，下载</a:t>
            </a:r>
            <a:r>
              <a:rPr lang="en-US" altLang="zh-CN" sz="1600">
                <a:solidFill>
                  <a:schemeClr val="tx1"/>
                </a:solidFill>
                <a:latin typeface="+mj-ea"/>
                <a:ea typeface="+mj-ea"/>
              </a:rPr>
              <a:t>LTS</a:t>
            </a:r>
            <a:r>
              <a:rPr lang="zh-CN" altLang="en-US" sz="1600">
                <a:solidFill>
                  <a:schemeClr val="tx1"/>
                </a:solidFill>
                <a:latin typeface="+mj-ea"/>
                <a:ea typeface="+mj-ea"/>
              </a:rPr>
              <a:t>版本的</a:t>
            </a:r>
            <a:r>
              <a:rPr lang="en-US" altLang="zh-CN" sz="1600">
                <a:solidFill>
                  <a:schemeClr val="tx1"/>
                </a:solidFill>
                <a:latin typeface="+mj-ea"/>
                <a:ea typeface="+mj-ea"/>
              </a:rPr>
              <a:t>Node.js</a:t>
            </a:r>
            <a:r>
              <a:rPr lang="zh-CN" altLang="en-US" sz="1600">
                <a:solidFill>
                  <a:schemeClr val="tx1"/>
                </a:solidFill>
                <a:latin typeface="+mj-ea"/>
                <a:ea typeface="+mj-ea"/>
              </a:rPr>
              <a:t>安装包并安装即可</a:t>
            </a:r>
            <a:endParaRPr lang="zh-CN" altLang="en-US" sz="1600">
              <a:solidFill>
                <a:schemeClr val="tx1"/>
              </a:solidFill>
              <a:latin typeface="+mj-ea"/>
              <a:ea typeface="+mj-ea"/>
            </a:endParaRPr>
          </a:p>
          <a:p>
            <a:pPr indent="0">
              <a:lnSpc>
                <a:spcPct val="150000"/>
              </a:lnSpc>
              <a:buFont typeface="Arial" panose="020B0604020202020204" pitchFamily="34" charset="0"/>
              <a:buNone/>
            </a:pPr>
            <a:r>
              <a:rPr lang="zh-CN" altLang="en-US" sz="1600">
                <a:solidFill>
                  <a:schemeClr val="tx1"/>
                </a:solidFill>
                <a:latin typeface="+mj-ea"/>
                <a:ea typeface="+mj-ea"/>
              </a:rPr>
              <a:t> </a:t>
            </a:r>
            <a:r>
              <a:rPr lang="en-US" altLang="zh-CN" sz="1600">
                <a:solidFill>
                  <a:schemeClr val="tx1"/>
                </a:solidFill>
                <a:latin typeface="+mj-ea"/>
                <a:ea typeface="+mj-ea"/>
              </a:rPr>
              <a:t>    </a:t>
            </a:r>
            <a:r>
              <a:rPr lang="zh-CN" altLang="en-US" sz="1600">
                <a:solidFill>
                  <a:schemeClr val="tx1"/>
                </a:solidFill>
                <a:latin typeface="+mj-ea"/>
                <a:ea typeface="+mj-ea"/>
              </a:rPr>
              <a:t>或：</a:t>
            </a:r>
            <a:r>
              <a:rPr lang="en-US" altLang="zh-CN" sz="1600">
                <a:solidFill>
                  <a:schemeClr val="tx1"/>
                </a:solidFill>
                <a:latin typeface="+mj-ea"/>
                <a:ea typeface="+mj-ea"/>
              </a:rPr>
              <a:t>Powershell</a:t>
            </a:r>
            <a:r>
              <a:rPr lang="zh-CN" altLang="en-US" sz="1600">
                <a:solidFill>
                  <a:schemeClr val="tx1"/>
                </a:solidFill>
                <a:latin typeface="+mj-ea"/>
                <a:ea typeface="+mj-ea"/>
              </a:rPr>
              <a:t>终端键入</a:t>
            </a:r>
            <a:r>
              <a:rPr lang="en-US" altLang="zh-CN" sz="1600">
                <a:solidFill>
                  <a:schemeClr val="tx1"/>
                </a:solidFill>
                <a:latin typeface="+mj-ea"/>
                <a:ea typeface="+mj-ea"/>
              </a:rPr>
              <a:t>winget install OpenJS.NodeJS.LTS</a:t>
            </a:r>
            <a:endParaRPr lang="en-US" altLang="zh-CN" sz="1600">
              <a:solidFill>
                <a:schemeClr val="tx1"/>
              </a:solidFill>
              <a:latin typeface="+mj-ea"/>
              <a:ea typeface="+mj-ea"/>
            </a:endParaRPr>
          </a:p>
          <a:p>
            <a:pPr marL="285750" indent="-285750">
              <a:lnSpc>
                <a:spcPct val="150000"/>
              </a:lnSpc>
              <a:buFont typeface="Arial" panose="020B0604020202020204" pitchFamily="34" charset="0"/>
              <a:buChar char="•"/>
            </a:pPr>
            <a:r>
              <a:rPr lang="en-US" altLang="zh-CN" sz="1600">
                <a:solidFill>
                  <a:schemeClr val="tx1"/>
                </a:solidFill>
                <a:latin typeface="+mj-ea"/>
                <a:ea typeface="+mj-ea"/>
              </a:rPr>
              <a:t>Linux</a:t>
            </a:r>
            <a:r>
              <a:rPr lang="zh-CN" altLang="en-US" sz="1600">
                <a:solidFill>
                  <a:schemeClr val="tx1"/>
                </a:solidFill>
                <a:latin typeface="+mj-ea"/>
                <a:ea typeface="+mj-ea"/>
              </a:rPr>
              <a:t>：打开终端，键入</a:t>
            </a:r>
            <a:r>
              <a:rPr lang="en-US" altLang="zh-CN" sz="1600">
                <a:solidFill>
                  <a:schemeClr val="tx1"/>
                </a:solidFill>
                <a:latin typeface="+mj-ea"/>
                <a:ea typeface="+mj-ea"/>
              </a:rPr>
              <a:t>sudo apt update &amp;&amp; sudo apt install nodejs npm</a:t>
            </a:r>
            <a:endParaRPr lang="en-US" altLang="zh-CN" sz="1600">
              <a:solidFill>
                <a:schemeClr val="tx1"/>
              </a:solidFill>
              <a:latin typeface="+mj-ea"/>
              <a:ea typeface="+mj-ea"/>
            </a:endParaRPr>
          </a:p>
          <a:p>
            <a:pPr marL="285750" indent="-285750">
              <a:lnSpc>
                <a:spcPct val="150000"/>
              </a:lnSpc>
              <a:buFont typeface="Arial" panose="020B0604020202020204" pitchFamily="34" charset="0"/>
              <a:buChar char="•"/>
            </a:pPr>
            <a:r>
              <a:rPr lang="en-US" altLang="zh-CN" sz="1600">
                <a:solidFill>
                  <a:schemeClr val="tx1"/>
                </a:solidFill>
                <a:latin typeface="+mj-ea"/>
                <a:ea typeface="+mj-ea"/>
              </a:rPr>
              <a:t>MacOS</a:t>
            </a:r>
            <a:r>
              <a:rPr lang="zh-CN" altLang="en-US" sz="1600">
                <a:solidFill>
                  <a:schemeClr val="tx1"/>
                </a:solidFill>
                <a:latin typeface="+mj-ea"/>
                <a:ea typeface="+mj-ea"/>
              </a:rPr>
              <a:t>：同理访问官网安装</a:t>
            </a:r>
            <a:r>
              <a:rPr lang="en-US" altLang="zh-CN" sz="1600">
                <a:solidFill>
                  <a:schemeClr val="tx1"/>
                </a:solidFill>
                <a:latin typeface="+mj-ea"/>
                <a:ea typeface="+mj-ea"/>
              </a:rPr>
              <a:t>mac</a:t>
            </a:r>
            <a:r>
              <a:rPr lang="zh-CN" altLang="en-US" sz="1600">
                <a:solidFill>
                  <a:schemeClr val="tx1"/>
                </a:solidFill>
                <a:latin typeface="+mj-ea"/>
                <a:ea typeface="+mj-ea"/>
              </a:rPr>
              <a:t>版，</a:t>
            </a:r>
            <a:endParaRPr lang="zh-CN" altLang="en-US" sz="1600">
              <a:solidFill>
                <a:schemeClr val="tx1"/>
              </a:solidFill>
              <a:latin typeface="+mj-ea"/>
              <a:ea typeface="+mj-ea"/>
            </a:endParaRPr>
          </a:p>
          <a:p>
            <a:pPr indent="0">
              <a:lnSpc>
                <a:spcPct val="150000"/>
              </a:lnSpc>
              <a:buFont typeface="Arial" panose="020B0604020202020204" pitchFamily="34" charset="0"/>
              <a:buNone/>
            </a:pPr>
            <a:r>
              <a:rPr lang="en-US" altLang="zh-CN" sz="1600">
                <a:solidFill>
                  <a:schemeClr val="tx1"/>
                </a:solidFill>
                <a:latin typeface="+mj-ea"/>
                <a:ea typeface="+mj-ea"/>
              </a:rPr>
              <a:t>     </a:t>
            </a:r>
            <a:r>
              <a:rPr lang="zh-CN" altLang="en-US" sz="1600">
                <a:solidFill>
                  <a:schemeClr val="tx1"/>
                </a:solidFill>
                <a:latin typeface="+mj-ea"/>
                <a:ea typeface="+mj-ea"/>
              </a:rPr>
              <a:t>或：终端键入</a:t>
            </a:r>
            <a:r>
              <a:rPr lang="en-US" altLang="zh-CN" sz="1600">
                <a:solidFill>
                  <a:schemeClr val="tx1"/>
                </a:solidFill>
                <a:latin typeface="+mj-ea"/>
                <a:ea typeface="+mj-ea"/>
              </a:rPr>
              <a:t>/bin/bash -c "$(curl -fsSL https://raw.githubusercontent.com/Homebrew/install/HEAD/install.sh)"</a:t>
            </a:r>
            <a:endParaRPr lang="en-US" altLang="zh-CN" sz="1600">
              <a:solidFill>
                <a:schemeClr val="tx1"/>
              </a:solidFill>
              <a:latin typeface="+mj-ea"/>
              <a:ea typeface="+mj-ea"/>
            </a:endParaRPr>
          </a:p>
          <a:p>
            <a:pPr indent="0">
              <a:lnSpc>
                <a:spcPct val="150000"/>
              </a:lnSpc>
              <a:buFont typeface="Arial" panose="020B0604020202020204" pitchFamily="34" charset="0"/>
              <a:buNone/>
            </a:pPr>
            <a:r>
              <a:rPr lang="en-US" altLang="zh-CN" sz="1600">
                <a:solidFill>
                  <a:schemeClr val="tx1"/>
                </a:solidFill>
                <a:latin typeface="+mj-ea"/>
                <a:ea typeface="+mj-ea"/>
              </a:rPr>
              <a:t>           </a:t>
            </a:r>
            <a:r>
              <a:rPr lang="zh-CN" altLang="en-US" sz="1600">
                <a:solidFill>
                  <a:schemeClr val="tx1"/>
                </a:solidFill>
                <a:latin typeface="+mj-ea"/>
                <a:ea typeface="+mj-ea"/>
              </a:rPr>
              <a:t>及</a:t>
            </a:r>
            <a:r>
              <a:rPr lang="en-US" altLang="zh-CN" sz="1600">
                <a:solidFill>
                  <a:schemeClr val="tx1"/>
                </a:solidFill>
                <a:latin typeface="+mj-ea"/>
                <a:ea typeface="+mj-ea"/>
              </a:rPr>
              <a:t>brew install node@24</a:t>
            </a:r>
            <a:endParaRPr lang="en-US" altLang="zh-CN" sz="1600">
              <a:solidFill>
                <a:schemeClr val="tx1"/>
              </a:solidFill>
              <a:latin typeface="+mj-ea"/>
              <a:ea typeface="+mj-ea"/>
            </a:endParaRPr>
          </a:p>
        </p:txBody>
      </p:sp>
      <p:sp>
        <p:nvSpPr>
          <p:cNvPr id="13" name="文本框 12"/>
          <p:cNvSpPr txBox="1"/>
          <p:nvPr/>
        </p:nvSpPr>
        <p:spPr>
          <a:xfrm>
            <a:off x="701040" y="4792345"/>
            <a:ext cx="7452360" cy="1445260"/>
          </a:xfrm>
          <a:prstGeom prst="rect">
            <a:avLst/>
          </a:prstGeom>
          <a:noFill/>
        </p:spPr>
        <p:txBody>
          <a:bodyPr wrap="square" rtlCol="0">
            <a:spAutoFit/>
          </a:bodyPr>
          <a:p>
            <a:pPr marL="285750" indent="-285750">
              <a:buFont typeface="Arial" panose="020B0604020202020204" pitchFamily="34" charset="0"/>
              <a:buChar char="•"/>
            </a:pPr>
            <a:r>
              <a:rPr lang="zh-CN" altLang="en-US" sz="1600">
                <a:latin typeface="+mj-ea"/>
                <a:ea typeface="+mj-ea"/>
                <a:cs typeface="+mj-ea"/>
              </a:rPr>
              <a:t>若设备上安装过</a:t>
            </a:r>
            <a:r>
              <a:rPr lang="en-US" altLang="zh-CN" sz="1600">
                <a:latin typeface="+mj-ea"/>
                <a:ea typeface="+mj-ea"/>
                <a:cs typeface="+mj-ea"/>
              </a:rPr>
              <a:t>Visual Studio 2022</a:t>
            </a:r>
            <a:r>
              <a:rPr lang="zh-CN" altLang="en-US" sz="1600">
                <a:latin typeface="+mj-ea"/>
                <a:ea typeface="+mj-ea"/>
                <a:cs typeface="+mj-ea"/>
              </a:rPr>
              <a:t>等环境，含</a:t>
            </a:r>
            <a:r>
              <a:rPr lang="en-US" altLang="zh-CN" sz="1600">
                <a:latin typeface="+mj-ea"/>
                <a:ea typeface="+mj-ea"/>
                <a:cs typeface="+mj-ea"/>
              </a:rPr>
              <a:t>c++</a:t>
            </a:r>
            <a:r>
              <a:rPr lang="zh-CN" altLang="en-US" sz="1600">
                <a:latin typeface="+mj-ea"/>
                <a:ea typeface="+mj-ea"/>
                <a:cs typeface="+mj-ea"/>
              </a:rPr>
              <a:t>编译工具即可</a:t>
            </a:r>
            <a:endParaRPr lang="zh-CN" altLang="en-US" sz="1600">
              <a:latin typeface="+mj-ea"/>
              <a:ea typeface="+mj-ea"/>
              <a:cs typeface="+mj-ea"/>
            </a:endParaRPr>
          </a:p>
          <a:p>
            <a:pPr marL="285750" indent="-285750">
              <a:lnSpc>
                <a:spcPct val="150000"/>
              </a:lnSpc>
              <a:buFont typeface="Arial" panose="020B0604020202020204" pitchFamily="34" charset="0"/>
              <a:buChar char="•"/>
            </a:pPr>
            <a:r>
              <a:rPr lang="en-US" altLang="zh-CN" sz="1600">
                <a:latin typeface="+mj-ea"/>
                <a:ea typeface="+mj-ea"/>
                <a:cs typeface="+mj-ea"/>
              </a:rPr>
              <a:t>Windows</a:t>
            </a:r>
            <a:r>
              <a:rPr lang="zh-CN" altLang="en-US" sz="1600">
                <a:latin typeface="+mj-ea"/>
                <a:ea typeface="+mj-ea"/>
                <a:cs typeface="+mj-ea"/>
              </a:rPr>
              <a:t>：可安装</a:t>
            </a:r>
            <a:r>
              <a:rPr lang="en-US" altLang="zh-CN" sz="1600">
                <a:latin typeface="+mj-ea"/>
                <a:ea typeface="+mj-ea"/>
                <a:cs typeface="+mj-ea"/>
                <a:sym typeface="+mn-ea"/>
              </a:rPr>
              <a:t>Visual Studio 2022</a:t>
            </a:r>
            <a:endParaRPr lang="en-US" altLang="zh-CN" sz="1600">
              <a:latin typeface="+mj-ea"/>
              <a:ea typeface="+mj-ea"/>
              <a:cs typeface="+mj-ea"/>
              <a:sym typeface="+mn-ea"/>
            </a:endParaRPr>
          </a:p>
          <a:p>
            <a:pPr marL="285750" indent="-285750">
              <a:lnSpc>
                <a:spcPct val="150000"/>
              </a:lnSpc>
              <a:buFont typeface="Arial" panose="020B0604020202020204" pitchFamily="34" charset="0"/>
              <a:buChar char="•"/>
            </a:pPr>
            <a:r>
              <a:rPr lang="en-US" altLang="zh-CN" sz="1600">
                <a:latin typeface="+mj-ea"/>
                <a:ea typeface="+mj-ea"/>
                <a:cs typeface="+mj-ea"/>
              </a:rPr>
              <a:t>Linux</a:t>
            </a:r>
            <a:r>
              <a:rPr lang="zh-CN" altLang="en-US" sz="1600">
                <a:latin typeface="+mj-ea"/>
                <a:ea typeface="+mj-ea"/>
                <a:cs typeface="+mj-ea"/>
              </a:rPr>
              <a:t>：终端运行</a:t>
            </a:r>
            <a:r>
              <a:rPr lang="en-US" altLang="zh-CN" sz="1600">
                <a:latin typeface="+mj-ea"/>
                <a:ea typeface="+mj-ea"/>
                <a:cs typeface="+mj-ea"/>
              </a:rPr>
              <a:t>sudo apt install gcc g++ make</a:t>
            </a:r>
            <a:endParaRPr lang="en-US" altLang="zh-CN" sz="1600">
              <a:latin typeface="+mj-ea"/>
              <a:ea typeface="+mj-ea"/>
              <a:cs typeface="+mj-ea"/>
            </a:endParaRPr>
          </a:p>
          <a:p>
            <a:pPr marL="285750" indent="-285750">
              <a:lnSpc>
                <a:spcPct val="150000"/>
              </a:lnSpc>
              <a:buFont typeface="Arial" panose="020B0604020202020204" pitchFamily="34" charset="0"/>
              <a:buChar char="•"/>
            </a:pPr>
            <a:endParaRPr lang="en-US" altLang="zh-CN" sz="1600">
              <a:latin typeface="+mj-ea"/>
              <a:ea typeface="+mj-ea"/>
              <a:cs typeface="+mj-ea"/>
            </a:endParaRPr>
          </a:p>
        </p:txBody>
      </p:sp>
      <p:sp>
        <p:nvSpPr>
          <p:cNvPr id="14" name="文本框 13"/>
          <p:cNvSpPr txBox="1"/>
          <p:nvPr/>
        </p:nvSpPr>
        <p:spPr>
          <a:xfrm>
            <a:off x="701040" y="4368800"/>
            <a:ext cx="6096000" cy="368300"/>
          </a:xfrm>
          <a:prstGeom prst="rect">
            <a:avLst/>
          </a:prstGeom>
          <a:noFill/>
        </p:spPr>
        <p:txBody>
          <a:bodyPr wrap="square" rtlCol="0" anchor="t">
            <a:spAutoFit/>
          </a:bodyPr>
          <a:p>
            <a:r>
              <a:rPr lang="en-US" b="1">
                <a:latin typeface="+mj-ea"/>
                <a:ea typeface="+mj-ea"/>
                <a:cs typeface="+mj-ea"/>
                <a:sym typeface="+mn-ea"/>
              </a:rPr>
              <a:t>c++</a:t>
            </a:r>
            <a:r>
              <a:rPr lang="zh-CN" altLang="en-US" b="1">
                <a:latin typeface="+mj-ea"/>
                <a:ea typeface="+mj-ea"/>
                <a:cs typeface="+mj-ea"/>
                <a:sym typeface="+mn-ea"/>
              </a:rPr>
              <a:t>编译环境：</a:t>
            </a:r>
            <a:endParaRPr lang="zh-CN" altLang="en-US" b="1">
              <a:latin typeface="+mj-ea"/>
              <a:ea typeface="+mj-ea"/>
              <a:cs typeface="+mj-ea"/>
              <a:sym typeface="+mn-ea"/>
            </a:endParaRPr>
          </a:p>
        </p:txBody>
      </p:sp>
      <p:sp>
        <p:nvSpPr>
          <p:cNvPr id="15" name="文本框 14"/>
          <p:cNvSpPr txBox="1"/>
          <p:nvPr/>
        </p:nvSpPr>
        <p:spPr>
          <a:xfrm>
            <a:off x="772160" y="5969635"/>
            <a:ext cx="8908415" cy="966470"/>
          </a:xfrm>
          <a:prstGeom prst="rect">
            <a:avLst/>
          </a:prstGeom>
          <a:noFill/>
        </p:spPr>
        <p:txBody>
          <a:bodyPr wrap="square" rtlCol="0" anchor="t">
            <a:noAutofit/>
          </a:bodyPr>
          <a:p>
            <a:r>
              <a:rPr lang="en-US" b="1">
                <a:latin typeface="+mj-ea"/>
                <a:ea typeface="+mj-ea"/>
                <a:cs typeface="+mj-ea"/>
                <a:sym typeface="+mn-ea"/>
              </a:rPr>
              <a:t>git</a:t>
            </a:r>
            <a:r>
              <a:rPr lang="zh-CN" altLang="en-US" b="1">
                <a:latin typeface="+mj-ea"/>
                <a:ea typeface="+mj-ea"/>
                <a:cs typeface="+mj-ea"/>
                <a:sym typeface="+mn-ea"/>
              </a:rPr>
              <a:t>：</a:t>
            </a:r>
            <a:endParaRPr lang="zh-CN" altLang="en-US" b="1">
              <a:latin typeface="+mj-ea"/>
              <a:ea typeface="+mj-ea"/>
              <a:cs typeface="+mj-ea"/>
              <a:sym typeface="+mn-ea"/>
            </a:endParaRPr>
          </a:p>
          <a:p>
            <a:pPr marL="285750" indent="-285750">
              <a:lnSpc>
                <a:spcPct val="150000"/>
              </a:lnSpc>
              <a:buFont typeface="Arial" panose="020B0604020202020204" pitchFamily="34" charset="0"/>
              <a:buChar char="•"/>
            </a:pPr>
            <a:r>
              <a:rPr lang="en-US" altLang="zh-CN" sz="1600">
                <a:latin typeface="+mj-ea"/>
                <a:ea typeface="+mj-ea"/>
                <a:cs typeface="+mj-ea"/>
                <a:sym typeface="+mn-ea"/>
              </a:rPr>
              <a:t>Windows</a:t>
            </a:r>
            <a:r>
              <a:rPr lang="zh-CN" altLang="en-US" sz="1600">
                <a:latin typeface="+mj-ea"/>
                <a:ea typeface="+mj-ea"/>
                <a:cs typeface="+mj-ea"/>
                <a:sym typeface="+mn-ea"/>
              </a:rPr>
              <a:t>：访问官网</a:t>
            </a:r>
            <a:r>
              <a:rPr lang="en-US" altLang="zh-CN" sz="1600" u="sng">
                <a:solidFill>
                  <a:srgbClr val="0070C0"/>
                </a:solidFill>
                <a:latin typeface="+mj-ea"/>
                <a:ea typeface="+mj-ea"/>
                <a:cs typeface="+mj-ea"/>
                <a:sym typeface="+mn-ea"/>
              </a:rPr>
              <a:t>https://git-scm.com/install/windows</a:t>
            </a:r>
            <a:r>
              <a:rPr lang="zh-CN" altLang="en-US" sz="1600">
                <a:latin typeface="+mj-ea"/>
                <a:ea typeface="+mj-ea"/>
                <a:cs typeface="+mj-ea"/>
                <a:sym typeface="+mn-ea"/>
              </a:rPr>
              <a:t>，默认设置安装即可</a:t>
            </a:r>
            <a:endParaRPr lang="zh-CN" altLang="en-US" sz="1600">
              <a:latin typeface="+mj-ea"/>
              <a:ea typeface="+mj-ea"/>
              <a:cs typeface="+mj-ea"/>
              <a:sym typeface="+mn-ea"/>
            </a:endParaRPr>
          </a:p>
          <a:p>
            <a:endParaRPr lang="zh-CN" altLang="en-US" sz="1600">
              <a:latin typeface="+mj-ea"/>
              <a:ea typeface="+mj-ea"/>
              <a:cs typeface="+mj-ea"/>
              <a:sym typeface="+mn-ea"/>
            </a:endParaRPr>
          </a:p>
        </p:txBody>
      </p:sp>
      <p:sp>
        <p:nvSpPr>
          <p:cNvPr id="16" name="文本框 15"/>
          <p:cNvSpPr txBox="1"/>
          <p:nvPr/>
        </p:nvSpPr>
        <p:spPr>
          <a:xfrm>
            <a:off x="8832215" y="2279015"/>
            <a:ext cx="2917825" cy="645160"/>
          </a:xfrm>
          <a:prstGeom prst="rect">
            <a:avLst/>
          </a:prstGeom>
          <a:noFill/>
        </p:spPr>
        <p:txBody>
          <a:bodyPr wrap="square" rtlCol="0">
            <a:spAutoFit/>
          </a:bodyPr>
          <a:p>
            <a:r>
              <a:rPr lang="zh-CN" altLang="en-US">
                <a:latin typeface="仿宋" panose="02010609060101010101" charset="-122"/>
                <a:ea typeface="仿宋" panose="02010609060101010101" charset="-122"/>
                <a:cs typeface="仿宋" panose="02010609060101010101" charset="-122"/>
              </a:rPr>
              <a:t>分别键入</a:t>
            </a:r>
            <a:r>
              <a:rPr lang="en-US" altLang="zh-CN">
                <a:latin typeface="仿宋" panose="02010609060101010101" charset="-122"/>
                <a:ea typeface="仿宋" panose="02010609060101010101" charset="-122"/>
                <a:cs typeface="仿宋" panose="02010609060101010101" charset="-122"/>
              </a:rPr>
              <a:t>node -v</a:t>
            </a:r>
            <a:r>
              <a:rPr lang="zh-CN" altLang="en-US">
                <a:latin typeface="仿宋" panose="02010609060101010101" charset="-122"/>
                <a:ea typeface="仿宋" panose="02010609060101010101" charset="-122"/>
                <a:cs typeface="仿宋" panose="02010609060101010101" charset="-122"/>
              </a:rPr>
              <a:t>和</a:t>
            </a:r>
            <a:r>
              <a:rPr lang="en-US" altLang="zh-CN">
                <a:latin typeface="仿宋" panose="02010609060101010101" charset="-122"/>
                <a:ea typeface="仿宋" panose="02010609060101010101" charset="-122"/>
                <a:cs typeface="仿宋" panose="02010609060101010101" charset="-122"/>
              </a:rPr>
              <a:t>npm -v</a:t>
            </a:r>
            <a:r>
              <a:rPr lang="zh-CN" altLang="en-US">
                <a:latin typeface="仿宋" panose="02010609060101010101" charset="-122"/>
                <a:ea typeface="仿宋" panose="02010609060101010101" charset="-122"/>
                <a:cs typeface="仿宋" panose="02010609060101010101" charset="-122"/>
              </a:rPr>
              <a:t>检查，输出版本号则成功</a:t>
            </a:r>
            <a:endParaRPr lang="zh-CN" altLang="en-US">
              <a:latin typeface="仿宋" panose="02010609060101010101" charset="-122"/>
              <a:ea typeface="仿宋" panose="02010609060101010101" charset="-122"/>
              <a:cs typeface="仿宋" panose="02010609060101010101" charset="-122"/>
            </a:endParaRPr>
          </a:p>
        </p:txBody>
      </p:sp>
      <p:sp>
        <p:nvSpPr>
          <p:cNvPr id="17" name="文本框 16"/>
          <p:cNvSpPr txBox="1"/>
          <p:nvPr/>
        </p:nvSpPr>
        <p:spPr>
          <a:xfrm>
            <a:off x="8964930" y="6039485"/>
            <a:ext cx="2917825" cy="645160"/>
          </a:xfrm>
          <a:prstGeom prst="rect">
            <a:avLst/>
          </a:prstGeom>
          <a:noFill/>
        </p:spPr>
        <p:txBody>
          <a:bodyPr wrap="square" rtlCol="0">
            <a:spAutoFit/>
          </a:bodyPr>
          <a:p>
            <a:r>
              <a:rPr lang="zh-CN" altLang="en-US">
                <a:latin typeface="仿宋" panose="02010609060101010101" charset="-122"/>
                <a:ea typeface="仿宋" panose="02010609060101010101" charset="-122"/>
                <a:cs typeface="仿宋" panose="02010609060101010101" charset="-122"/>
              </a:rPr>
              <a:t>键入</a:t>
            </a:r>
            <a:r>
              <a:rPr lang="en-US">
                <a:latin typeface="仿宋" panose="02010609060101010101" charset="-122"/>
                <a:ea typeface="仿宋" panose="02010609060101010101" charset="-122"/>
                <a:cs typeface="仿宋" panose="02010609060101010101" charset="-122"/>
              </a:rPr>
              <a:t>git --version</a:t>
            </a:r>
            <a:r>
              <a:rPr lang="zh-CN" altLang="en-US">
                <a:latin typeface="仿宋" panose="02010609060101010101" charset="-122"/>
                <a:ea typeface="仿宋" panose="02010609060101010101" charset="-122"/>
                <a:cs typeface="仿宋" panose="02010609060101010101" charset="-122"/>
              </a:rPr>
              <a:t>检查，输出版本号则</a:t>
            </a:r>
            <a:r>
              <a:rPr lang="zh-CN" altLang="en-US">
                <a:latin typeface="仿宋" panose="02010609060101010101" charset="-122"/>
                <a:ea typeface="仿宋" panose="02010609060101010101" charset="-122"/>
                <a:cs typeface="仿宋" panose="02010609060101010101" charset="-122"/>
              </a:rPr>
              <a:t>成功</a:t>
            </a:r>
            <a:endParaRPr lang="zh-CN" altLang="en-US">
              <a:latin typeface="仿宋" panose="02010609060101010101" charset="-122"/>
              <a:ea typeface="仿宋" panose="02010609060101010101" charset="-122"/>
              <a:cs typeface="仿宋" panose="02010609060101010101" charset="-122"/>
            </a:endParaRPr>
          </a:p>
        </p:txBody>
      </p:sp>
      <p:sp>
        <p:nvSpPr>
          <p:cNvPr id="19" name="文本框 18"/>
          <p:cNvSpPr txBox="1"/>
          <p:nvPr/>
        </p:nvSpPr>
        <p:spPr>
          <a:xfrm>
            <a:off x="7614920" y="4927600"/>
            <a:ext cx="4524375" cy="645160"/>
          </a:xfrm>
          <a:prstGeom prst="rect">
            <a:avLst/>
          </a:prstGeom>
          <a:noFill/>
        </p:spPr>
        <p:txBody>
          <a:bodyPr wrap="square" rtlCol="0" anchor="t">
            <a:spAutoFit/>
          </a:bodyPr>
          <a:p>
            <a:r>
              <a:rPr lang="zh-CN" altLang="en-US">
                <a:latin typeface="仿宋" panose="02010609060101010101" charset="-122"/>
                <a:ea typeface="仿宋" panose="02010609060101010101" charset="-122"/>
              </a:rPr>
              <a:t>键入</a:t>
            </a:r>
            <a:r>
              <a:rPr lang="en-US" altLang="zh-CN">
                <a:latin typeface="仿宋" panose="02010609060101010101" charset="-122"/>
                <a:ea typeface="仿宋" panose="02010609060101010101" charset="-122"/>
              </a:rPr>
              <a:t>gcc --version</a:t>
            </a:r>
            <a:r>
              <a:rPr lang="zh-CN" altLang="en-US">
                <a:latin typeface="仿宋" panose="02010609060101010101" charset="-122"/>
                <a:ea typeface="仿宋" panose="02010609060101010101" charset="-122"/>
              </a:rPr>
              <a:t>，</a:t>
            </a:r>
            <a:r>
              <a:rPr lang="en-US" altLang="zh-CN">
                <a:latin typeface="仿宋" panose="02010609060101010101" charset="-122"/>
                <a:ea typeface="仿宋" panose="02010609060101010101" charset="-122"/>
              </a:rPr>
              <a:t>g++ --version</a:t>
            </a:r>
            <a:r>
              <a:rPr lang="zh-CN" altLang="en-US">
                <a:latin typeface="仿宋" panose="02010609060101010101" charset="-122"/>
                <a:ea typeface="仿宋" panose="02010609060101010101" charset="-122"/>
              </a:rPr>
              <a:t>和</a:t>
            </a:r>
            <a:endParaRPr lang="en-US" altLang="zh-CN">
              <a:latin typeface="仿宋" panose="02010609060101010101" charset="-122"/>
              <a:ea typeface="仿宋" panose="02010609060101010101" charset="-122"/>
            </a:endParaRPr>
          </a:p>
          <a:p>
            <a:r>
              <a:rPr lang="en-US" altLang="zh-CN">
                <a:latin typeface="仿宋" panose="02010609060101010101" charset="-122"/>
                <a:ea typeface="仿宋" panose="02010609060101010101" charset="-122"/>
              </a:rPr>
              <a:t>make --version</a:t>
            </a:r>
            <a:r>
              <a:rPr lang="zh-CN" altLang="en-US">
                <a:latin typeface="仿宋" panose="02010609060101010101" charset="-122"/>
                <a:ea typeface="仿宋" panose="02010609060101010101" charset="-122"/>
              </a:rPr>
              <a:t>检查，输出版本号则</a:t>
            </a:r>
            <a:r>
              <a:rPr lang="zh-CN" altLang="en-US">
                <a:latin typeface="仿宋" panose="02010609060101010101" charset="-122"/>
                <a:ea typeface="仿宋" panose="02010609060101010101" charset="-122"/>
              </a:rPr>
              <a:t>成功</a:t>
            </a:r>
            <a:endParaRPr lang="zh-CN" altLang="en-US">
              <a:latin typeface="仿宋" panose="02010609060101010101" charset="-122"/>
              <a:ea typeface="仿宋"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游戏机&#10;&#10;描述已自动生成"/>
          <p:cNvPicPr>
            <a:picLocks noChangeAspect="1"/>
          </p:cNvPicPr>
          <p:nvPr/>
        </p:nvPicPr>
        <p:blipFill rotWithShape="1">
          <a:blip r:embed="rId1">
            <a:extLst>
              <a:ext uri="{28A0092B-C50C-407E-A947-70E740481C1C}">
                <a14:useLocalDpi xmlns:a14="http://schemas.microsoft.com/office/drawing/2010/main" val="0"/>
              </a:ext>
            </a:extLst>
          </a:blip>
          <a:srcRect l="5854" t="14311" r="2763" b="18023"/>
          <a:stretch>
            <a:fillRect/>
          </a:stretch>
        </p:blipFill>
        <p:spPr>
          <a:xfrm>
            <a:off x="8832178" y="211047"/>
            <a:ext cx="3359822" cy="741561"/>
          </a:xfrm>
          <a:prstGeom prst="rect">
            <a:avLst/>
          </a:prstGeom>
        </p:spPr>
      </p:pic>
      <p:sp>
        <p:nvSpPr>
          <p:cNvPr id="3" name="任意多边形: 形状 2"/>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 name="文本框 3"/>
          <p:cNvSpPr txBox="1"/>
          <p:nvPr/>
        </p:nvSpPr>
        <p:spPr>
          <a:xfrm>
            <a:off x="1164276" y="355470"/>
            <a:ext cx="3294380" cy="583565"/>
          </a:xfrm>
          <a:prstGeom prst="rect">
            <a:avLst/>
          </a:prstGeom>
          <a:noFill/>
        </p:spPr>
        <p:txBody>
          <a:bodyPr wrap="none" rtlCol="0">
            <a:spAutoFit/>
          </a:bodyPr>
          <a:lstStyle/>
          <a:p>
            <a:pPr algn="l"/>
            <a:r>
              <a:rPr lang="zh-CN" altLang="en-US" sz="3200" b="1" spc="300" dirty="0">
                <a:solidFill>
                  <a:schemeClr val="tx1">
                    <a:lumMod val="85000"/>
                    <a:lumOff val="15000"/>
                  </a:schemeClr>
                </a:solidFill>
                <a:sym typeface="+mn-ea"/>
              </a:rPr>
              <a:t>部署及使用方法</a:t>
            </a:r>
            <a:endParaRPr lang="zh-CN" altLang="en-US" sz="3200" b="1" spc="300" dirty="0">
              <a:solidFill>
                <a:schemeClr val="tx1">
                  <a:lumMod val="85000"/>
                  <a:lumOff val="15000"/>
                </a:schemeClr>
              </a:solidFill>
            </a:endParaRPr>
          </a:p>
        </p:txBody>
      </p:sp>
      <p:sp>
        <p:nvSpPr>
          <p:cNvPr id="5" name="文本框 4"/>
          <p:cNvSpPr txBox="1"/>
          <p:nvPr/>
        </p:nvSpPr>
        <p:spPr>
          <a:xfrm>
            <a:off x="271574" y="339428"/>
            <a:ext cx="646697" cy="521970"/>
          </a:xfrm>
          <a:prstGeom prst="rect">
            <a:avLst/>
          </a:prstGeom>
          <a:noFill/>
        </p:spPr>
        <p:txBody>
          <a:bodyPr wrap="square" rtlCol="0">
            <a:spAutoFit/>
          </a:bodyPr>
          <a:lstStyle/>
          <a:p>
            <a:pPr algn="ctr"/>
            <a:r>
              <a:rPr lang="en-US" altLang="zh-CN" sz="2800" b="1" dirty="0">
                <a:solidFill>
                  <a:schemeClr val="bg1"/>
                </a:solidFill>
              </a:rPr>
              <a:t>03</a:t>
            </a:r>
            <a:endParaRPr lang="zh-CN" altLang="en-US" sz="2800" b="1" dirty="0">
              <a:solidFill>
                <a:schemeClr val="bg1"/>
              </a:solidFill>
            </a:endParaRPr>
          </a:p>
        </p:txBody>
      </p:sp>
      <p:sp>
        <p:nvSpPr>
          <p:cNvPr id="6" name="任意多边形: 形状 5"/>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8" name="任意多边形: 形状 17"/>
          <p:cNvSpPr>
            <a:spLocks noChangeAspect="1"/>
          </p:cNvSpPr>
          <p:nvPr/>
        </p:nvSpPr>
        <p:spPr>
          <a:xfrm>
            <a:off x="763270" y="1457960"/>
            <a:ext cx="327025" cy="28829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7" name="文本框 6"/>
          <p:cNvSpPr txBox="1"/>
          <p:nvPr/>
        </p:nvSpPr>
        <p:spPr>
          <a:xfrm>
            <a:off x="1281430" y="1402715"/>
            <a:ext cx="4312285" cy="398780"/>
          </a:xfrm>
          <a:prstGeom prst="rect">
            <a:avLst/>
          </a:prstGeom>
          <a:noFill/>
        </p:spPr>
        <p:txBody>
          <a:bodyPr wrap="square" rtlCol="0">
            <a:spAutoFit/>
          </a:bodyPr>
          <a:p>
            <a:r>
              <a:rPr lang="zh-CN" altLang="en-US" sz="2000" b="1"/>
              <a:t>本地部署：</a:t>
            </a:r>
            <a:r>
              <a:rPr lang="zh-CN" altLang="en-US" sz="2000" b="1"/>
              <a:t>快速安装</a:t>
            </a:r>
            <a:endParaRPr lang="zh-CN" altLang="en-US" sz="2000" b="1"/>
          </a:p>
        </p:txBody>
      </p:sp>
      <p:sp>
        <p:nvSpPr>
          <p:cNvPr id="10" name="文本框 9"/>
          <p:cNvSpPr txBox="1"/>
          <p:nvPr/>
        </p:nvSpPr>
        <p:spPr>
          <a:xfrm>
            <a:off x="1047750" y="2079625"/>
            <a:ext cx="6384925" cy="368300"/>
          </a:xfrm>
          <a:prstGeom prst="rect">
            <a:avLst/>
          </a:prstGeom>
          <a:noFill/>
        </p:spPr>
        <p:txBody>
          <a:bodyPr wrap="square" rtlCol="0">
            <a:spAutoFit/>
          </a:bodyPr>
          <a:p>
            <a:pPr marL="285750" indent="-285750">
              <a:buFont typeface="Arial" panose="020B0604020202020204" pitchFamily="34" charset="0"/>
              <a:buChar char="•"/>
            </a:pPr>
            <a:r>
              <a:rPr lang="en-US" altLang="zh-CN">
                <a:latin typeface="+mj-ea"/>
                <a:ea typeface="+mj-ea"/>
              </a:rPr>
              <a:t>Windows / Linux</a:t>
            </a:r>
            <a:r>
              <a:rPr lang="zh-CN" altLang="en-US">
                <a:latin typeface="+mj-ea"/>
                <a:ea typeface="+mj-ea"/>
              </a:rPr>
              <a:t>：使用</a:t>
            </a:r>
            <a:r>
              <a:rPr lang="en-US" altLang="zh-CN">
                <a:latin typeface="+mj-ea"/>
                <a:ea typeface="+mj-ea"/>
              </a:rPr>
              <a:t>npm</a:t>
            </a:r>
            <a:r>
              <a:rPr lang="zh-CN" altLang="en-US">
                <a:latin typeface="+mj-ea"/>
                <a:ea typeface="+mj-ea"/>
              </a:rPr>
              <a:t>全局</a:t>
            </a:r>
            <a:r>
              <a:rPr lang="zh-CN" altLang="en-US">
                <a:latin typeface="+mj-ea"/>
                <a:ea typeface="+mj-ea"/>
              </a:rPr>
              <a:t>安装</a:t>
            </a:r>
            <a:endParaRPr lang="zh-CN" altLang="en-US">
              <a:latin typeface="+mj-ea"/>
              <a:ea typeface="+mj-ea"/>
            </a:endParaRPr>
          </a:p>
        </p:txBody>
      </p:sp>
      <p:sp>
        <p:nvSpPr>
          <p:cNvPr id="11" name="文本框 10"/>
          <p:cNvSpPr txBox="1"/>
          <p:nvPr/>
        </p:nvSpPr>
        <p:spPr>
          <a:xfrm>
            <a:off x="2454275" y="2695893"/>
            <a:ext cx="5080000" cy="368300"/>
          </a:xfrm>
          <a:prstGeom prst="rect">
            <a:avLst/>
          </a:prstGeom>
        </p:spPr>
        <p:txBody>
          <a:bodyPr>
            <a:spAutoFit/>
          </a:bodyPr>
          <a:p>
            <a:pPr marL="0" indent="0"/>
            <a:r>
              <a:rPr lang="en-US" altLang="zh-CN" b="0" i="0">
                <a:solidFill>
                  <a:schemeClr val="tx1"/>
                </a:solidFill>
                <a:latin typeface="+mj-ea"/>
                <a:ea typeface="+mj-ea"/>
              </a:rPr>
              <a:t>npm install -g openclaw@latest</a:t>
            </a:r>
            <a:endParaRPr lang="en-US" altLang="zh-CN" b="0" i="0">
              <a:solidFill>
                <a:schemeClr val="tx1"/>
              </a:solidFill>
              <a:latin typeface="+mj-ea"/>
              <a:ea typeface="+mj-ea"/>
            </a:endParaRPr>
          </a:p>
        </p:txBody>
      </p:sp>
      <p:sp>
        <p:nvSpPr>
          <p:cNvPr id="12" name="文本框 11"/>
          <p:cNvSpPr txBox="1"/>
          <p:nvPr/>
        </p:nvSpPr>
        <p:spPr>
          <a:xfrm>
            <a:off x="1341755" y="2682875"/>
            <a:ext cx="2181860" cy="368300"/>
          </a:xfrm>
          <a:prstGeom prst="rect">
            <a:avLst/>
          </a:prstGeom>
          <a:noFill/>
        </p:spPr>
        <p:txBody>
          <a:bodyPr wrap="square" rtlCol="0">
            <a:spAutoFit/>
          </a:bodyPr>
          <a:p>
            <a:r>
              <a:rPr lang="zh-CN" altLang="en-US"/>
              <a:t>终端</a:t>
            </a:r>
            <a:r>
              <a:rPr lang="zh-CN" altLang="en-US"/>
              <a:t>运行：</a:t>
            </a:r>
            <a:endParaRPr lang="zh-CN" altLang="en-US"/>
          </a:p>
        </p:txBody>
      </p:sp>
      <p:sp>
        <p:nvSpPr>
          <p:cNvPr id="16" name="文本框 15"/>
          <p:cNvSpPr txBox="1"/>
          <p:nvPr/>
        </p:nvSpPr>
        <p:spPr>
          <a:xfrm>
            <a:off x="1184910" y="3147695"/>
            <a:ext cx="6546215" cy="368300"/>
          </a:xfrm>
          <a:prstGeom prst="rect">
            <a:avLst/>
          </a:prstGeom>
          <a:noFill/>
        </p:spPr>
        <p:txBody>
          <a:bodyPr wrap="square" rtlCol="0">
            <a:spAutoFit/>
          </a:bodyPr>
          <a:p>
            <a:r>
              <a:rPr lang="zh-CN" altLang="en-US">
                <a:latin typeface="+mj-ea"/>
                <a:ea typeface="+mj-ea"/>
                <a:cs typeface="+mj-ea"/>
              </a:rPr>
              <a:t>（有</a:t>
            </a:r>
            <a:r>
              <a:rPr lang="en-US" altLang="zh-CN">
                <a:latin typeface="+mj-ea"/>
                <a:ea typeface="+mj-ea"/>
                <a:cs typeface="+mj-ea"/>
              </a:rPr>
              <a:t>warning</a:t>
            </a:r>
            <a:r>
              <a:rPr lang="zh-CN" altLang="en-US">
                <a:latin typeface="+mj-ea"/>
                <a:ea typeface="+mj-ea"/>
                <a:cs typeface="+mj-ea"/>
              </a:rPr>
              <a:t>正常，只要没用出现</a:t>
            </a:r>
            <a:r>
              <a:rPr lang="en-US" altLang="zh-CN">
                <a:latin typeface="+mj-ea"/>
                <a:ea typeface="+mj-ea"/>
                <a:cs typeface="+mj-ea"/>
              </a:rPr>
              <a:t>npm error</a:t>
            </a:r>
            <a:r>
              <a:rPr lang="zh-CN" altLang="en-US">
                <a:latin typeface="+mj-ea"/>
                <a:ea typeface="+mj-ea"/>
                <a:cs typeface="+mj-ea"/>
              </a:rPr>
              <a:t>则为正常安装）</a:t>
            </a:r>
            <a:endParaRPr lang="zh-CN" altLang="en-US">
              <a:latin typeface="+mj-ea"/>
              <a:ea typeface="+mj-ea"/>
              <a:cs typeface="+mj-ea"/>
            </a:endParaRPr>
          </a:p>
        </p:txBody>
      </p:sp>
      <p:pic>
        <p:nvPicPr>
          <p:cNvPr id="17" name="图片 16"/>
          <p:cNvPicPr>
            <a:picLocks noChangeAspect="1"/>
          </p:cNvPicPr>
          <p:nvPr/>
        </p:nvPicPr>
        <p:blipFill>
          <a:blip r:embed="rId2"/>
          <a:stretch>
            <a:fillRect/>
          </a:stretch>
        </p:blipFill>
        <p:spPr>
          <a:xfrm>
            <a:off x="1199515" y="3942715"/>
            <a:ext cx="7117080" cy="24726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游戏机&#10;&#10;描述已自动生成"/>
          <p:cNvPicPr>
            <a:picLocks noChangeAspect="1"/>
          </p:cNvPicPr>
          <p:nvPr/>
        </p:nvPicPr>
        <p:blipFill rotWithShape="1">
          <a:blip r:embed="rId1">
            <a:extLst>
              <a:ext uri="{28A0092B-C50C-407E-A947-70E740481C1C}">
                <a14:useLocalDpi xmlns:a14="http://schemas.microsoft.com/office/drawing/2010/main" val="0"/>
              </a:ext>
            </a:extLst>
          </a:blip>
          <a:srcRect l="5854" t="14311" r="2763" b="18023"/>
          <a:stretch>
            <a:fillRect/>
          </a:stretch>
        </p:blipFill>
        <p:spPr>
          <a:xfrm>
            <a:off x="8832178" y="211047"/>
            <a:ext cx="3359822" cy="741561"/>
          </a:xfrm>
          <a:prstGeom prst="rect">
            <a:avLst/>
          </a:prstGeom>
        </p:spPr>
      </p:pic>
      <p:sp>
        <p:nvSpPr>
          <p:cNvPr id="3" name="任意多边形: 形状 2"/>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 name="文本框 3"/>
          <p:cNvSpPr txBox="1"/>
          <p:nvPr/>
        </p:nvSpPr>
        <p:spPr>
          <a:xfrm>
            <a:off x="1164276" y="355470"/>
            <a:ext cx="3294380" cy="583565"/>
          </a:xfrm>
          <a:prstGeom prst="rect">
            <a:avLst/>
          </a:prstGeom>
          <a:noFill/>
        </p:spPr>
        <p:txBody>
          <a:bodyPr wrap="none" rtlCol="0">
            <a:spAutoFit/>
          </a:bodyPr>
          <a:lstStyle/>
          <a:p>
            <a:pPr algn="l"/>
            <a:r>
              <a:rPr lang="zh-CN" altLang="en-US" sz="3200" b="1" spc="300" dirty="0">
                <a:solidFill>
                  <a:schemeClr val="tx1">
                    <a:lumMod val="85000"/>
                    <a:lumOff val="15000"/>
                  </a:schemeClr>
                </a:solidFill>
                <a:sym typeface="+mn-ea"/>
              </a:rPr>
              <a:t>部署及使用方法</a:t>
            </a:r>
            <a:endParaRPr lang="zh-CN" altLang="en-US" sz="3200" b="1" spc="300" dirty="0">
              <a:solidFill>
                <a:schemeClr val="tx1">
                  <a:lumMod val="85000"/>
                  <a:lumOff val="15000"/>
                </a:schemeClr>
              </a:solidFill>
            </a:endParaRPr>
          </a:p>
        </p:txBody>
      </p:sp>
      <p:sp>
        <p:nvSpPr>
          <p:cNvPr id="5" name="文本框 4"/>
          <p:cNvSpPr txBox="1"/>
          <p:nvPr/>
        </p:nvSpPr>
        <p:spPr>
          <a:xfrm>
            <a:off x="271574" y="339428"/>
            <a:ext cx="646697" cy="521970"/>
          </a:xfrm>
          <a:prstGeom prst="rect">
            <a:avLst/>
          </a:prstGeom>
          <a:noFill/>
        </p:spPr>
        <p:txBody>
          <a:bodyPr wrap="square" rtlCol="0">
            <a:spAutoFit/>
          </a:bodyPr>
          <a:lstStyle/>
          <a:p>
            <a:pPr algn="ctr"/>
            <a:r>
              <a:rPr lang="en-US" altLang="zh-CN" sz="2800" b="1" dirty="0">
                <a:solidFill>
                  <a:schemeClr val="bg1"/>
                </a:solidFill>
              </a:rPr>
              <a:t>03</a:t>
            </a:r>
            <a:endParaRPr lang="zh-CN" altLang="en-US" sz="2800" b="1" dirty="0">
              <a:solidFill>
                <a:schemeClr val="bg1"/>
              </a:solidFill>
            </a:endParaRPr>
          </a:p>
        </p:txBody>
      </p:sp>
      <p:sp>
        <p:nvSpPr>
          <p:cNvPr id="6" name="任意多边形: 形状 5"/>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8" name="任意多边形: 形状 17"/>
          <p:cNvSpPr>
            <a:spLocks noChangeAspect="1"/>
          </p:cNvSpPr>
          <p:nvPr/>
        </p:nvSpPr>
        <p:spPr>
          <a:xfrm>
            <a:off x="763270" y="1457960"/>
            <a:ext cx="327025" cy="28829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7" name="文本框 6"/>
          <p:cNvSpPr txBox="1"/>
          <p:nvPr/>
        </p:nvSpPr>
        <p:spPr>
          <a:xfrm>
            <a:off x="1281430" y="1402715"/>
            <a:ext cx="4312285" cy="398780"/>
          </a:xfrm>
          <a:prstGeom prst="rect">
            <a:avLst/>
          </a:prstGeom>
          <a:noFill/>
        </p:spPr>
        <p:txBody>
          <a:bodyPr wrap="square" rtlCol="0">
            <a:spAutoFit/>
          </a:bodyPr>
          <a:p>
            <a:r>
              <a:rPr lang="zh-CN" altLang="en-US" sz="2000" b="1"/>
              <a:t>本地部署：</a:t>
            </a:r>
            <a:r>
              <a:rPr lang="zh-CN" altLang="en-US" sz="2000" b="1"/>
              <a:t>快速安装</a:t>
            </a:r>
            <a:endParaRPr lang="zh-CN" altLang="en-US" sz="2000" b="1"/>
          </a:p>
        </p:txBody>
      </p:sp>
      <p:sp>
        <p:nvSpPr>
          <p:cNvPr id="10" name="文本框 9"/>
          <p:cNvSpPr txBox="1"/>
          <p:nvPr/>
        </p:nvSpPr>
        <p:spPr>
          <a:xfrm>
            <a:off x="1047750" y="2079625"/>
            <a:ext cx="6384925" cy="368300"/>
          </a:xfrm>
          <a:prstGeom prst="rect">
            <a:avLst/>
          </a:prstGeom>
          <a:noFill/>
        </p:spPr>
        <p:txBody>
          <a:bodyPr wrap="square" rtlCol="0">
            <a:spAutoFit/>
          </a:bodyPr>
          <a:p>
            <a:pPr marL="285750" indent="-285750">
              <a:buFont typeface="Arial" panose="020B0604020202020204" pitchFamily="34" charset="0"/>
              <a:buChar char="•"/>
            </a:pPr>
            <a:r>
              <a:rPr lang="zh-CN" altLang="en-US">
                <a:latin typeface="+mj-ea"/>
                <a:ea typeface="+mj-ea"/>
              </a:rPr>
              <a:t>终端运行</a:t>
            </a:r>
            <a:r>
              <a:rPr lang="en-US" altLang="zh-CN">
                <a:latin typeface="+mj-ea"/>
                <a:ea typeface="+mj-ea"/>
              </a:rPr>
              <a:t>openclaw onboard</a:t>
            </a:r>
            <a:r>
              <a:rPr lang="zh-CN" altLang="en-US">
                <a:latin typeface="+mj-ea"/>
                <a:ea typeface="+mj-ea"/>
              </a:rPr>
              <a:t>进入安装</a:t>
            </a:r>
            <a:r>
              <a:rPr lang="zh-CN" altLang="en-US">
                <a:latin typeface="+mj-ea"/>
                <a:ea typeface="+mj-ea"/>
              </a:rPr>
              <a:t>页面</a:t>
            </a:r>
            <a:endParaRPr lang="zh-CN" altLang="en-US">
              <a:latin typeface="+mj-ea"/>
              <a:ea typeface="+mj-ea"/>
            </a:endParaRPr>
          </a:p>
        </p:txBody>
      </p:sp>
      <p:pic>
        <p:nvPicPr>
          <p:cNvPr id="8" name="图片 7"/>
          <p:cNvPicPr>
            <a:picLocks noChangeAspect="1"/>
          </p:cNvPicPr>
          <p:nvPr/>
        </p:nvPicPr>
        <p:blipFill>
          <a:blip r:embed="rId2"/>
          <a:stretch>
            <a:fillRect/>
          </a:stretch>
        </p:blipFill>
        <p:spPr>
          <a:xfrm>
            <a:off x="983615" y="2665095"/>
            <a:ext cx="7490460" cy="3780155"/>
          </a:xfrm>
          <a:prstGeom prst="rect">
            <a:avLst/>
          </a:prstGeom>
        </p:spPr>
      </p:pic>
      <p:sp>
        <p:nvSpPr>
          <p:cNvPr id="9" name="文本框 8"/>
          <p:cNvSpPr txBox="1"/>
          <p:nvPr/>
        </p:nvSpPr>
        <p:spPr>
          <a:xfrm>
            <a:off x="9166225" y="4643755"/>
            <a:ext cx="2115820" cy="398780"/>
          </a:xfrm>
          <a:prstGeom prst="rect">
            <a:avLst/>
          </a:prstGeom>
          <a:noFill/>
        </p:spPr>
        <p:txBody>
          <a:bodyPr wrap="square" rtlCol="0">
            <a:spAutoFit/>
          </a:bodyPr>
          <a:p>
            <a:r>
              <a:rPr lang="zh-CN" altLang="en-US" sz="2000">
                <a:latin typeface="+mj-ea"/>
                <a:ea typeface="+mj-ea"/>
                <a:cs typeface="+mj-ea"/>
              </a:rPr>
              <a:t>此处用箭头选</a:t>
            </a:r>
            <a:r>
              <a:rPr lang="en-US" altLang="zh-CN" sz="2000">
                <a:latin typeface="+mj-ea"/>
                <a:ea typeface="+mj-ea"/>
                <a:cs typeface="+mj-ea"/>
              </a:rPr>
              <a:t>Yes</a:t>
            </a:r>
            <a:endParaRPr lang="en-US" altLang="zh-CN" sz="2000">
              <a:latin typeface="+mj-ea"/>
              <a:ea typeface="+mj-ea"/>
              <a:cs typeface="+mj-ea"/>
            </a:endParaRPr>
          </a:p>
        </p:txBody>
      </p:sp>
    </p:spTree>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游戏机&#10;&#10;描述已自动生成"/>
          <p:cNvPicPr>
            <a:picLocks noChangeAspect="1"/>
          </p:cNvPicPr>
          <p:nvPr/>
        </p:nvPicPr>
        <p:blipFill rotWithShape="1">
          <a:blip r:embed="rId1">
            <a:extLst>
              <a:ext uri="{28A0092B-C50C-407E-A947-70E740481C1C}">
                <a14:useLocalDpi xmlns:a14="http://schemas.microsoft.com/office/drawing/2010/main" val="0"/>
              </a:ext>
            </a:extLst>
          </a:blip>
          <a:srcRect l="5854" t="14311" r="2763" b="18023"/>
          <a:stretch>
            <a:fillRect/>
          </a:stretch>
        </p:blipFill>
        <p:spPr>
          <a:xfrm>
            <a:off x="8832178" y="211047"/>
            <a:ext cx="3359822" cy="741561"/>
          </a:xfrm>
          <a:prstGeom prst="rect">
            <a:avLst/>
          </a:prstGeom>
        </p:spPr>
      </p:pic>
      <p:sp>
        <p:nvSpPr>
          <p:cNvPr id="3" name="任意多边形: 形状 2"/>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 name="文本框 3"/>
          <p:cNvSpPr txBox="1"/>
          <p:nvPr/>
        </p:nvSpPr>
        <p:spPr>
          <a:xfrm>
            <a:off x="1164276" y="355470"/>
            <a:ext cx="3294380" cy="583565"/>
          </a:xfrm>
          <a:prstGeom prst="rect">
            <a:avLst/>
          </a:prstGeom>
          <a:noFill/>
        </p:spPr>
        <p:txBody>
          <a:bodyPr wrap="none" rtlCol="0">
            <a:spAutoFit/>
          </a:bodyPr>
          <a:lstStyle/>
          <a:p>
            <a:pPr algn="l"/>
            <a:r>
              <a:rPr lang="zh-CN" altLang="en-US" sz="3200" b="1" spc="300" dirty="0">
                <a:solidFill>
                  <a:schemeClr val="tx1">
                    <a:lumMod val="85000"/>
                    <a:lumOff val="15000"/>
                  </a:schemeClr>
                </a:solidFill>
                <a:sym typeface="+mn-ea"/>
              </a:rPr>
              <a:t>部署及使用方法</a:t>
            </a:r>
            <a:endParaRPr lang="zh-CN" altLang="en-US" sz="3200" b="1" spc="300" dirty="0">
              <a:solidFill>
                <a:schemeClr val="tx1">
                  <a:lumMod val="85000"/>
                  <a:lumOff val="15000"/>
                </a:schemeClr>
              </a:solidFill>
            </a:endParaRPr>
          </a:p>
        </p:txBody>
      </p:sp>
      <p:sp>
        <p:nvSpPr>
          <p:cNvPr id="5" name="文本框 4"/>
          <p:cNvSpPr txBox="1"/>
          <p:nvPr/>
        </p:nvSpPr>
        <p:spPr>
          <a:xfrm>
            <a:off x="271574" y="339428"/>
            <a:ext cx="646697" cy="521970"/>
          </a:xfrm>
          <a:prstGeom prst="rect">
            <a:avLst/>
          </a:prstGeom>
          <a:noFill/>
        </p:spPr>
        <p:txBody>
          <a:bodyPr wrap="square" rtlCol="0">
            <a:spAutoFit/>
          </a:bodyPr>
          <a:lstStyle/>
          <a:p>
            <a:pPr algn="ctr"/>
            <a:r>
              <a:rPr lang="en-US" altLang="zh-CN" sz="2800" b="1" dirty="0">
                <a:solidFill>
                  <a:schemeClr val="bg1"/>
                </a:solidFill>
              </a:rPr>
              <a:t>03</a:t>
            </a:r>
            <a:endParaRPr lang="zh-CN" altLang="en-US" sz="2800" b="1" dirty="0">
              <a:solidFill>
                <a:schemeClr val="bg1"/>
              </a:solidFill>
            </a:endParaRPr>
          </a:p>
        </p:txBody>
      </p:sp>
      <p:sp>
        <p:nvSpPr>
          <p:cNvPr id="6" name="任意多边形: 形状 5"/>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9" name="文本框 8"/>
          <p:cNvSpPr txBox="1"/>
          <p:nvPr/>
        </p:nvSpPr>
        <p:spPr>
          <a:xfrm>
            <a:off x="7521575" y="1701800"/>
            <a:ext cx="2951480" cy="398780"/>
          </a:xfrm>
          <a:prstGeom prst="rect">
            <a:avLst/>
          </a:prstGeom>
          <a:noFill/>
        </p:spPr>
        <p:txBody>
          <a:bodyPr wrap="square" rtlCol="0">
            <a:spAutoFit/>
          </a:bodyPr>
          <a:p>
            <a:r>
              <a:rPr lang="zh-CN" altLang="en-US" sz="2000">
                <a:latin typeface="+mj-ea"/>
                <a:ea typeface="+mj-ea"/>
                <a:cs typeface="+mj-ea"/>
              </a:rPr>
              <a:t>此处选</a:t>
            </a:r>
            <a:r>
              <a:rPr lang="en-US" altLang="zh-CN" sz="2000">
                <a:latin typeface="+mj-ea"/>
                <a:ea typeface="+mj-ea"/>
                <a:cs typeface="+mj-ea"/>
              </a:rPr>
              <a:t>QuickStart</a:t>
            </a:r>
            <a:endParaRPr lang="en-US" altLang="zh-CN" sz="2000">
              <a:latin typeface="+mj-ea"/>
              <a:ea typeface="+mj-ea"/>
              <a:cs typeface="+mj-ea"/>
            </a:endParaRPr>
          </a:p>
        </p:txBody>
      </p:sp>
      <p:pic>
        <p:nvPicPr>
          <p:cNvPr id="11" name="图片 10"/>
          <p:cNvPicPr>
            <a:picLocks noChangeAspect="1"/>
          </p:cNvPicPr>
          <p:nvPr/>
        </p:nvPicPr>
        <p:blipFill>
          <a:blip r:embed="rId2"/>
          <a:srcRect t="67597" r="31136"/>
          <a:stretch>
            <a:fillRect/>
          </a:stretch>
        </p:blipFill>
        <p:spPr>
          <a:xfrm>
            <a:off x="1090295" y="1289685"/>
            <a:ext cx="5850255" cy="1351280"/>
          </a:xfrm>
          <a:prstGeom prst="rect">
            <a:avLst/>
          </a:prstGeom>
        </p:spPr>
      </p:pic>
      <p:pic>
        <p:nvPicPr>
          <p:cNvPr id="12" name="图片 11"/>
          <p:cNvPicPr>
            <a:picLocks noChangeAspect="1"/>
          </p:cNvPicPr>
          <p:nvPr/>
        </p:nvPicPr>
        <p:blipFill>
          <a:blip r:embed="rId3"/>
          <a:srcRect l="6580" t="10523" r="34691"/>
          <a:stretch>
            <a:fillRect/>
          </a:stretch>
        </p:blipFill>
        <p:spPr>
          <a:xfrm>
            <a:off x="1645285" y="2849880"/>
            <a:ext cx="4739640" cy="3663950"/>
          </a:xfrm>
          <a:prstGeom prst="rect">
            <a:avLst/>
          </a:prstGeom>
        </p:spPr>
      </p:pic>
      <p:sp>
        <p:nvSpPr>
          <p:cNvPr id="13" name="文本框 12"/>
          <p:cNvSpPr txBox="1"/>
          <p:nvPr/>
        </p:nvSpPr>
        <p:spPr>
          <a:xfrm>
            <a:off x="7000875" y="2849880"/>
            <a:ext cx="4906010" cy="398780"/>
          </a:xfrm>
          <a:prstGeom prst="rect">
            <a:avLst/>
          </a:prstGeom>
          <a:noFill/>
        </p:spPr>
        <p:txBody>
          <a:bodyPr wrap="square" rtlCol="0">
            <a:spAutoFit/>
          </a:bodyPr>
          <a:p>
            <a:r>
              <a:rPr lang="zh-CN" altLang="en-US" sz="2000">
                <a:latin typeface="+mj-ea"/>
                <a:ea typeface="+mj-ea"/>
                <a:cs typeface="+mj-ea"/>
              </a:rPr>
              <a:t>此处需要配置模型</a:t>
            </a:r>
            <a:r>
              <a:rPr lang="en-US" altLang="zh-CN" sz="2000">
                <a:latin typeface="+mj-ea"/>
                <a:ea typeface="+mj-ea"/>
                <a:cs typeface="+mj-ea"/>
              </a:rPr>
              <a:t>API</a:t>
            </a:r>
            <a:r>
              <a:rPr lang="zh-CN" altLang="en-US" sz="2000">
                <a:latin typeface="+mj-ea"/>
                <a:ea typeface="+mj-ea"/>
                <a:cs typeface="+mj-ea"/>
              </a:rPr>
              <a:t>，大概有三种</a:t>
            </a:r>
            <a:r>
              <a:rPr lang="zh-CN" altLang="en-US" sz="2000">
                <a:latin typeface="+mj-ea"/>
                <a:ea typeface="+mj-ea"/>
                <a:cs typeface="+mj-ea"/>
              </a:rPr>
              <a:t>方式：</a:t>
            </a:r>
            <a:endParaRPr lang="zh-CN" altLang="en-US" sz="2000">
              <a:latin typeface="+mj-ea"/>
              <a:ea typeface="+mj-ea"/>
              <a:cs typeface="+mj-ea"/>
            </a:endParaRPr>
          </a:p>
        </p:txBody>
      </p:sp>
      <p:sp>
        <p:nvSpPr>
          <p:cNvPr id="14" name="文本框 13"/>
          <p:cNvSpPr txBox="1"/>
          <p:nvPr/>
        </p:nvSpPr>
        <p:spPr>
          <a:xfrm>
            <a:off x="6944360" y="3346450"/>
            <a:ext cx="5031105" cy="2306955"/>
          </a:xfrm>
          <a:prstGeom prst="rect">
            <a:avLst/>
          </a:prstGeom>
          <a:noFill/>
        </p:spPr>
        <p:txBody>
          <a:bodyPr wrap="square" rtlCol="0">
            <a:spAutoFit/>
          </a:bodyPr>
          <a:p>
            <a:pPr marL="285750" indent="-285750">
              <a:buFont typeface="Arial" panose="020B0604020202020204" pitchFamily="34" charset="0"/>
              <a:buChar char="•"/>
            </a:pPr>
            <a:r>
              <a:rPr lang="zh-CN" altLang="en-US">
                <a:latin typeface="仿宋" panose="02010609060101010101" charset="-122"/>
                <a:ea typeface="仿宋" panose="02010609060101010101" charset="-122"/>
                <a:cs typeface="仿宋" panose="02010609060101010101" charset="-122"/>
                <a:sym typeface="+mn-ea"/>
              </a:rPr>
              <a:t>（</a:t>
            </a:r>
            <a:r>
              <a:rPr lang="en-US" altLang="zh-CN">
                <a:latin typeface="仿宋" panose="02010609060101010101" charset="-122"/>
                <a:ea typeface="仿宋" panose="02010609060101010101" charset="-122"/>
                <a:cs typeface="仿宋" panose="02010609060101010101" charset="-122"/>
                <a:sym typeface="+mn-ea"/>
              </a:rPr>
              <a:t>1</a:t>
            </a:r>
            <a:r>
              <a:rPr lang="zh-CN" altLang="en-US">
                <a:latin typeface="仿宋" panose="02010609060101010101" charset="-122"/>
                <a:ea typeface="仿宋" panose="02010609060101010101" charset="-122"/>
                <a:cs typeface="仿宋" panose="02010609060101010101" charset="-122"/>
                <a:sym typeface="+mn-ea"/>
              </a:rPr>
              <a:t>）在官网注册并使用免费模型的</a:t>
            </a:r>
            <a:r>
              <a:rPr lang="en-US" altLang="zh-CN">
                <a:latin typeface="仿宋" panose="02010609060101010101" charset="-122"/>
                <a:ea typeface="仿宋" panose="02010609060101010101" charset="-122"/>
                <a:cs typeface="仿宋" panose="02010609060101010101" charset="-122"/>
                <a:sym typeface="+mn-ea"/>
              </a:rPr>
              <a:t>API</a:t>
            </a:r>
            <a:r>
              <a:rPr lang="zh-CN" altLang="en-US">
                <a:latin typeface="仿宋" panose="02010609060101010101" charset="-122"/>
                <a:ea typeface="仿宋" panose="02010609060101010101" charset="-122"/>
                <a:cs typeface="仿宋" panose="02010609060101010101" charset="-122"/>
                <a:sym typeface="+mn-ea"/>
              </a:rPr>
              <a:t>，如</a:t>
            </a:r>
            <a:r>
              <a:rPr lang="en-US" altLang="zh-CN">
                <a:latin typeface="仿宋" panose="02010609060101010101" charset="-122"/>
                <a:ea typeface="仿宋" panose="02010609060101010101" charset="-122"/>
                <a:cs typeface="仿宋" panose="02010609060101010101" charset="-122"/>
                <a:sym typeface="+mn-ea"/>
              </a:rPr>
              <a:t>Qwen</a:t>
            </a:r>
            <a:r>
              <a:rPr lang="zh-CN" altLang="en-US">
                <a:latin typeface="仿宋" panose="02010609060101010101" charset="-122"/>
                <a:ea typeface="仿宋" panose="02010609060101010101" charset="-122"/>
                <a:cs typeface="仿宋" panose="02010609060101010101" charset="-122"/>
                <a:sym typeface="+mn-ea"/>
              </a:rPr>
              <a:t>、</a:t>
            </a:r>
            <a:r>
              <a:rPr lang="en-US" altLang="zh-CN">
                <a:latin typeface="仿宋" panose="02010609060101010101" charset="-122"/>
                <a:ea typeface="仿宋" panose="02010609060101010101" charset="-122"/>
                <a:cs typeface="仿宋" panose="02010609060101010101" charset="-122"/>
                <a:sym typeface="+mn-ea"/>
              </a:rPr>
              <a:t>Z.AI(GLM)</a:t>
            </a:r>
            <a:r>
              <a:rPr lang="zh-CN" altLang="en-US">
                <a:latin typeface="仿宋" panose="02010609060101010101" charset="-122"/>
                <a:ea typeface="仿宋" panose="02010609060101010101" charset="-122"/>
                <a:cs typeface="仿宋" panose="02010609060101010101" charset="-122"/>
                <a:sym typeface="+mn-ea"/>
              </a:rPr>
              <a:t>等，但实测</a:t>
            </a:r>
            <a:r>
              <a:rPr lang="en-US" altLang="zh-CN">
                <a:latin typeface="仿宋" panose="02010609060101010101" charset="-122"/>
                <a:ea typeface="仿宋" panose="02010609060101010101" charset="-122"/>
                <a:cs typeface="仿宋" panose="02010609060101010101" charset="-122"/>
                <a:sym typeface="+mn-ea"/>
              </a:rPr>
              <a:t>token</a:t>
            </a:r>
            <a:r>
              <a:rPr lang="zh-CN" altLang="en-US">
                <a:latin typeface="仿宋" panose="02010609060101010101" charset="-122"/>
                <a:ea typeface="仿宋" panose="02010609060101010101" charset="-122"/>
                <a:cs typeface="仿宋" panose="02010609060101010101" charset="-122"/>
                <a:sym typeface="+mn-ea"/>
              </a:rPr>
              <a:t>限额严格，</a:t>
            </a:r>
            <a:r>
              <a:rPr lang="en-US" altLang="zh-CN">
                <a:latin typeface="仿宋" panose="02010609060101010101" charset="-122"/>
                <a:ea typeface="仿宋" panose="02010609060101010101" charset="-122"/>
                <a:cs typeface="仿宋" panose="02010609060101010101" charset="-122"/>
                <a:sym typeface="+mn-ea"/>
              </a:rPr>
              <a:t>OpenClaw</a:t>
            </a:r>
            <a:r>
              <a:rPr lang="zh-CN" altLang="en-US">
                <a:latin typeface="仿宋" panose="02010609060101010101" charset="-122"/>
                <a:ea typeface="仿宋" panose="02010609060101010101" charset="-122"/>
                <a:cs typeface="仿宋" panose="02010609060101010101" charset="-122"/>
                <a:sym typeface="+mn-ea"/>
              </a:rPr>
              <a:t>很烧</a:t>
            </a:r>
            <a:r>
              <a:rPr lang="en-US" altLang="zh-CN">
                <a:latin typeface="仿宋" panose="02010609060101010101" charset="-122"/>
                <a:ea typeface="仿宋" panose="02010609060101010101" charset="-122"/>
                <a:cs typeface="仿宋" panose="02010609060101010101" charset="-122"/>
                <a:sym typeface="+mn-ea"/>
              </a:rPr>
              <a:t>token</a:t>
            </a:r>
            <a:r>
              <a:rPr lang="zh-CN" altLang="en-US">
                <a:latin typeface="仿宋" panose="02010609060101010101" charset="-122"/>
                <a:ea typeface="仿宋" panose="02010609060101010101" charset="-122"/>
                <a:cs typeface="仿宋" panose="02010609060101010101" charset="-122"/>
                <a:sym typeface="+mn-ea"/>
              </a:rPr>
              <a:t>，单天可用对话数有限</a:t>
            </a:r>
            <a:endParaRPr lang="zh-CN" altLang="en-US">
              <a:latin typeface="仿宋" panose="02010609060101010101" charset="-122"/>
              <a:ea typeface="仿宋" panose="02010609060101010101" charset="-122"/>
              <a:cs typeface="仿宋" panose="02010609060101010101" charset="-122"/>
            </a:endParaRPr>
          </a:p>
          <a:p>
            <a:pPr marL="285750" indent="-285750">
              <a:buFont typeface="Arial" panose="020B0604020202020204" pitchFamily="34" charset="0"/>
              <a:buChar char="•"/>
            </a:pPr>
            <a:r>
              <a:rPr lang="zh-CN" altLang="en-US">
                <a:latin typeface="仿宋" panose="02010609060101010101" charset="-122"/>
                <a:ea typeface="仿宋" panose="02010609060101010101" charset="-122"/>
                <a:cs typeface="仿宋" panose="02010609060101010101" charset="-122"/>
              </a:rPr>
              <a:t>（</a:t>
            </a:r>
            <a:r>
              <a:rPr lang="en-US" altLang="zh-CN">
                <a:latin typeface="仿宋" panose="02010609060101010101" charset="-122"/>
                <a:ea typeface="仿宋" panose="02010609060101010101" charset="-122"/>
                <a:cs typeface="仿宋" panose="02010609060101010101" charset="-122"/>
              </a:rPr>
              <a:t>2</a:t>
            </a:r>
            <a:r>
              <a:rPr lang="zh-CN" altLang="en-US">
                <a:latin typeface="仿宋" panose="02010609060101010101" charset="-122"/>
                <a:ea typeface="仿宋" panose="02010609060101010101" charset="-122"/>
                <a:cs typeface="仿宋" panose="02010609060101010101" charset="-122"/>
              </a:rPr>
              <a:t>）付费开通</a:t>
            </a:r>
            <a:r>
              <a:rPr lang="en-US" altLang="zh-CN">
                <a:latin typeface="仿宋" panose="02010609060101010101" charset="-122"/>
                <a:ea typeface="仿宋" panose="02010609060101010101" charset="-122"/>
                <a:cs typeface="仿宋" panose="02010609060101010101" charset="-122"/>
              </a:rPr>
              <a:t>MiniMax</a:t>
            </a:r>
            <a:r>
              <a:rPr lang="zh-CN" altLang="en-US">
                <a:latin typeface="仿宋" panose="02010609060101010101" charset="-122"/>
                <a:ea typeface="仿宋" panose="02010609060101010101" charset="-122"/>
                <a:cs typeface="仿宋" panose="02010609060101010101" charset="-122"/>
              </a:rPr>
              <a:t>、</a:t>
            </a:r>
            <a:r>
              <a:rPr lang="en-US" altLang="zh-CN">
                <a:latin typeface="仿宋" panose="02010609060101010101" charset="-122"/>
                <a:ea typeface="仿宋" panose="02010609060101010101" charset="-122"/>
                <a:cs typeface="仿宋" panose="02010609060101010101" charset="-122"/>
              </a:rPr>
              <a:t>Google</a:t>
            </a:r>
            <a:r>
              <a:rPr lang="zh-CN" altLang="en-US">
                <a:latin typeface="仿宋" panose="02010609060101010101" charset="-122"/>
                <a:ea typeface="仿宋" panose="02010609060101010101" charset="-122"/>
                <a:cs typeface="仿宋" panose="02010609060101010101" charset="-122"/>
              </a:rPr>
              <a:t>等公司的</a:t>
            </a:r>
            <a:r>
              <a:rPr lang="en-US" altLang="zh-CN">
                <a:latin typeface="仿宋" panose="02010609060101010101" charset="-122"/>
                <a:ea typeface="仿宋" panose="02010609060101010101" charset="-122"/>
                <a:cs typeface="仿宋" panose="02010609060101010101" charset="-122"/>
              </a:rPr>
              <a:t>API</a:t>
            </a:r>
            <a:r>
              <a:rPr lang="zh-CN" altLang="en-US">
                <a:latin typeface="仿宋" panose="02010609060101010101" charset="-122"/>
                <a:ea typeface="仿宋" panose="02010609060101010101" charset="-122"/>
                <a:cs typeface="仿宋" panose="02010609060101010101" charset="-122"/>
              </a:rPr>
              <a:t>套餐，优点是模型能力强，但是</a:t>
            </a:r>
            <a:r>
              <a:rPr lang="zh-CN" altLang="en-US">
                <a:latin typeface="仿宋" panose="02010609060101010101" charset="-122"/>
                <a:ea typeface="仿宋" panose="02010609060101010101" charset="-122"/>
                <a:cs typeface="仿宋" panose="02010609060101010101" charset="-122"/>
              </a:rPr>
              <a:t>烧钱</a:t>
            </a:r>
            <a:endParaRPr lang="zh-CN" altLang="en-US">
              <a:latin typeface="仿宋" panose="02010609060101010101" charset="-122"/>
              <a:ea typeface="仿宋" panose="02010609060101010101" charset="-122"/>
              <a:cs typeface="仿宋" panose="02010609060101010101" charset="-122"/>
            </a:endParaRPr>
          </a:p>
          <a:p>
            <a:pPr marL="285750" indent="-285750">
              <a:buFont typeface="Arial" panose="020B0604020202020204" pitchFamily="34" charset="0"/>
              <a:buChar char="•"/>
            </a:pPr>
            <a:r>
              <a:rPr lang="zh-CN" altLang="en-US">
                <a:latin typeface="仿宋" panose="02010609060101010101" charset="-122"/>
                <a:ea typeface="仿宋" panose="02010609060101010101" charset="-122"/>
                <a:cs typeface="仿宋" panose="02010609060101010101" charset="-122"/>
              </a:rPr>
              <a:t>（</a:t>
            </a:r>
            <a:r>
              <a:rPr lang="en-US" altLang="zh-CN">
                <a:latin typeface="仿宋" panose="02010609060101010101" charset="-122"/>
                <a:ea typeface="仿宋" panose="02010609060101010101" charset="-122"/>
                <a:cs typeface="仿宋" panose="02010609060101010101" charset="-122"/>
              </a:rPr>
              <a:t>3</a:t>
            </a:r>
            <a:r>
              <a:rPr lang="zh-CN" altLang="en-US">
                <a:latin typeface="仿宋" panose="02010609060101010101" charset="-122"/>
                <a:ea typeface="仿宋" panose="02010609060101010101" charset="-122"/>
                <a:cs typeface="仿宋" panose="02010609060101010101" charset="-122"/>
              </a:rPr>
              <a:t>）使用</a:t>
            </a:r>
            <a:r>
              <a:rPr lang="en-US" altLang="zh-CN">
                <a:latin typeface="仿宋" panose="02010609060101010101" charset="-122"/>
                <a:ea typeface="仿宋" panose="02010609060101010101" charset="-122"/>
                <a:cs typeface="仿宋" panose="02010609060101010101" charset="-122"/>
              </a:rPr>
              <a:t>ollama</a:t>
            </a:r>
            <a:r>
              <a:rPr lang="zh-CN" altLang="en-US">
                <a:latin typeface="仿宋" panose="02010609060101010101" charset="-122"/>
                <a:ea typeface="仿宋" panose="02010609060101010101" charset="-122"/>
                <a:cs typeface="仿宋" panose="02010609060101010101" charset="-122"/>
              </a:rPr>
              <a:t>配置本地模型</a:t>
            </a:r>
            <a:r>
              <a:rPr lang="en-US" altLang="zh-CN">
                <a:latin typeface="仿宋" panose="02010609060101010101" charset="-122"/>
                <a:ea typeface="仿宋" panose="02010609060101010101" charset="-122"/>
                <a:cs typeface="仿宋" panose="02010609060101010101" charset="-122"/>
              </a:rPr>
              <a:t>/</a:t>
            </a:r>
            <a:r>
              <a:rPr lang="zh-CN" altLang="en-US">
                <a:latin typeface="仿宋" panose="02010609060101010101" charset="-122"/>
                <a:ea typeface="仿宋" panose="02010609060101010101" charset="-122"/>
                <a:cs typeface="仿宋" panose="02010609060101010101" charset="-122"/>
              </a:rPr>
              <a:t>云端模型，实测效果最好，本地模型完全避免</a:t>
            </a:r>
            <a:r>
              <a:rPr lang="en-US" altLang="zh-CN">
                <a:latin typeface="仿宋" panose="02010609060101010101" charset="-122"/>
                <a:ea typeface="仿宋" panose="02010609060101010101" charset="-122"/>
                <a:cs typeface="仿宋" panose="02010609060101010101" charset="-122"/>
              </a:rPr>
              <a:t>token</a:t>
            </a:r>
            <a:r>
              <a:rPr lang="zh-CN" altLang="en-US">
                <a:latin typeface="仿宋" panose="02010609060101010101" charset="-122"/>
                <a:ea typeface="仿宋" panose="02010609060101010101" charset="-122"/>
                <a:cs typeface="仿宋" panose="02010609060101010101" charset="-122"/>
              </a:rPr>
              <a:t>问题但对</a:t>
            </a:r>
            <a:r>
              <a:rPr lang="en-US" altLang="zh-CN">
                <a:latin typeface="仿宋" panose="02010609060101010101" charset="-122"/>
                <a:ea typeface="仿宋" panose="02010609060101010101" charset="-122"/>
                <a:cs typeface="仿宋" panose="02010609060101010101" charset="-122"/>
              </a:rPr>
              <a:t>GPU</a:t>
            </a:r>
            <a:r>
              <a:rPr lang="zh-CN" altLang="en-US">
                <a:latin typeface="仿宋" panose="02010609060101010101" charset="-122"/>
                <a:ea typeface="仿宋" panose="02010609060101010101" charset="-122"/>
                <a:cs typeface="仿宋" panose="02010609060101010101" charset="-122"/>
              </a:rPr>
              <a:t>要求高，云端模型</a:t>
            </a:r>
            <a:r>
              <a:rPr lang="zh-CN" altLang="en-US">
                <a:latin typeface="仿宋" panose="02010609060101010101" charset="-122"/>
                <a:ea typeface="仿宋" panose="02010609060101010101" charset="-122"/>
                <a:cs typeface="仿宋" panose="02010609060101010101" charset="-122"/>
              </a:rPr>
              <a:t>速度快限额也</a:t>
            </a:r>
            <a:r>
              <a:rPr lang="zh-CN" altLang="en-US">
                <a:latin typeface="仿宋" panose="02010609060101010101" charset="-122"/>
                <a:ea typeface="仿宋" panose="02010609060101010101" charset="-122"/>
                <a:cs typeface="仿宋" panose="02010609060101010101" charset="-122"/>
              </a:rPr>
              <a:t>较宽</a:t>
            </a:r>
            <a:endParaRPr lang="zh-CN" altLang="en-US">
              <a:latin typeface="仿宋" panose="02010609060101010101" charset="-122"/>
              <a:ea typeface="仿宋" panose="02010609060101010101" charset="-122"/>
              <a:cs typeface="仿宋" panose="02010609060101010101" charset="-122"/>
            </a:endParaRPr>
          </a:p>
        </p:txBody>
      </p:sp>
      <p:sp>
        <p:nvSpPr>
          <p:cNvPr id="15" name="文本框 14"/>
          <p:cNvSpPr txBox="1"/>
          <p:nvPr/>
        </p:nvSpPr>
        <p:spPr>
          <a:xfrm>
            <a:off x="7313930" y="5868670"/>
            <a:ext cx="4083685" cy="645160"/>
          </a:xfrm>
          <a:prstGeom prst="rect">
            <a:avLst/>
          </a:prstGeom>
          <a:noFill/>
        </p:spPr>
        <p:txBody>
          <a:bodyPr wrap="square" rtlCol="0">
            <a:spAutoFit/>
          </a:bodyPr>
          <a:p>
            <a:r>
              <a:rPr lang="zh-CN" altLang="en-US">
                <a:latin typeface="+mj-ea"/>
                <a:ea typeface="+mj-ea"/>
                <a:cs typeface="+mj-ea"/>
              </a:rPr>
              <a:t>按照（</a:t>
            </a:r>
            <a:r>
              <a:rPr lang="en-US" altLang="zh-CN">
                <a:latin typeface="+mj-ea"/>
                <a:ea typeface="+mj-ea"/>
                <a:cs typeface="+mj-ea"/>
              </a:rPr>
              <a:t>3</a:t>
            </a:r>
            <a:r>
              <a:rPr lang="zh-CN" altLang="en-US">
                <a:latin typeface="+mj-ea"/>
                <a:ea typeface="+mj-ea"/>
                <a:cs typeface="+mj-ea"/>
              </a:rPr>
              <a:t>）进行，此处选</a:t>
            </a:r>
            <a:r>
              <a:rPr lang="en-US" altLang="zh-CN">
                <a:latin typeface="+mj-ea"/>
                <a:ea typeface="+mj-ea"/>
                <a:cs typeface="+mj-ea"/>
              </a:rPr>
              <a:t>Skip for now</a:t>
            </a:r>
            <a:r>
              <a:rPr lang="zh-CN" altLang="en-US">
                <a:latin typeface="+mj-ea"/>
                <a:ea typeface="+mj-ea"/>
                <a:cs typeface="+mj-ea"/>
              </a:rPr>
              <a:t>，后面用</a:t>
            </a:r>
            <a:r>
              <a:rPr lang="en-US" altLang="zh-CN">
                <a:latin typeface="+mj-ea"/>
                <a:ea typeface="+mj-ea"/>
                <a:cs typeface="+mj-ea"/>
              </a:rPr>
              <a:t>ollama</a:t>
            </a:r>
            <a:r>
              <a:rPr lang="zh-CN" altLang="en-US">
                <a:latin typeface="+mj-ea"/>
                <a:ea typeface="+mj-ea"/>
                <a:cs typeface="+mj-ea"/>
              </a:rPr>
              <a:t>直接配置</a:t>
            </a:r>
            <a:endParaRPr lang="zh-CN" altLang="en-US">
              <a:latin typeface="+mj-ea"/>
              <a:ea typeface="+mj-ea"/>
              <a:cs typeface="+mj-ea"/>
            </a:endParaRPr>
          </a:p>
        </p:txBody>
      </p:sp>
    </p:spTree>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游戏机&#10;&#10;描述已自动生成"/>
          <p:cNvPicPr>
            <a:picLocks noChangeAspect="1"/>
          </p:cNvPicPr>
          <p:nvPr/>
        </p:nvPicPr>
        <p:blipFill rotWithShape="1">
          <a:blip r:embed="rId1">
            <a:extLst>
              <a:ext uri="{28A0092B-C50C-407E-A947-70E740481C1C}">
                <a14:useLocalDpi xmlns:a14="http://schemas.microsoft.com/office/drawing/2010/main" val="0"/>
              </a:ext>
            </a:extLst>
          </a:blip>
          <a:srcRect l="5854" t="14311" r="2763" b="18023"/>
          <a:stretch>
            <a:fillRect/>
          </a:stretch>
        </p:blipFill>
        <p:spPr>
          <a:xfrm>
            <a:off x="8832178" y="211047"/>
            <a:ext cx="3359822" cy="741561"/>
          </a:xfrm>
          <a:prstGeom prst="rect">
            <a:avLst/>
          </a:prstGeom>
        </p:spPr>
      </p:pic>
      <p:sp>
        <p:nvSpPr>
          <p:cNvPr id="3" name="任意多边形: 形状 2"/>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 name="文本框 3"/>
          <p:cNvSpPr txBox="1"/>
          <p:nvPr/>
        </p:nvSpPr>
        <p:spPr>
          <a:xfrm>
            <a:off x="1164276" y="355470"/>
            <a:ext cx="3294380" cy="583565"/>
          </a:xfrm>
          <a:prstGeom prst="rect">
            <a:avLst/>
          </a:prstGeom>
          <a:noFill/>
        </p:spPr>
        <p:txBody>
          <a:bodyPr wrap="none" rtlCol="0">
            <a:spAutoFit/>
          </a:bodyPr>
          <a:lstStyle/>
          <a:p>
            <a:pPr algn="l"/>
            <a:r>
              <a:rPr lang="zh-CN" altLang="en-US" sz="3200" b="1" spc="300" dirty="0">
                <a:solidFill>
                  <a:schemeClr val="tx1">
                    <a:lumMod val="85000"/>
                    <a:lumOff val="15000"/>
                  </a:schemeClr>
                </a:solidFill>
                <a:sym typeface="+mn-ea"/>
              </a:rPr>
              <a:t>部署及使用方法</a:t>
            </a:r>
            <a:endParaRPr lang="zh-CN" altLang="en-US" sz="3200" b="1" spc="300" dirty="0">
              <a:solidFill>
                <a:schemeClr val="tx1">
                  <a:lumMod val="85000"/>
                  <a:lumOff val="15000"/>
                </a:schemeClr>
              </a:solidFill>
            </a:endParaRPr>
          </a:p>
        </p:txBody>
      </p:sp>
      <p:sp>
        <p:nvSpPr>
          <p:cNvPr id="5" name="文本框 4"/>
          <p:cNvSpPr txBox="1"/>
          <p:nvPr/>
        </p:nvSpPr>
        <p:spPr>
          <a:xfrm>
            <a:off x="271574" y="339428"/>
            <a:ext cx="646697" cy="521970"/>
          </a:xfrm>
          <a:prstGeom prst="rect">
            <a:avLst/>
          </a:prstGeom>
          <a:noFill/>
        </p:spPr>
        <p:txBody>
          <a:bodyPr wrap="square" rtlCol="0">
            <a:spAutoFit/>
          </a:bodyPr>
          <a:lstStyle/>
          <a:p>
            <a:pPr algn="ctr"/>
            <a:r>
              <a:rPr lang="en-US" altLang="zh-CN" sz="2800" b="1" dirty="0">
                <a:solidFill>
                  <a:schemeClr val="bg1"/>
                </a:solidFill>
              </a:rPr>
              <a:t>03</a:t>
            </a:r>
            <a:endParaRPr lang="zh-CN" altLang="en-US" sz="2800" b="1" dirty="0">
              <a:solidFill>
                <a:schemeClr val="bg1"/>
              </a:solidFill>
            </a:endParaRPr>
          </a:p>
        </p:txBody>
      </p:sp>
      <p:sp>
        <p:nvSpPr>
          <p:cNvPr id="6" name="任意多边形: 形状 5"/>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7" name="图片 6"/>
          <p:cNvPicPr>
            <a:picLocks noChangeAspect="1"/>
          </p:cNvPicPr>
          <p:nvPr/>
        </p:nvPicPr>
        <p:blipFill>
          <a:blip r:embed="rId2"/>
          <a:srcRect t="21611" r="23846"/>
          <a:stretch>
            <a:fillRect/>
          </a:stretch>
        </p:blipFill>
        <p:spPr>
          <a:xfrm>
            <a:off x="1817370" y="1231265"/>
            <a:ext cx="4615180" cy="2441575"/>
          </a:xfrm>
          <a:prstGeom prst="rect">
            <a:avLst/>
          </a:prstGeom>
        </p:spPr>
      </p:pic>
      <p:sp>
        <p:nvSpPr>
          <p:cNvPr id="8" name="文本框 7"/>
          <p:cNvSpPr txBox="1"/>
          <p:nvPr/>
        </p:nvSpPr>
        <p:spPr>
          <a:xfrm>
            <a:off x="7132320" y="1624330"/>
            <a:ext cx="4614545" cy="706755"/>
          </a:xfrm>
          <a:prstGeom prst="rect">
            <a:avLst/>
          </a:prstGeom>
          <a:noFill/>
        </p:spPr>
        <p:txBody>
          <a:bodyPr wrap="square" rtlCol="0">
            <a:spAutoFit/>
          </a:bodyPr>
          <a:p>
            <a:r>
              <a:rPr lang="zh-CN" altLang="en-US" sz="2000">
                <a:latin typeface="+mj-ea"/>
                <a:ea typeface="+mj-ea"/>
                <a:cs typeface="+mj-ea"/>
              </a:rPr>
              <a:t>选择聊天</a:t>
            </a:r>
            <a:r>
              <a:rPr lang="zh-CN" altLang="en-US" sz="2000">
                <a:latin typeface="+mj-ea"/>
                <a:ea typeface="+mj-ea"/>
                <a:cs typeface="+mj-ea"/>
              </a:rPr>
              <a:t>软件，此处选</a:t>
            </a:r>
            <a:r>
              <a:rPr lang="en-US" altLang="zh-CN" sz="2000">
                <a:latin typeface="+mj-ea"/>
                <a:ea typeface="+mj-ea"/>
                <a:cs typeface="+mj-ea"/>
              </a:rPr>
              <a:t>Skip for now</a:t>
            </a:r>
            <a:r>
              <a:rPr lang="zh-CN" altLang="en-US" sz="2000">
                <a:latin typeface="+mj-ea"/>
                <a:ea typeface="+mj-ea"/>
                <a:cs typeface="+mj-ea"/>
              </a:rPr>
              <a:t>，后面再配置</a:t>
            </a:r>
            <a:r>
              <a:rPr lang="zh-CN" altLang="en-US" sz="2000">
                <a:latin typeface="+mj-ea"/>
                <a:ea typeface="+mj-ea"/>
                <a:cs typeface="+mj-ea"/>
              </a:rPr>
              <a:t>飞书</a:t>
            </a:r>
            <a:endParaRPr lang="zh-CN" altLang="en-US" sz="2000">
              <a:latin typeface="+mj-ea"/>
              <a:ea typeface="+mj-ea"/>
              <a:cs typeface="+mj-ea"/>
            </a:endParaRPr>
          </a:p>
        </p:txBody>
      </p:sp>
      <p:pic>
        <p:nvPicPr>
          <p:cNvPr id="10" name="图片 9"/>
          <p:cNvPicPr/>
          <p:nvPr/>
        </p:nvPicPr>
        <p:blipFill>
          <a:blip r:embed="rId3"/>
          <a:srcRect r="26711"/>
          <a:stretch>
            <a:fillRect/>
          </a:stretch>
        </p:blipFill>
        <p:spPr>
          <a:xfrm>
            <a:off x="2380615" y="3888105"/>
            <a:ext cx="3876675" cy="2719070"/>
          </a:xfrm>
          <a:prstGeom prst="rect">
            <a:avLst/>
          </a:prstGeom>
        </p:spPr>
      </p:pic>
      <p:sp>
        <p:nvSpPr>
          <p:cNvPr id="16" name="文本框 15"/>
          <p:cNvSpPr txBox="1"/>
          <p:nvPr/>
        </p:nvSpPr>
        <p:spPr>
          <a:xfrm>
            <a:off x="7030085" y="4011295"/>
            <a:ext cx="4472305" cy="1014730"/>
          </a:xfrm>
          <a:prstGeom prst="rect">
            <a:avLst/>
          </a:prstGeom>
          <a:noFill/>
        </p:spPr>
        <p:txBody>
          <a:bodyPr wrap="square" rtlCol="0">
            <a:spAutoFit/>
          </a:bodyPr>
          <a:p>
            <a:r>
              <a:rPr lang="zh-CN" altLang="en-US" sz="2000">
                <a:latin typeface="+mj-ea"/>
                <a:ea typeface="+mj-ea"/>
                <a:cs typeface="+mj-ea"/>
              </a:rPr>
              <a:t>选择</a:t>
            </a:r>
            <a:r>
              <a:rPr lang="en-US" altLang="zh-CN" sz="2000">
                <a:latin typeface="+mj-ea"/>
                <a:ea typeface="+mj-ea"/>
                <a:cs typeface="+mj-ea"/>
              </a:rPr>
              <a:t>Skills</a:t>
            </a:r>
            <a:r>
              <a:rPr lang="zh-CN" altLang="en-US" sz="2000">
                <a:latin typeface="+mj-ea"/>
                <a:ea typeface="+mj-ea"/>
                <a:cs typeface="+mj-ea"/>
              </a:rPr>
              <a:t>，此处选</a:t>
            </a:r>
            <a:r>
              <a:rPr lang="en-US" altLang="zh-CN" sz="2000">
                <a:latin typeface="+mj-ea"/>
                <a:ea typeface="+mj-ea"/>
                <a:cs typeface="+mj-ea"/>
              </a:rPr>
              <a:t>Skip for now</a:t>
            </a:r>
            <a:r>
              <a:rPr lang="zh-CN" altLang="en-US" sz="2000">
                <a:latin typeface="+mj-ea"/>
                <a:ea typeface="+mj-ea"/>
                <a:cs typeface="+mj-ea"/>
              </a:rPr>
              <a:t>，</a:t>
            </a:r>
            <a:endParaRPr lang="zh-CN" altLang="en-US" sz="2000">
              <a:latin typeface="+mj-ea"/>
              <a:ea typeface="+mj-ea"/>
              <a:cs typeface="+mj-ea"/>
            </a:endParaRPr>
          </a:p>
          <a:p>
            <a:r>
              <a:rPr lang="zh-CN" altLang="en-US" sz="2000">
                <a:latin typeface="+mj-ea"/>
                <a:ea typeface="+mj-ea"/>
                <a:cs typeface="+mj-ea"/>
              </a:rPr>
              <a:t>后面要用时再配</a:t>
            </a:r>
            <a:endParaRPr lang="zh-CN" altLang="en-US" sz="2000">
              <a:latin typeface="+mj-ea"/>
              <a:ea typeface="+mj-ea"/>
              <a:cs typeface="+mj-ea"/>
            </a:endParaRPr>
          </a:p>
          <a:p>
            <a:r>
              <a:rPr lang="zh-CN" altLang="en-US" sz="2000">
                <a:latin typeface="+mj-ea"/>
                <a:ea typeface="+mj-ea"/>
                <a:cs typeface="+mj-ea"/>
              </a:rPr>
              <a:t>（实测基本</a:t>
            </a:r>
            <a:r>
              <a:rPr lang="en-US" altLang="zh-CN" sz="2000">
                <a:latin typeface="+mj-ea"/>
                <a:ea typeface="+mj-ea"/>
                <a:cs typeface="+mj-ea"/>
              </a:rPr>
              <a:t>SKills</a:t>
            </a:r>
            <a:r>
              <a:rPr lang="zh-CN" altLang="en-US" sz="2000">
                <a:latin typeface="+mj-ea"/>
                <a:ea typeface="+mj-ea"/>
                <a:cs typeface="+mj-ea"/>
              </a:rPr>
              <a:t>都有，此处无需</a:t>
            </a:r>
            <a:r>
              <a:rPr lang="zh-CN" altLang="en-US" sz="2000">
                <a:latin typeface="+mj-ea"/>
                <a:ea typeface="+mj-ea"/>
                <a:cs typeface="+mj-ea"/>
              </a:rPr>
              <a:t>下载）</a:t>
            </a:r>
            <a:endParaRPr lang="zh-CN" altLang="en-US" sz="2000">
              <a:latin typeface="+mj-ea"/>
              <a:ea typeface="+mj-ea"/>
              <a:cs typeface="+mj-ea"/>
            </a:endParaRPr>
          </a:p>
        </p:txBody>
      </p:sp>
    </p:spTree>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rotWithShape="1">
          <a:blip r:embed="rId1"/>
          <a:srcRect l="19532" b="48526"/>
          <a:stretch>
            <a:fillRect/>
          </a:stretch>
        </p:blipFill>
        <p:spPr>
          <a:xfrm>
            <a:off x="-1" y="1160309"/>
            <a:ext cx="10118601" cy="5697691"/>
          </a:xfrm>
          <a:prstGeom prst="rect">
            <a:avLst/>
          </a:prstGeom>
        </p:spPr>
      </p:pic>
      <p:pic>
        <p:nvPicPr>
          <p:cNvPr id="17" name="图片 16"/>
          <p:cNvPicPr>
            <a:picLocks noChangeAspect="1"/>
          </p:cNvPicPr>
          <p:nvPr/>
        </p:nvPicPr>
        <p:blipFill rotWithShape="1">
          <a:blip r:embed="rId2"/>
          <a:srcRect t="17174" r="25859"/>
          <a:stretch>
            <a:fillRect/>
          </a:stretch>
        </p:blipFill>
        <p:spPr>
          <a:xfrm>
            <a:off x="10153481" y="0"/>
            <a:ext cx="2038519" cy="2590405"/>
          </a:xfrm>
          <a:prstGeom prst="rect">
            <a:avLst/>
          </a:prstGeom>
        </p:spPr>
      </p:pic>
      <p:sp>
        <p:nvSpPr>
          <p:cNvPr id="4" name="文本框 3"/>
          <p:cNvSpPr txBox="1"/>
          <p:nvPr/>
        </p:nvSpPr>
        <p:spPr>
          <a:xfrm>
            <a:off x="766763" y="2031276"/>
            <a:ext cx="2472777" cy="1862048"/>
          </a:xfrm>
          <a:prstGeom prst="rect">
            <a:avLst/>
          </a:prstGeom>
          <a:noFill/>
        </p:spPr>
        <p:txBody>
          <a:bodyPr wrap="square" rtlCol="0">
            <a:spAutoFit/>
          </a:bodyPr>
          <a:lstStyle/>
          <a:p>
            <a:r>
              <a:rPr lang="en-US" altLang="zh-CN" sz="11500" b="1" dirty="0">
                <a:solidFill>
                  <a:schemeClr val="accent3">
                    <a:lumMod val="20000"/>
                    <a:lumOff val="80000"/>
                  </a:schemeClr>
                </a:solidFill>
                <a:latin typeface="+mn-ea"/>
              </a:rPr>
              <a:t>01</a:t>
            </a:r>
            <a:endParaRPr lang="zh-CN" altLang="en-US" sz="11500" b="1" dirty="0">
              <a:solidFill>
                <a:schemeClr val="accent3">
                  <a:lumMod val="20000"/>
                  <a:lumOff val="80000"/>
                </a:schemeClr>
              </a:solidFill>
              <a:latin typeface="+mn-ea"/>
            </a:endParaRPr>
          </a:p>
        </p:txBody>
      </p:sp>
      <p:sp>
        <p:nvSpPr>
          <p:cNvPr id="3" name="文本框 2"/>
          <p:cNvSpPr txBox="1"/>
          <p:nvPr/>
        </p:nvSpPr>
        <p:spPr>
          <a:xfrm>
            <a:off x="766763" y="3893325"/>
            <a:ext cx="6624464" cy="922020"/>
          </a:xfrm>
          <a:prstGeom prst="rect">
            <a:avLst/>
          </a:prstGeom>
          <a:noFill/>
        </p:spPr>
        <p:txBody>
          <a:bodyPr wrap="square" rtlCol="0">
            <a:spAutoFit/>
          </a:bodyPr>
          <a:lstStyle/>
          <a:p>
            <a:r>
              <a:rPr lang="zh-CN" altLang="en-US" sz="5400" b="1" spc="300" dirty="0">
                <a:solidFill>
                  <a:schemeClr val="tx1">
                    <a:lumMod val="85000"/>
                    <a:lumOff val="15000"/>
                  </a:schemeClr>
                </a:solidFill>
              </a:rPr>
              <a:t>概况</a:t>
            </a:r>
            <a:endParaRPr lang="zh-CN" altLang="en-US" sz="5400" b="1" spc="300" dirty="0">
              <a:solidFill>
                <a:schemeClr val="tx1">
                  <a:lumMod val="85000"/>
                  <a:lumOff val="15000"/>
                </a:schemeClr>
              </a:solidFill>
            </a:endParaRPr>
          </a:p>
        </p:txBody>
      </p:sp>
      <p:sp>
        <p:nvSpPr>
          <p:cNvPr id="8" name="任意多边形: 形状 7"/>
          <p:cNvSpPr/>
          <p:nvPr/>
        </p:nvSpPr>
        <p:spPr>
          <a:xfrm rot="5400000">
            <a:off x="10736913" y="1865855"/>
            <a:ext cx="1283029" cy="1129398"/>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1" name="任意多边形: 形状 10"/>
          <p:cNvSpPr/>
          <p:nvPr/>
        </p:nvSpPr>
        <p:spPr>
          <a:xfrm rot="5400000">
            <a:off x="9397939" y="-188907"/>
            <a:ext cx="1851072" cy="162942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60000"/>
              <a:lumOff val="40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2" name="任意多边形: 形状 11"/>
          <p:cNvSpPr/>
          <p:nvPr/>
        </p:nvSpPr>
        <p:spPr>
          <a:xfrm rot="5400000">
            <a:off x="9438006" y="1467930"/>
            <a:ext cx="599222" cy="52747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bg1">
              <a:lumMod val="85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3" name="任意多边形: 形状 12"/>
          <p:cNvSpPr/>
          <p:nvPr/>
        </p:nvSpPr>
        <p:spPr>
          <a:xfrm rot="5400000">
            <a:off x="9131903" y="1185034"/>
            <a:ext cx="299611" cy="263735"/>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bg1">
              <a:lumMod val="95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4" name="任意多边形: 形状 13"/>
          <p:cNvSpPr/>
          <p:nvPr/>
        </p:nvSpPr>
        <p:spPr>
          <a:xfrm rot="5400000">
            <a:off x="8663249" y="-130032"/>
            <a:ext cx="803970" cy="707701"/>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20000"/>
              <a:lumOff val="80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2" name="图片 1" descr="图片包含 游戏机&#10;&#10;描述已自动生成"/>
          <p:cNvPicPr>
            <a:picLocks noChangeAspect="1"/>
          </p:cNvPicPr>
          <p:nvPr/>
        </p:nvPicPr>
        <p:blipFill rotWithShape="1">
          <a:blip r:embed="rId3">
            <a:extLst>
              <a:ext uri="{28A0092B-C50C-407E-A947-70E740481C1C}">
                <a14:useLocalDpi xmlns:a14="http://schemas.microsoft.com/office/drawing/2010/main" val="0"/>
              </a:ext>
            </a:extLst>
          </a:blip>
          <a:srcRect l="5854" t="14311" r="2763" b="18023"/>
          <a:stretch>
            <a:fillRect/>
          </a:stretch>
        </p:blipFill>
        <p:spPr>
          <a:xfrm>
            <a:off x="160618" y="121512"/>
            <a:ext cx="3359822" cy="74156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游戏机&#10;&#10;描述已自动生成"/>
          <p:cNvPicPr>
            <a:picLocks noChangeAspect="1"/>
          </p:cNvPicPr>
          <p:nvPr/>
        </p:nvPicPr>
        <p:blipFill rotWithShape="1">
          <a:blip r:embed="rId1">
            <a:extLst>
              <a:ext uri="{28A0092B-C50C-407E-A947-70E740481C1C}">
                <a14:useLocalDpi xmlns:a14="http://schemas.microsoft.com/office/drawing/2010/main" val="0"/>
              </a:ext>
            </a:extLst>
          </a:blip>
          <a:srcRect l="5854" t="14311" r="2763" b="18023"/>
          <a:stretch>
            <a:fillRect/>
          </a:stretch>
        </p:blipFill>
        <p:spPr>
          <a:xfrm>
            <a:off x="8832178" y="211047"/>
            <a:ext cx="3359822" cy="741561"/>
          </a:xfrm>
          <a:prstGeom prst="rect">
            <a:avLst/>
          </a:prstGeom>
        </p:spPr>
      </p:pic>
      <p:sp>
        <p:nvSpPr>
          <p:cNvPr id="3" name="任意多边形: 形状 2"/>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 name="文本框 3"/>
          <p:cNvSpPr txBox="1"/>
          <p:nvPr/>
        </p:nvSpPr>
        <p:spPr>
          <a:xfrm>
            <a:off x="1164276" y="355470"/>
            <a:ext cx="3294380" cy="583565"/>
          </a:xfrm>
          <a:prstGeom prst="rect">
            <a:avLst/>
          </a:prstGeom>
          <a:noFill/>
        </p:spPr>
        <p:txBody>
          <a:bodyPr wrap="none" rtlCol="0">
            <a:spAutoFit/>
          </a:bodyPr>
          <a:lstStyle/>
          <a:p>
            <a:pPr algn="l"/>
            <a:r>
              <a:rPr lang="zh-CN" altLang="en-US" sz="3200" b="1" spc="300" dirty="0">
                <a:solidFill>
                  <a:schemeClr val="tx1">
                    <a:lumMod val="85000"/>
                    <a:lumOff val="15000"/>
                  </a:schemeClr>
                </a:solidFill>
                <a:sym typeface="+mn-ea"/>
              </a:rPr>
              <a:t>部署及使用方法</a:t>
            </a:r>
            <a:endParaRPr lang="zh-CN" altLang="en-US" sz="3200" b="1" spc="300" dirty="0">
              <a:solidFill>
                <a:schemeClr val="tx1">
                  <a:lumMod val="85000"/>
                  <a:lumOff val="15000"/>
                </a:schemeClr>
              </a:solidFill>
            </a:endParaRPr>
          </a:p>
        </p:txBody>
      </p:sp>
      <p:sp>
        <p:nvSpPr>
          <p:cNvPr id="5" name="文本框 4"/>
          <p:cNvSpPr txBox="1"/>
          <p:nvPr/>
        </p:nvSpPr>
        <p:spPr>
          <a:xfrm>
            <a:off x="271574" y="339428"/>
            <a:ext cx="646697" cy="521970"/>
          </a:xfrm>
          <a:prstGeom prst="rect">
            <a:avLst/>
          </a:prstGeom>
          <a:noFill/>
        </p:spPr>
        <p:txBody>
          <a:bodyPr wrap="square" rtlCol="0">
            <a:spAutoFit/>
          </a:bodyPr>
          <a:lstStyle/>
          <a:p>
            <a:pPr algn="ctr"/>
            <a:r>
              <a:rPr lang="en-US" altLang="zh-CN" sz="2800" b="1" dirty="0">
                <a:solidFill>
                  <a:schemeClr val="bg1"/>
                </a:solidFill>
              </a:rPr>
              <a:t>03</a:t>
            </a:r>
            <a:endParaRPr lang="zh-CN" altLang="en-US" sz="2800" b="1" dirty="0">
              <a:solidFill>
                <a:schemeClr val="bg1"/>
              </a:solidFill>
            </a:endParaRPr>
          </a:p>
        </p:txBody>
      </p:sp>
      <p:sp>
        <p:nvSpPr>
          <p:cNvPr id="6" name="任意多边形: 形状 5"/>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9" name="图片 8"/>
          <p:cNvPicPr/>
          <p:nvPr/>
        </p:nvPicPr>
        <p:blipFill>
          <a:blip r:embed="rId2"/>
          <a:stretch>
            <a:fillRect/>
          </a:stretch>
        </p:blipFill>
        <p:spPr>
          <a:xfrm>
            <a:off x="1878330" y="1195070"/>
            <a:ext cx="3755390" cy="2233930"/>
          </a:xfrm>
          <a:prstGeom prst="rect">
            <a:avLst/>
          </a:prstGeom>
        </p:spPr>
      </p:pic>
      <p:sp>
        <p:nvSpPr>
          <p:cNvPr id="11" name="文本框 10"/>
          <p:cNvSpPr txBox="1"/>
          <p:nvPr/>
        </p:nvSpPr>
        <p:spPr>
          <a:xfrm>
            <a:off x="6556375" y="1898015"/>
            <a:ext cx="1476375" cy="368300"/>
          </a:xfrm>
          <a:prstGeom prst="rect">
            <a:avLst/>
          </a:prstGeom>
          <a:noFill/>
        </p:spPr>
        <p:txBody>
          <a:bodyPr wrap="square" rtlCol="0">
            <a:spAutoFit/>
          </a:bodyPr>
          <a:p>
            <a:r>
              <a:rPr lang="zh-CN" altLang="en-US">
                <a:latin typeface="+mj-ea"/>
                <a:ea typeface="+mj-ea"/>
                <a:cs typeface="+mj-ea"/>
              </a:rPr>
              <a:t>都选</a:t>
            </a:r>
            <a:r>
              <a:rPr lang="en-US" altLang="zh-CN">
                <a:latin typeface="+mj-ea"/>
                <a:ea typeface="+mj-ea"/>
                <a:cs typeface="+mj-ea"/>
              </a:rPr>
              <a:t>No</a:t>
            </a:r>
            <a:endParaRPr lang="en-US" altLang="zh-CN">
              <a:latin typeface="+mj-ea"/>
              <a:ea typeface="+mj-ea"/>
              <a:cs typeface="+mj-ea"/>
            </a:endParaRPr>
          </a:p>
        </p:txBody>
      </p:sp>
      <p:pic>
        <p:nvPicPr>
          <p:cNvPr id="12" name="图片 11"/>
          <p:cNvPicPr>
            <a:picLocks noChangeAspect="1"/>
          </p:cNvPicPr>
          <p:nvPr/>
        </p:nvPicPr>
        <p:blipFill>
          <a:blip r:embed="rId3"/>
          <a:stretch>
            <a:fillRect/>
          </a:stretch>
        </p:blipFill>
        <p:spPr>
          <a:xfrm>
            <a:off x="1276985" y="3896360"/>
            <a:ext cx="5034280" cy="1887855"/>
          </a:xfrm>
          <a:prstGeom prst="rect">
            <a:avLst/>
          </a:prstGeom>
        </p:spPr>
      </p:pic>
      <p:sp>
        <p:nvSpPr>
          <p:cNvPr id="13" name="文本框 12"/>
          <p:cNvSpPr txBox="1"/>
          <p:nvPr/>
        </p:nvSpPr>
        <p:spPr>
          <a:xfrm>
            <a:off x="6804660" y="4427855"/>
            <a:ext cx="3380740" cy="368300"/>
          </a:xfrm>
          <a:prstGeom prst="rect">
            <a:avLst/>
          </a:prstGeom>
          <a:noFill/>
        </p:spPr>
        <p:txBody>
          <a:bodyPr wrap="square" rtlCol="0">
            <a:spAutoFit/>
          </a:bodyPr>
          <a:p>
            <a:r>
              <a:rPr lang="zh-CN" altLang="en-US">
                <a:latin typeface="+mj-ea"/>
                <a:ea typeface="+mj-ea"/>
                <a:cs typeface="+mj-ea"/>
              </a:rPr>
              <a:t>建议</a:t>
            </a:r>
            <a:r>
              <a:rPr lang="en-US" altLang="zh-CN">
                <a:latin typeface="+mj-ea"/>
                <a:ea typeface="+mj-ea"/>
                <a:cs typeface="+mj-ea"/>
              </a:rPr>
              <a:t>hooks</a:t>
            </a:r>
            <a:r>
              <a:rPr lang="zh-CN" altLang="en-US">
                <a:latin typeface="+mj-ea"/>
                <a:ea typeface="+mj-ea"/>
                <a:cs typeface="+mj-ea"/>
              </a:rPr>
              <a:t>都</a:t>
            </a:r>
            <a:r>
              <a:rPr lang="zh-CN" altLang="en-US">
                <a:latin typeface="+mj-ea"/>
                <a:ea typeface="+mj-ea"/>
                <a:cs typeface="+mj-ea"/>
              </a:rPr>
              <a:t>安装</a:t>
            </a:r>
            <a:endParaRPr lang="zh-CN" altLang="en-US">
              <a:latin typeface="+mj-ea"/>
              <a:ea typeface="+mj-ea"/>
              <a:cs typeface="+mj-ea"/>
            </a:endParaRPr>
          </a:p>
        </p:txBody>
      </p:sp>
    </p:spTree>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游戏机&#10;&#10;描述已自动生成"/>
          <p:cNvPicPr>
            <a:picLocks noChangeAspect="1"/>
          </p:cNvPicPr>
          <p:nvPr/>
        </p:nvPicPr>
        <p:blipFill rotWithShape="1">
          <a:blip r:embed="rId1">
            <a:extLst>
              <a:ext uri="{28A0092B-C50C-407E-A947-70E740481C1C}">
                <a14:useLocalDpi xmlns:a14="http://schemas.microsoft.com/office/drawing/2010/main" val="0"/>
              </a:ext>
            </a:extLst>
          </a:blip>
          <a:srcRect l="5854" t="14311" r="2763" b="18023"/>
          <a:stretch>
            <a:fillRect/>
          </a:stretch>
        </p:blipFill>
        <p:spPr>
          <a:xfrm>
            <a:off x="8832178" y="211047"/>
            <a:ext cx="3359822" cy="741561"/>
          </a:xfrm>
          <a:prstGeom prst="rect">
            <a:avLst/>
          </a:prstGeom>
        </p:spPr>
      </p:pic>
      <p:sp>
        <p:nvSpPr>
          <p:cNvPr id="3" name="任意多边形: 形状 2"/>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 name="文本框 3"/>
          <p:cNvSpPr txBox="1"/>
          <p:nvPr/>
        </p:nvSpPr>
        <p:spPr>
          <a:xfrm>
            <a:off x="1164276" y="355470"/>
            <a:ext cx="3294380" cy="583565"/>
          </a:xfrm>
          <a:prstGeom prst="rect">
            <a:avLst/>
          </a:prstGeom>
          <a:noFill/>
        </p:spPr>
        <p:txBody>
          <a:bodyPr wrap="none" rtlCol="0">
            <a:spAutoFit/>
          </a:bodyPr>
          <a:lstStyle/>
          <a:p>
            <a:pPr algn="l"/>
            <a:r>
              <a:rPr lang="zh-CN" altLang="en-US" sz="3200" b="1" spc="300" dirty="0">
                <a:solidFill>
                  <a:schemeClr val="tx1">
                    <a:lumMod val="85000"/>
                    <a:lumOff val="15000"/>
                  </a:schemeClr>
                </a:solidFill>
                <a:sym typeface="+mn-ea"/>
              </a:rPr>
              <a:t>部署及使用方法</a:t>
            </a:r>
            <a:endParaRPr lang="zh-CN" altLang="en-US" sz="3200" b="1" spc="300" dirty="0">
              <a:solidFill>
                <a:schemeClr val="tx1">
                  <a:lumMod val="85000"/>
                  <a:lumOff val="15000"/>
                </a:schemeClr>
              </a:solidFill>
            </a:endParaRPr>
          </a:p>
        </p:txBody>
      </p:sp>
      <p:sp>
        <p:nvSpPr>
          <p:cNvPr id="5" name="文本框 4"/>
          <p:cNvSpPr txBox="1"/>
          <p:nvPr/>
        </p:nvSpPr>
        <p:spPr>
          <a:xfrm>
            <a:off x="271574" y="339428"/>
            <a:ext cx="646697" cy="521970"/>
          </a:xfrm>
          <a:prstGeom prst="rect">
            <a:avLst/>
          </a:prstGeom>
          <a:noFill/>
        </p:spPr>
        <p:txBody>
          <a:bodyPr wrap="square" rtlCol="0">
            <a:spAutoFit/>
          </a:bodyPr>
          <a:lstStyle/>
          <a:p>
            <a:pPr algn="ctr"/>
            <a:r>
              <a:rPr lang="en-US" altLang="zh-CN" sz="2800" b="1" dirty="0">
                <a:solidFill>
                  <a:schemeClr val="bg1"/>
                </a:solidFill>
              </a:rPr>
              <a:t>03</a:t>
            </a:r>
            <a:endParaRPr lang="zh-CN" altLang="en-US" sz="2800" b="1" dirty="0">
              <a:solidFill>
                <a:schemeClr val="bg1"/>
              </a:solidFill>
            </a:endParaRPr>
          </a:p>
        </p:txBody>
      </p:sp>
      <p:sp>
        <p:nvSpPr>
          <p:cNvPr id="6" name="任意多边形: 形状 5"/>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8" name="任意多边形: 形状 17"/>
          <p:cNvSpPr>
            <a:spLocks noChangeAspect="1"/>
          </p:cNvSpPr>
          <p:nvPr/>
        </p:nvSpPr>
        <p:spPr>
          <a:xfrm>
            <a:off x="763270" y="1457960"/>
            <a:ext cx="327025" cy="28829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7" name="文本框 6"/>
          <p:cNvSpPr txBox="1"/>
          <p:nvPr/>
        </p:nvSpPr>
        <p:spPr>
          <a:xfrm>
            <a:off x="1281430" y="1402715"/>
            <a:ext cx="4312285" cy="398780"/>
          </a:xfrm>
          <a:prstGeom prst="rect">
            <a:avLst/>
          </a:prstGeom>
          <a:noFill/>
        </p:spPr>
        <p:txBody>
          <a:bodyPr wrap="square" rtlCol="0">
            <a:spAutoFit/>
          </a:bodyPr>
          <a:p>
            <a:r>
              <a:rPr lang="zh-CN" altLang="en-US" sz="2000" b="1"/>
              <a:t>本地部署：用</a:t>
            </a:r>
            <a:r>
              <a:rPr lang="en-US" altLang="zh-CN" sz="2000" b="1"/>
              <a:t>ollama</a:t>
            </a:r>
            <a:r>
              <a:rPr lang="zh-CN" altLang="en-US" sz="2000" b="1"/>
              <a:t>配置</a:t>
            </a:r>
            <a:r>
              <a:rPr lang="zh-CN" altLang="en-US" sz="2000" b="1"/>
              <a:t>模型</a:t>
            </a:r>
            <a:endParaRPr lang="zh-CN" altLang="en-US" sz="2000" b="1"/>
          </a:p>
        </p:txBody>
      </p:sp>
      <p:sp>
        <p:nvSpPr>
          <p:cNvPr id="8" name="文本框 7"/>
          <p:cNvSpPr txBox="1"/>
          <p:nvPr/>
        </p:nvSpPr>
        <p:spPr>
          <a:xfrm>
            <a:off x="1369060" y="2019300"/>
            <a:ext cx="7191375" cy="368300"/>
          </a:xfrm>
          <a:prstGeom prst="rect">
            <a:avLst/>
          </a:prstGeom>
          <a:noFill/>
        </p:spPr>
        <p:txBody>
          <a:bodyPr wrap="square" rtlCol="0">
            <a:spAutoFit/>
          </a:bodyPr>
          <a:p>
            <a:r>
              <a:rPr lang="zh-CN" altLang="en-US"/>
              <a:t>此时已经完成安装程序，但还不能对话，因为尚未配置</a:t>
            </a:r>
            <a:r>
              <a:rPr lang="zh-CN" altLang="en-US"/>
              <a:t>模型</a:t>
            </a:r>
            <a:endParaRPr lang="zh-CN" altLang="en-US"/>
          </a:p>
        </p:txBody>
      </p:sp>
      <p:sp>
        <p:nvSpPr>
          <p:cNvPr id="10" name="文本框 9"/>
          <p:cNvSpPr txBox="1"/>
          <p:nvPr/>
        </p:nvSpPr>
        <p:spPr>
          <a:xfrm>
            <a:off x="1339215" y="2540635"/>
            <a:ext cx="9723755" cy="2861310"/>
          </a:xfrm>
          <a:prstGeom prst="rect">
            <a:avLst/>
          </a:prstGeom>
          <a:noFill/>
        </p:spPr>
        <p:txBody>
          <a:bodyPr wrap="square" rtlCol="0">
            <a:spAutoFit/>
          </a:bodyPr>
          <a:p>
            <a:r>
              <a:rPr lang="zh-CN" altLang="en-US">
                <a:latin typeface="+mj-ea"/>
                <a:ea typeface="+mj-ea"/>
                <a:cs typeface="+mj-ea"/>
              </a:rPr>
              <a:t>先安装</a:t>
            </a:r>
            <a:r>
              <a:rPr lang="en-US" altLang="zh-CN">
                <a:latin typeface="+mj-ea"/>
                <a:ea typeface="+mj-ea"/>
                <a:cs typeface="+mj-ea"/>
              </a:rPr>
              <a:t>ollama</a:t>
            </a:r>
            <a:r>
              <a:rPr lang="zh-CN" altLang="en-US">
                <a:latin typeface="+mj-ea"/>
                <a:ea typeface="+mj-ea"/>
                <a:cs typeface="+mj-ea"/>
              </a:rPr>
              <a:t>：</a:t>
            </a:r>
            <a:endParaRPr lang="zh-CN" altLang="en-US">
              <a:latin typeface="+mj-ea"/>
              <a:ea typeface="+mj-ea"/>
              <a:cs typeface="+mj-ea"/>
            </a:endParaRPr>
          </a:p>
          <a:p>
            <a:pPr marL="285750" indent="-285750">
              <a:lnSpc>
                <a:spcPct val="150000"/>
              </a:lnSpc>
              <a:buFont typeface="Arial" panose="020B0604020202020204" pitchFamily="34" charset="0"/>
              <a:buChar char="•"/>
            </a:pPr>
            <a:r>
              <a:rPr lang="en-US" altLang="zh-CN">
                <a:latin typeface="+mj-ea"/>
                <a:ea typeface="+mj-ea"/>
                <a:cs typeface="+mj-ea"/>
              </a:rPr>
              <a:t>Linux</a:t>
            </a:r>
            <a:r>
              <a:rPr lang="zh-CN" altLang="en-US">
                <a:latin typeface="+mj-ea"/>
                <a:ea typeface="+mj-ea"/>
                <a:cs typeface="+mj-ea"/>
              </a:rPr>
              <a:t>：</a:t>
            </a:r>
            <a:endParaRPr lang="zh-CN" altLang="en-US">
              <a:latin typeface="+mj-ea"/>
              <a:ea typeface="+mj-ea"/>
              <a:cs typeface="+mj-ea"/>
            </a:endParaRPr>
          </a:p>
          <a:p>
            <a:pPr marL="285750" indent="-285750">
              <a:lnSpc>
                <a:spcPct val="150000"/>
              </a:lnSpc>
              <a:buFont typeface="Arial" panose="020B0604020202020204" pitchFamily="34" charset="0"/>
              <a:buChar char="•"/>
            </a:pPr>
            <a:endParaRPr lang="zh-CN" altLang="en-US">
              <a:latin typeface="+mj-ea"/>
              <a:ea typeface="+mj-ea"/>
              <a:cs typeface="+mj-ea"/>
            </a:endParaRPr>
          </a:p>
          <a:p>
            <a:pPr marL="285750" indent="-285750">
              <a:lnSpc>
                <a:spcPct val="150000"/>
              </a:lnSpc>
              <a:buFont typeface="Arial" panose="020B0604020202020204" pitchFamily="34" charset="0"/>
              <a:buChar char="•"/>
            </a:pPr>
            <a:endParaRPr lang="zh-CN" altLang="en-US">
              <a:latin typeface="+mj-ea"/>
              <a:ea typeface="+mj-ea"/>
              <a:cs typeface="+mj-ea"/>
            </a:endParaRPr>
          </a:p>
          <a:p>
            <a:pPr marL="285750" indent="-285750">
              <a:lnSpc>
                <a:spcPct val="150000"/>
              </a:lnSpc>
              <a:buFont typeface="Arial" panose="020B0604020202020204" pitchFamily="34" charset="0"/>
              <a:buChar char="•"/>
            </a:pPr>
            <a:endParaRPr lang="zh-CN" altLang="en-US">
              <a:latin typeface="+mj-ea"/>
              <a:ea typeface="+mj-ea"/>
              <a:cs typeface="+mj-ea"/>
            </a:endParaRPr>
          </a:p>
          <a:p>
            <a:pPr marL="285750" indent="-285750">
              <a:lnSpc>
                <a:spcPct val="150000"/>
              </a:lnSpc>
              <a:buFont typeface="Arial" panose="020B0604020202020204" pitchFamily="34" charset="0"/>
              <a:buChar char="•"/>
            </a:pPr>
            <a:endParaRPr lang="zh-CN" altLang="en-US">
              <a:latin typeface="+mj-ea"/>
              <a:ea typeface="+mj-ea"/>
              <a:cs typeface="+mj-ea"/>
            </a:endParaRPr>
          </a:p>
          <a:p>
            <a:pPr marL="285750" indent="-285750">
              <a:lnSpc>
                <a:spcPct val="150000"/>
              </a:lnSpc>
              <a:buFont typeface="Arial" panose="020B0604020202020204" pitchFamily="34" charset="0"/>
              <a:buChar char="•"/>
            </a:pPr>
            <a:r>
              <a:rPr lang="en-US" altLang="zh-CN">
                <a:latin typeface="+mj-ea"/>
                <a:ea typeface="+mj-ea"/>
                <a:cs typeface="+mj-ea"/>
              </a:rPr>
              <a:t>Windows</a:t>
            </a:r>
            <a:r>
              <a:rPr lang="zh-CN" altLang="en-US">
                <a:latin typeface="+mj-ea"/>
                <a:ea typeface="+mj-ea"/>
                <a:cs typeface="+mj-ea"/>
              </a:rPr>
              <a:t>：</a:t>
            </a:r>
            <a:endParaRPr lang="zh-CN" altLang="en-US">
              <a:latin typeface="+mj-ea"/>
              <a:ea typeface="+mj-ea"/>
              <a:cs typeface="+mj-ea"/>
            </a:endParaRPr>
          </a:p>
        </p:txBody>
      </p:sp>
      <p:sp>
        <p:nvSpPr>
          <p:cNvPr id="14" name="文本框 13"/>
          <p:cNvSpPr txBox="1"/>
          <p:nvPr/>
        </p:nvSpPr>
        <p:spPr>
          <a:xfrm>
            <a:off x="3012440" y="3343910"/>
            <a:ext cx="8234045" cy="1568450"/>
          </a:xfrm>
          <a:prstGeom prst="rect">
            <a:avLst/>
          </a:prstGeom>
          <a:noFill/>
        </p:spPr>
        <p:txBody>
          <a:bodyPr wrap="square" rtlCol="0" anchor="t">
            <a:spAutoFit/>
          </a:bodyPr>
          <a:p>
            <a:r>
              <a:rPr lang="en-US" altLang="zh-CN" sz="1600">
                <a:latin typeface="+mj-ea"/>
                <a:ea typeface="+mj-ea"/>
              </a:rPr>
              <a:t>curl -fsSL https://ollama.com/install.sh | bash</a:t>
            </a:r>
            <a:endParaRPr lang="en-US" altLang="zh-CN" sz="1600">
              <a:latin typeface="+mj-ea"/>
              <a:ea typeface="+mj-ea"/>
            </a:endParaRPr>
          </a:p>
          <a:p>
            <a:r>
              <a:rPr lang="en-US" altLang="zh-CN" sz="1600">
                <a:latin typeface="+mj-ea"/>
                <a:ea typeface="+mj-ea"/>
              </a:rPr>
              <a:t># </a:t>
            </a:r>
            <a:r>
              <a:rPr lang="zh-CN" altLang="en-US" sz="1600">
                <a:latin typeface="+mj-ea"/>
                <a:ea typeface="+mj-ea"/>
              </a:rPr>
              <a:t>配置国内镜像（永久生效）</a:t>
            </a:r>
            <a:endParaRPr lang="zh-CN" altLang="en-US" sz="1600">
              <a:latin typeface="+mj-ea"/>
              <a:ea typeface="+mj-ea"/>
            </a:endParaRPr>
          </a:p>
          <a:p>
            <a:r>
              <a:rPr lang="en-US" altLang="zh-CN" sz="1600">
                <a:latin typeface="+mj-ea"/>
                <a:ea typeface="+mj-ea"/>
              </a:rPr>
              <a:t>echo "export OLLAMA_MODEL_SERVER=https://mirror.ollama.com" &gt;&gt;~/.bashrc</a:t>
            </a:r>
            <a:endParaRPr lang="en-US" altLang="zh-CN" sz="1600">
              <a:latin typeface="+mj-ea"/>
              <a:ea typeface="+mj-ea"/>
            </a:endParaRPr>
          </a:p>
          <a:p>
            <a:r>
              <a:rPr lang="en-US" altLang="zh-CN" sz="1600">
                <a:latin typeface="+mj-ea"/>
                <a:ea typeface="+mj-ea"/>
              </a:rPr>
              <a:t>source ~/.bashrc</a:t>
            </a:r>
            <a:endParaRPr lang="en-US" altLang="zh-CN" sz="1600">
              <a:latin typeface="+mj-ea"/>
              <a:ea typeface="+mj-ea"/>
            </a:endParaRPr>
          </a:p>
          <a:p>
            <a:r>
              <a:rPr lang="en-US" altLang="zh-CN" sz="1600">
                <a:latin typeface="+mj-ea"/>
                <a:ea typeface="+mj-ea"/>
              </a:rPr>
              <a:t># </a:t>
            </a:r>
            <a:r>
              <a:rPr lang="zh-CN" altLang="en-US" sz="1600">
                <a:latin typeface="+mj-ea"/>
                <a:ea typeface="+mj-ea"/>
              </a:rPr>
              <a:t>验证</a:t>
            </a:r>
            <a:r>
              <a:rPr lang="en-US" altLang="zh-CN" sz="1600">
                <a:latin typeface="+mj-ea"/>
                <a:ea typeface="+mj-ea"/>
              </a:rPr>
              <a:t>Ollama</a:t>
            </a:r>
            <a:r>
              <a:rPr lang="zh-CN" altLang="en-US" sz="1600">
                <a:latin typeface="+mj-ea"/>
                <a:ea typeface="+mj-ea"/>
              </a:rPr>
              <a:t>安装</a:t>
            </a:r>
            <a:endParaRPr lang="zh-CN" altLang="en-US" sz="1600">
              <a:latin typeface="+mj-ea"/>
              <a:ea typeface="+mj-ea"/>
            </a:endParaRPr>
          </a:p>
          <a:p>
            <a:r>
              <a:rPr lang="en-US" altLang="zh-CN" sz="1600">
                <a:latin typeface="+mj-ea"/>
                <a:ea typeface="+mj-ea"/>
              </a:rPr>
              <a:t>ollama --version</a:t>
            </a:r>
            <a:endParaRPr lang="en-US" altLang="zh-CN" sz="1600">
              <a:latin typeface="+mj-ea"/>
              <a:ea typeface="+mj-ea"/>
            </a:endParaRPr>
          </a:p>
        </p:txBody>
      </p:sp>
      <p:sp>
        <p:nvSpPr>
          <p:cNvPr id="15" name="文本框 14"/>
          <p:cNvSpPr txBox="1"/>
          <p:nvPr/>
        </p:nvSpPr>
        <p:spPr>
          <a:xfrm>
            <a:off x="1849755" y="3343910"/>
            <a:ext cx="1216025" cy="337185"/>
          </a:xfrm>
          <a:prstGeom prst="rect">
            <a:avLst/>
          </a:prstGeom>
          <a:noFill/>
        </p:spPr>
        <p:txBody>
          <a:bodyPr wrap="square" rtlCol="0">
            <a:spAutoFit/>
          </a:bodyPr>
          <a:p>
            <a:r>
              <a:rPr lang="zh-CN" altLang="en-US" sz="1600">
                <a:sym typeface="+mn-ea"/>
              </a:rPr>
              <a:t>终端运行</a:t>
            </a:r>
            <a:endParaRPr lang="zh-CN" altLang="en-US" sz="1600"/>
          </a:p>
        </p:txBody>
      </p:sp>
      <p:sp>
        <p:nvSpPr>
          <p:cNvPr id="16" name="文本框 15"/>
          <p:cNvSpPr txBox="1"/>
          <p:nvPr/>
        </p:nvSpPr>
        <p:spPr>
          <a:xfrm>
            <a:off x="2524760" y="5401945"/>
            <a:ext cx="6096000" cy="337185"/>
          </a:xfrm>
          <a:prstGeom prst="rect">
            <a:avLst/>
          </a:prstGeom>
          <a:noFill/>
        </p:spPr>
        <p:txBody>
          <a:bodyPr wrap="square" rtlCol="0" anchor="t">
            <a:spAutoFit/>
          </a:bodyPr>
          <a:p>
            <a:r>
              <a:rPr lang="en-US" altLang="zh-CN" sz="1600">
                <a:latin typeface="+mj-ea"/>
                <a:ea typeface="+mj-ea"/>
                <a:cs typeface="+mj-ea"/>
              </a:rPr>
              <a:t>PowerShell</a:t>
            </a:r>
            <a:r>
              <a:rPr lang="zh-CN" altLang="en-US" sz="1600">
                <a:latin typeface="+mj-ea"/>
                <a:ea typeface="+mj-ea"/>
                <a:cs typeface="+mj-ea"/>
              </a:rPr>
              <a:t>运行</a:t>
            </a:r>
            <a:r>
              <a:rPr lang="en-US" altLang="zh-CN" sz="1600">
                <a:latin typeface="+mj-ea"/>
                <a:ea typeface="+mj-ea"/>
                <a:cs typeface="+mj-ea"/>
              </a:rPr>
              <a:t>irm https://ollama.com/install.ps1 | iex</a:t>
            </a:r>
            <a:endParaRPr lang="en-US" altLang="zh-CN" sz="1600">
              <a:latin typeface="+mj-ea"/>
              <a:ea typeface="+mj-ea"/>
              <a:cs typeface="+mj-ea"/>
            </a:endParaRPr>
          </a:p>
        </p:txBody>
      </p:sp>
      <p:pic>
        <p:nvPicPr>
          <p:cNvPr id="17" name="图片 16"/>
          <p:cNvPicPr>
            <a:picLocks noChangeAspect="1"/>
          </p:cNvPicPr>
          <p:nvPr/>
        </p:nvPicPr>
        <p:blipFill>
          <a:blip r:embed="rId2"/>
          <a:stretch>
            <a:fillRect/>
          </a:stretch>
        </p:blipFill>
        <p:spPr>
          <a:xfrm>
            <a:off x="6668135" y="1276985"/>
            <a:ext cx="957580" cy="771525"/>
          </a:xfrm>
          <a:prstGeom prst="rect">
            <a:avLst/>
          </a:prstGeom>
        </p:spPr>
      </p:pic>
      <p:pic>
        <p:nvPicPr>
          <p:cNvPr id="19" name="图片 18"/>
          <p:cNvPicPr>
            <a:picLocks noChangeAspect="1"/>
          </p:cNvPicPr>
          <p:nvPr/>
        </p:nvPicPr>
        <p:blipFill>
          <a:blip r:embed="rId3"/>
          <a:stretch>
            <a:fillRect/>
          </a:stretch>
        </p:blipFill>
        <p:spPr>
          <a:xfrm>
            <a:off x="6034405" y="1321435"/>
            <a:ext cx="861060" cy="727075"/>
          </a:xfrm>
          <a:prstGeom prst="rect">
            <a:avLst/>
          </a:prstGeom>
        </p:spPr>
      </p:pic>
      <p:sp>
        <p:nvSpPr>
          <p:cNvPr id="20" name="文本框 19"/>
          <p:cNvSpPr txBox="1"/>
          <p:nvPr/>
        </p:nvSpPr>
        <p:spPr>
          <a:xfrm>
            <a:off x="2443480" y="5739130"/>
            <a:ext cx="6862445" cy="337185"/>
          </a:xfrm>
          <a:prstGeom prst="rect">
            <a:avLst/>
          </a:prstGeom>
          <a:noFill/>
        </p:spPr>
        <p:txBody>
          <a:bodyPr wrap="square" rtlCol="0">
            <a:spAutoFit/>
          </a:bodyPr>
          <a:p>
            <a:r>
              <a:rPr lang="zh-CN" altLang="en-US" sz="1600">
                <a:latin typeface="+mj-ea"/>
                <a:ea typeface="+mj-ea"/>
                <a:cs typeface="+mj-ea"/>
              </a:rPr>
              <a:t>或访问官网下载</a:t>
            </a:r>
            <a:r>
              <a:rPr lang="en-US" altLang="zh-CN" sz="1600" u="sng">
                <a:solidFill>
                  <a:srgbClr val="0070C0"/>
                </a:solidFill>
                <a:latin typeface="+mj-ea"/>
                <a:ea typeface="+mj-ea"/>
                <a:cs typeface="+mj-ea"/>
              </a:rPr>
              <a:t>https://ollama.com/download/windows</a:t>
            </a:r>
            <a:endParaRPr lang="en-US" altLang="zh-CN" sz="1600" u="sng">
              <a:solidFill>
                <a:srgbClr val="0070C0"/>
              </a:solidFill>
              <a:latin typeface="+mj-ea"/>
              <a:ea typeface="+mj-ea"/>
              <a:cs typeface="+mj-ea"/>
            </a:endParaRPr>
          </a:p>
        </p:txBody>
      </p:sp>
    </p:spTree>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游戏机&#10;&#10;描述已自动生成"/>
          <p:cNvPicPr>
            <a:picLocks noChangeAspect="1"/>
          </p:cNvPicPr>
          <p:nvPr/>
        </p:nvPicPr>
        <p:blipFill rotWithShape="1">
          <a:blip r:embed="rId1">
            <a:extLst>
              <a:ext uri="{28A0092B-C50C-407E-A947-70E740481C1C}">
                <a14:useLocalDpi xmlns:a14="http://schemas.microsoft.com/office/drawing/2010/main" val="0"/>
              </a:ext>
            </a:extLst>
          </a:blip>
          <a:srcRect l="5854" t="14311" r="2763" b="18023"/>
          <a:stretch>
            <a:fillRect/>
          </a:stretch>
        </p:blipFill>
        <p:spPr>
          <a:xfrm>
            <a:off x="8832178" y="211047"/>
            <a:ext cx="3359822" cy="741561"/>
          </a:xfrm>
          <a:prstGeom prst="rect">
            <a:avLst/>
          </a:prstGeom>
        </p:spPr>
      </p:pic>
      <p:sp>
        <p:nvSpPr>
          <p:cNvPr id="3" name="任意多边形: 形状 2"/>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 name="文本框 3"/>
          <p:cNvSpPr txBox="1"/>
          <p:nvPr/>
        </p:nvSpPr>
        <p:spPr>
          <a:xfrm>
            <a:off x="1164276" y="355470"/>
            <a:ext cx="3294380" cy="583565"/>
          </a:xfrm>
          <a:prstGeom prst="rect">
            <a:avLst/>
          </a:prstGeom>
          <a:noFill/>
        </p:spPr>
        <p:txBody>
          <a:bodyPr wrap="none" rtlCol="0">
            <a:spAutoFit/>
          </a:bodyPr>
          <a:lstStyle/>
          <a:p>
            <a:pPr algn="l"/>
            <a:r>
              <a:rPr lang="zh-CN" altLang="en-US" sz="3200" b="1" spc="300" dirty="0">
                <a:solidFill>
                  <a:schemeClr val="tx1">
                    <a:lumMod val="85000"/>
                    <a:lumOff val="15000"/>
                  </a:schemeClr>
                </a:solidFill>
                <a:sym typeface="+mn-ea"/>
              </a:rPr>
              <a:t>部署及使用方法</a:t>
            </a:r>
            <a:endParaRPr lang="zh-CN" altLang="en-US" sz="3200" b="1" spc="300" dirty="0">
              <a:solidFill>
                <a:schemeClr val="tx1">
                  <a:lumMod val="85000"/>
                  <a:lumOff val="15000"/>
                </a:schemeClr>
              </a:solidFill>
            </a:endParaRPr>
          </a:p>
        </p:txBody>
      </p:sp>
      <p:sp>
        <p:nvSpPr>
          <p:cNvPr id="5" name="文本框 4"/>
          <p:cNvSpPr txBox="1"/>
          <p:nvPr/>
        </p:nvSpPr>
        <p:spPr>
          <a:xfrm>
            <a:off x="271574" y="339428"/>
            <a:ext cx="646697" cy="521970"/>
          </a:xfrm>
          <a:prstGeom prst="rect">
            <a:avLst/>
          </a:prstGeom>
          <a:noFill/>
        </p:spPr>
        <p:txBody>
          <a:bodyPr wrap="square" rtlCol="0">
            <a:spAutoFit/>
          </a:bodyPr>
          <a:lstStyle/>
          <a:p>
            <a:pPr algn="ctr"/>
            <a:r>
              <a:rPr lang="en-US" altLang="zh-CN" sz="2800" b="1" dirty="0">
                <a:solidFill>
                  <a:schemeClr val="bg1"/>
                </a:solidFill>
              </a:rPr>
              <a:t>03</a:t>
            </a:r>
            <a:endParaRPr lang="zh-CN" altLang="en-US" sz="2800" b="1" dirty="0">
              <a:solidFill>
                <a:schemeClr val="bg1"/>
              </a:solidFill>
            </a:endParaRPr>
          </a:p>
        </p:txBody>
      </p:sp>
      <p:sp>
        <p:nvSpPr>
          <p:cNvPr id="6" name="任意多边形: 形状 5"/>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8" name="任意多边形: 形状 17"/>
          <p:cNvSpPr>
            <a:spLocks noChangeAspect="1"/>
          </p:cNvSpPr>
          <p:nvPr/>
        </p:nvSpPr>
        <p:spPr>
          <a:xfrm>
            <a:off x="763270" y="1457960"/>
            <a:ext cx="327025" cy="28829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7" name="文本框 6"/>
          <p:cNvSpPr txBox="1"/>
          <p:nvPr/>
        </p:nvSpPr>
        <p:spPr>
          <a:xfrm>
            <a:off x="1281430" y="1402715"/>
            <a:ext cx="4312285" cy="398780"/>
          </a:xfrm>
          <a:prstGeom prst="rect">
            <a:avLst/>
          </a:prstGeom>
          <a:noFill/>
        </p:spPr>
        <p:txBody>
          <a:bodyPr wrap="square" rtlCol="0">
            <a:spAutoFit/>
          </a:bodyPr>
          <a:p>
            <a:r>
              <a:rPr lang="zh-CN" altLang="en-US" sz="2000" b="1"/>
              <a:t>本地部署：用</a:t>
            </a:r>
            <a:r>
              <a:rPr lang="en-US" altLang="zh-CN" sz="2000" b="1"/>
              <a:t>ollama</a:t>
            </a:r>
            <a:r>
              <a:rPr lang="zh-CN" altLang="en-US" sz="2000" b="1"/>
              <a:t>配置</a:t>
            </a:r>
            <a:r>
              <a:rPr lang="zh-CN" altLang="en-US" sz="2000" b="1"/>
              <a:t>模型</a:t>
            </a:r>
            <a:endParaRPr lang="zh-CN" altLang="en-US" sz="2000" b="1"/>
          </a:p>
        </p:txBody>
      </p:sp>
      <p:pic>
        <p:nvPicPr>
          <p:cNvPr id="17" name="图片 16"/>
          <p:cNvPicPr>
            <a:picLocks noChangeAspect="1"/>
          </p:cNvPicPr>
          <p:nvPr/>
        </p:nvPicPr>
        <p:blipFill>
          <a:blip r:embed="rId2"/>
          <a:stretch>
            <a:fillRect/>
          </a:stretch>
        </p:blipFill>
        <p:spPr>
          <a:xfrm>
            <a:off x="6668135" y="1276985"/>
            <a:ext cx="957580" cy="771525"/>
          </a:xfrm>
          <a:prstGeom prst="rect">
            <a:avLst/>
          </a:prstGeom>
        </p:spPr>
      </p:pic>
      <p:pic>
        <p:nvPicPr>
          <p:cNvPr id="19" name="图片 18"/>
          <p:cNvPicPr>
            <a:picLocks noChangeAspect="1"/>
          </p:cNvPicPr>
          <p:nvPr/>
        </p:nvPicPr>
        <p:blipFill>
          <a:blip r:embed="rId3"/>
          <a:stretch>
            <a:fillRect/>
          </a:stretch>
        </p:blipFill>
        <p:spPr>
          <a:xfrm>
            <a:off x="6034405" y="1321435"/>
            <a:ext cx="861060" cy="727075"/>
          </a:xfrm>
          <a:prstGeom prst="rect">
            <a:avLst/>
          </a:prstGeom>
        </p:spPr>
      </p:pic>
      <p:sp>
        <p:nvSpPr>
          <p:cNvPr id="9" name="文本框 8"/>
          <p:cNvSpPr txBox="1"/>
          <p:nvPr/>
        </p:nvSpPr>
        <p:spPr>
          <a:xfrm>
            <a:off x="1384935" y="2199640"/>
            <a:ext cx="8350885" cy="645160"/>
          </a:xfrm>
          <a:prstGeom prst="rect">
            <a:avLst/>
          </a:prstGeom>
          <a:noFill/>
        </p:spPr>
        <p:txBody>
          <a:bodyPr wrap="square" rtlCol="0">
            <a:spAutoFit/>
          </a:bodyPr>
          <a:p>
            <a:pPr marL="285750" indent="-285750">
              <a:buFont typeface="Arial" panose="020B0604020202020204" pitchFamily="34" charset="0"/>
              <a:buChar char="•"/>
            </a:pPr>
            <a:r>
              <a:rPr lang="zh-CN" altLang="en-US"/>
              <a:t>可以访问</a:t>
            </a:r>
            <a:r>
              <a:rPr lang="en-US" altLang="zh-CN" u="sng">
                <a:solidFill>
                  <a:srgbClr val="0070C0"/>
                </a:solidFill>
                <a:latin typeface="+mj-ea"/>
                <a:ea typeface="+mj-ea"/>
              </a:rPr>
              <a:t>https://ollama.com/models</a:t>
            </a:r>
            <a:r>
              <a:rPr lang="zh-CN" altLang="en-US">
                <a:solidFill>
                  <a:schemeClr val="tx1"/>
                </a:solidFill>
                <a:latin typeface="+mj-ea"/>
                <a:ea typeface="+mj-ea"/>
              </a:rPr>
              <a:t>查看可下载</a:t>
            </a:r>
            <a:r>
              <a:rPr lang="zh-CN" altLang="en-US">
                <a:solidFill>
                  <a:schemeClr val="tx1"/>
                </a:solidFill>
                <a:latin typeface="+mj-ea"/>
                <a:ea typeface="+mj-ea"/>
              </a:rPr>
              <a:t>的模型，</a:t>
            </a:r>
            <a:endParaRPr lang="zh-CN" altLang="en-US">
              <a:solidFill>
                <a:schemeClr val="tx1"/>
              </a:solidFill>
              <a:latin typeface="+mj-ea"/>
              <a:ea typeface="+mj-ea"/>
            </a:endParaRPr>
          </a:p>
          <a:p>
            <a:pPr indent="0">
              <a:buFont typeface="Arial" panose="020B0604020202020204" pitchFamily="34" charset="0"/>
              <a:buNone/>
            </a:pPr>
            <a:r>
              <a:rPr lang="en-US" altLang="zh-CN">
                <a:solidFill>
                  <a:schemeClr val="tx1"/>
                </a:solidFill>
                <a:latin typeface="+mj-ea"/>
                <a:ea typeface="+mj-ea"/>
              </a:rPr>
              <a:t>    </a:t>
            </a:r>
            <a:r>
              <a:rPr lang="zh-CN" altLang="en-US">
                <a:solidFill>
                  <a:schemeClr val="tx1"/>
                </a:solidFill>
                <a:latin typeface="+mj-ea"/>
                <a:ea typeface="+mj-ea"/>
              </a:rPr>
              <a:t>常用</a:t>
            </a:r>
            <a:r>
              <a:rPr lang="en-US" altLang="zh-CN">
                <a:solidFill>
                  <a:schemeClr val="tx1"/>
                </a:solidFill>
                <a:latin typeface="+mj-ea"/>
                <a:ea typeface="+mj-ea"/>
              </a:rPr>
              <a:t>/</a:t>
            </a:r>
            <a:r>
              <a:rPr lang="zh-CN" altLang="en-US">
                <a:solidFill>
                  <a:schemeClr val="tx1"/>
                </a:solidFill>
                <a:latin typeface="+mj-ea"/>
                <a:ea typeface="+mj-ea"/>
              </a:rPr>
              <a:t>社区推荐的有：</a:t>
            </a:r>
            <a:r>
              <a:rPr lang="en-US" altLang="zh-CN">
                <a:solidFill>
                  <a:schemeClr val="tx1"/>
                </a:solidFill>
                <a:latin typeface="+mj-ea"/>
                <a:ea typeface="+mj-ea"/>
              </a:rPr>
              <a:t>llama 3.1/3.2, qwen3, ministral, gemma, minimax</a:t>
            </a:r>
            <a:r>
              <a:rPr lang="zh-CN" altLang="en-US">
                <a:solidFill>
                  <a:schemeClr val="tx1"/>
                </a:solidFill>
                <a:latin typeface="+mj-ea"/>
                <a:ea typeface="+mj-ea"/>
              </a:rPr>
              <a:t>等</a:t>
            </a:r>
            <a:endParaRPr lang="zh-CN" altLang="en-US">
              <a:solidFill>
                <a:schemeClr val="tx1"/>
              </a:solidFill>
              <a:latin typeface="+mj-ea"/>
              <a:ea typeface="+mj-ea"/>
            </a:endParaRPr>
          </a:p>
        </p:txBody>
      </p:sp>
      <p:sp>
        <p:nvSpPr>
          <p:cNvPr id="11" name="文本框 10"/>
          <p:cNvSpPr txBox="1"/>
          <p:nvPr/>
        </p:nvSpPr>
        <p:spPr>
          <a:xfrm>
            <a:off x="1411605" y="3167380"/>
            <a:ext cx="7902575" cy="2030095"/>
          </a:xfrm>
          <a:prstGeom prst="rect">
            <a:avLst/>
          </a:prstGeom>
          <a:noFill/>
        </p:spPr>
        <p:txBody>
          <a:bodyPr wrap="square" rtlCol="0">
            <a:spAutoFit/>
          </a:bodyPr>
          <a:p>
            <a:pPr marL="285750" indent="-285750">
              <a:buFont typeface="Arial" panose="020B0604020202020204" pitchFamily="34" charset="0"/>
              <a:buChar char="•"/>
            </a:pPr>
            <a:r>
              <a:rPr lang="zh-CN" altLang="en-US"/>
              <a:t>如下载</a:t>
            </a:r>
            <a:r>
              <a:rPr lang="en-US" altLang="zh-CN">
                <a:latin typeface="+mj-ea"/>
                <a:ea typeface="+mj-ea"/>
              </a:rPr>
              <a:t>minimax-m2.5:cloud </a:t>
            </a:r>
            <a:r>
              <a:rPr lang="zh-CN" altLang="en-US">
                <a:latin typeface="+mj-ea"/>
                <a:ea typeface="+mj-ea"/>
              </a:rPr>
              <a:t>，运行</a:t>
            </a:r>
            <a:r>
              <a:rPr lang="en-US" altLang="zh-CN">
                <a:latin typeface="+mj-ea"/>
                <a:ea typeface="+mj-ea"/>
              </a:rPr>
              <a:t>ollama pull minimax-m2.5:cloud </a:t>
            </a:r>
            <a:endParaRPr lang="en-US" altLang="zh-CN">
              <a:latin typeface="+mj-ea"/>
              <a:ea typeface="+mj-ea"/>
            </a:endParaRPr>
          </a:p>
          <a:p>
            <a:pPr indent="0">
              <a:buFont typeface="Arial" panose="020B0604020202020204" pitchFamily="34" charset="0"/>
              <a:buNone/>
            </a:pPr>
            <a:r>
              <a:rPr lang="en-US" altLang="zh-CN">
                <a:latin typeface="+mj-ea"/>
                <a:ea typeface="+mj-ea"/>
              </a:rPr>
              <a:t>    </a:t>
            </a:r>
            <a:r>
              <a:rPr lang="zh-CN" altLang="en-US">
                <a:latin typeface="+mj-ea"/>
                <a:ea typeface="+mj-ea"/>
              </a:rPr>
              <a:t>用</a:t>
            </a:r>
            <a:r>
              <a:rPr lang="en-US" altLang="zh-CN">
                <a:latin typeface="+mj-ea"/>
                <a:ea typeface="+mj-ea"/>
              </a:rPr>
              <a:t>ollama list</a:t>
            </a:r>
            <a:r>
              <a:rPr lang="zh-CN" altLang="en-US">
                <a:latin typeface="+mj-ea"/>
                <a:ea typeface="+mj-ea"/>
              </a:rPr>
              <a:t>可查看</a:t>
            </a:r>
            <a:r>
              <a:rPr lang="zh-CN" altLang="en-US">
                <a:latin typeface="+mj-ea"/>
                <a:ea typeface="+mj-ea"/>
              </a:rPr>
              <a:t>已下载模型</a:t>
            </a:r>
            <a:endParaRPr lang="zh-CN" altLang="en-US">
              <a:latin typeface="+mj-ea"/>
              <a:ea typeface="+mj-ea"/>
            </a:endParaRPr>
          </a:p>
          <a:p>
            <a:pPr indent="0">
              <a:buFont typeface="Arial" panose="020B0604020202020204" pitchFamily="34" charset="0"/>
              <a:buNone/>
            </a:pPr>
            <a:endParaRPr lang="zh-CN" altLang="en-US">
              <a:latin typeface="+mj-ea"/>
              <a:ea typeface="+mj-ea"/>
            </a:endParaRPr>
          </a:p>
          <a:p>
            <a:pPr marL="285750" indent="-285750">
              <a:buFont typeface="Arial" panose="020B0604020202020204" pitchFamily="34" charset="0"/>
              <a:buChar char="•"/>
            </a:pPr>
            <a:r>
              <a:rPr lang="zh-CN" altLang="en-US">
                <a:latin typeface="+mj-ea"/>
                <a:ea typeface="+mj-ea"/>
              </a:rPr>
              <a:t>用</a:t>
            </a:r>
            <a:r>
              <a:rPr lang="en-US" altLang="zh-CN">
                <a:latin typeface="+mj-ea"/>
                <a:ea typeface="+mj-ea"/>
              </a:rPr>
              <a:t>ollama</a:t>
            </a:r>
            <a:r>
              <a:rPr lang="zh-CN" altLang="en-US">
                <a:latin typeface="+mj-ea"/>
                <a:ea typeface="+mj-ea"/>
              </a:rPr>
              <a:t>配置</a:t>
            </a:r>
            <a:r>
              <a:rPr lang="en-US" altLang="zh-CN">
                <a:latin typeface="+mj-ea"/>
                <a:ea typeface="+mj-ea"/>
              </a:rPr>
              <a:t>openclaw</a:t>
            </a:r>
            <a:r>
              <a:rPr lang="zh-CN" altLang="en-US">
                <a:latin typeface="+mj-ea"/>
                <a:ea typeface="+mj-ea"/>
              </a:rPr>
              <a:t>模型：</a:t>
            </a:r>
            <a:endParaRPr lang="zh-CN" altLang="en-US">
              <a:latin typeface="+mj-ea"/>
              <a:ea typeface="+mj-ea"/>
            </a:endParaRPr>
          </a:p>
          <a:p>
            <a:pPr indent="0">
              <a:buFont typeface="Arial" panose="020B0604020202020204" pitchFamily="34" charset="0"/>
              <a:buNone/>
            </a:pPr>
            <a:r>
              <a:rPr lang="en-US" altLang="zh-CN">
                <a:latin typeface="+mj-ea"/>
                <a:ea typeface="+mj-ea"/>
              </a:rPr>
              <a:t>    </a:t>
            </a:r>
            <a:r>
              <a:rPr lang="zh-CN" altLang="en-US">
                <a:latin typeface="+mj-ea"/>
                <a:ea typeface="+mj-ea"/>
              </a:rPr>
              <a:t>运行</a:t>
            </a:r>
            <a:r>
              <a:rPr lang="en-US" altLang="zh-CN">
                <a:latin typeface="+mj-ea"/>
                <a:ea typeface="+mj-ea"/>
              </a:rPr>
              <a:t>ollama launch openclaw</a:t>
            </a:r>
            <a:r>
              <a:rPr lang="zh-CN" altLang="en-US">
                <a:latin typeface="+mj-ea"/>
                <a:ea typeface="+mj-ea"/>
              </a:rPr>
              <a:t>，根据提示选择所需</a:t>
            </a:r>
            <a:r>
              <a:rPr lang="zh-CN" altLang="en-US">
                <a:latin typeface="+mj-ea"/>
                <a:ea typeface="+mj-ea"/>
              </a:rPr>
              <a:t>模型</a:t>
            </a:r>
            <a:endParaRPr lang="zh-CN" altLang="en-US">
              <a:latin typeface="+mj-ea"/>
              <a:ea typeface="+mj-ea"/>
            </a:endParaRPr>
          </a:p>
          <a:p>
            <a:pPr indent="0">
              <a:buFont typeface="Arial" panose="020B0604020202020204" pitchFamily="34" charset="0"/>
              <a:buNone/>
            </a:pPr>
            <a:endParaRPr lang="zh-CN" altLang="en-US">
              <a:latin typeface="+mj-ea"/>
              <a:ea typeface="+mj-ea"/>
            </a:endParaRPr>
          </a:p>
          <a:p>
            <a:pPr marL="285750" indent="-285750">
              <a:buFont typeface="Arial" panose="020B0604020202020204" pitchFamily="34" charset="0"/>
              <a:buChar char="•"/>
            </a:pPr>
            <a:r>
              <a:rPr lang="zh-CN" altLang="en-US">
                <a:latin typeface="+mj-ea"/>
                <a:ea typeface="+mj-ea"/>
              </a:rPr>
              <a:t>运行</a:t>
            </a:r>
            <a:r>
              <a:rPr lang="en-US" altLang="zh-CN">
                <a:latin typeface="+mj-ea"/>
                <a:ea typeface="+mj-ea"/>
              </a:rPr>
              <a:t>openclaw gateway start</a:t>
            </a:r>
            <a:r>
              <a:rPr lang="zh-CN" altLang="en-US">
                <a:latin typeface="+mj-ea"/>
                <a:ea typeface="+mj-ea"/>
              </a:rPr>
              <a:t>重启网关</a:t>
            </a:r>
            <a:r>
              <a:rPr lang="zh-CN" altLang="en-US">
                <a:latin typeface="+mj-ea"/>
                <a:ea typeface="+mj-ea"/>
              </a:rPr>
              <a:t>即可</a:t>
            </a:r>
            <a:endParaRPr lang="zh-CN" altLang="en-US">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游戏机&#10;&#10;描述已自动生成"/>
          <p:cNvPicPr>
            <a:picLocks noChangeAspect="1"/>
          </p:cNvPicPr>
          <p:nvPr/>
        </p:nvPicPr>
        <p:blipFill rotWithShape="1">
          <a:blip r:embed="rId1">
            <a:extLst>
              <a:ext uri="{28A0092B-C50C-407E-A947-70E740481C1C}">
                <a14:useLocalDpi xmlns:a14="http://schemas.microsoft.com/office/drawing/2010/main" val="0"/>
              </a:ext>
            </a:extLst>
          </a:blip>
          <a:srcRect l="5854" t="14311" r="2763" b="18023"/>
          <a:stretch>
            <a:fillRect/>
          </a:stretch>
        </p:blipFill>
        <p:spPr>
          <a:xfrm>
            <a:off x="8832178" y="211047"/>
            <a:ext cx="3359822" cy="741561"/>
          </a:xfrm>
          <a:prstGeom prst="rect">
            <a:avLst/>
          </a:prstGeom>
        </p:spPr>
      </p:pic>
      <p:sp>
        <p:nvSpPr>
          <p:cNvPr id="3" name="任意多边形: 形状 2"/>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 name="文本框 3"/>
          <p:cNvSpPr txBox="1"/>
          <p:nvPr/>
        </p:nvSpPr>
        <p:spPr>
          <a:xfrm>
            <a:off x="1164276" y="355470"/>
            <a:ext cx="3294380" cy="583565"/>
          </a:xfrm>
          <a:prstGeom prst="rect">
            <a:avLst/>
          </a:prstGeom>
          <a:noFill/>
        </p:spPr>
        <p:txBody>
          <a:bodyPr wrap="none" rtlCol="0">
            <a:spAutoFit/>
          </a:bodyPr>
          <a:lstStyle/>
          <a:p>
            <a:pPr algn="l"/>
            <a:r>
              <a:rPr lang="zh-CN" altLang="en-US" sz="3200" b="1" spc="300" dirty="0">
                <a:solidFill>
                  <a:schemeClr val="tx1">
                    <a:lumMod val="85000"/>
                    <a:lumOff val="15000"/>
                  </a:schemeClr>
                </a:solidFill>
                <a:sym typeface="+mn-ea"/>
              </a:rPr>
              <a:t>部署及使用方法</a:t>
            </a:r>
            <a:endParaRPr lang="zh-CN" altLang="en-US" sz="3200" b="1" spc="300" dirty="0">
              <a:solidFill>
                <a:schemeClr val="tx1">
                  <a:lumMod val="85000"/>
                  <a:lumOff val="15000"/>
                </a:schemeClr>
              </a:solidFill>
            </a:endParaRPr>
          </a:p>
        </p:txBody>
      </p:sp>
      <p:sp>
        <p:nvSpPr>
          <p:cNvPr id="5" name="文本框 4"/>
          <p:cNvSpPr txBox="1"/>
          <p:nvPr/>
        </p:nvSpPr>
        <p:spPr>
          <a:xfrm>
            <a:off x="271574" y="339428"/>
            <a:ext cx="646697" cy="521970"/>
          </a:xfrm>
          <a:prstGeom prst="rect">
            <a:avLst/>
          </a:prstGeom>
          <a:noFill/>
        </p:spPr>
        <p:txBody>
          <a:bodyPr wrap="square" rtlCol="0">
            <a:spAutoFit/>
          </a:bodyPr>
          <a:lstStyle/>
          <a:p>
            <a:pPr algn="ctr"/>
            <a:r>
              <a:rPr lang="en-US" altLang="zh-CN" sz="2800" b="1" dirty="0">
                <a:solidFill>
                  <a:schemeClr val="bg1"/>
                </a:solidFill>
              </a:rPr>
              <a:t>03</a:t>
            </a:r>
            <a:endParaRPr lang="zh-CN" altLang="en-US" sz="2800" b="1" dirty="0">
              <a:solidFill>
                <a:schemeClr val="bg1"/>
              </a:solidFill>
            </a:endParaRPr>
          </a:p>
        </p:txBody>
      </p:sp>
      <p:sp>
        <p:nvSpPr>
          <p:cNvPr id="6" name="任意多边形: 形状 5"/>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8" name="任意多边形: 形状 17"/>
          <p:cNvSpPr>
            <a:spLocks noChangeAspect="1"/>
          </p:cNvSpPr>
          <p:nvPr/>
        </p:nvSpPr>
        <p:spPr>
          <a:xfrm>
            <a:off x="763270" y="1457960"/>
            <a:ext cx="327025" cy="28829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7" name="文本框 6"/>
          <p:cNvSpPr txBox="1"/>
          <p:nvPr/>
        </p:nvSpPr>
        <p:spPr>
          <a:xfrm>
            <a:off x="1281430" y="1402715"/>
            <a:ext cx="4312285" cy="398780"/>
          </a:xfrm>
          <a:prstGeom prst="rect">
            <a:avLst/>
          </a:prstGeom>
          <a:noFill/>
        </p:spPr>
        <p:txBody>
          <a:bodyPr wrap="square" rtlCol="0">
            <a:spAutoFit/>
          </a:bodyPr>
          <a:p>
            <a:r>
              <a:rPr lang="zh-CN" altLang="en-US" sz="2000" b="1"/>
              <a:t>配置聊天</a:t>
            </a:r>
            <a:r>
              <a:rPr lang="zh-CN" altLang="en-US" sz="2000" b="1"/>
              <a:t>软件</a:t>
            </a:r>
            <a:endParaRPr lang="zh-CN" altLang="en-US" sz="2000" b="1"/>
          </a:p>
        </p:txBody>
      </p:sp>
      <p:sp>
        <p:nvSpPr>
          <p:cNvPr id="25" name="文本框 24"/>
          <p:cNvSpPr txBox="1"/>
          <p:nvPr/>
        </p:nvSpPr>
        <p:spPr>
          <a:xfrm>
            <a:off x="983615" y="1943100"/>
            <a:ext cx="10293985" cy="1198880"/>
          </a:xfrm>
          <a:prstGeom prst="rect">
            <a:avLst/>
          </a:prstGeom>
          <a:noFill/>
        </p:spPr>
        <p:txBody>
          <a:bodyPr wrap="square" rtlCol="0">
            <a:spAutoFit/>
          </a:bodyPr>
          <a:p>
            <a:pPr marL="285750" indent="-285750">
              <a:buFont typeface="Arial" panose="020B0604020202020204" pitchFamily="34" charset="0"/>
              <a:buChar char="•"/>
            </a:pPr>
            <a:r>
              <a:rPr lang="zh-CN" altLang="en-US">
                <a:latin typeface="+mj-ea"/>
                <a:ea typeface="+mj-ea"/>
                <a:cs typeface="+mj-ea"/>
              </a:rPr>
              <a:t>此时已经可以在终端进行对话，</a:t>
            </a:r>
            <a:endParaRPr lang="zh-CN" altLang="en-US">
              <a:latin typeface="+mj-ea"/>
              <a:ea typeface="+mj-ea"/>
              <a:cs typeface="+mj-ea"/>
            </a:endParaRPr>
          </a:p>
          <a:p>
            <a:pPr indent="0">
              <a:buFont typeface="Arial" panose="020B0604020202020204" pitchFamily="34" charset="0"/>
              <a:buNone/>
            </a:pPr>
            <a:r>
              <a:rPr lang="en-US" altLang="zh-CN">
                <a:latin typeface="+mj-ea"/>
                <a:ea typeface="+mj-ea"/>
                <a:cs typeface="+mj-ea"/>
              </a:rPr>
              <a:t>    </a:t>
            </a:r>
            <a:r>
              <a:rPr lang="zh-CN" altLang="en-US">
                <a:latin typeface="+mj-ea"/>
                <a:ea typeface="+mj-ea"/>
                <a:cs typeface="+mj-ea"/>
              </a:rPr>
              <a:t>终端运行</a:t>
            </a:r>
            <a:r>
              <a:rPr lang="en-US" altLang="zh-CN">
                <a:latin typeface="+mj-ea"/>
                <a:ea typeface="+mj-ea"/>
                <a:cs typeface="+mj-ea"/>
              </a:rPr>
              <a:t>openclaw tui</a:t>
            </a:r>
            <a:r>
              <a:rPr lang="zh-CN" altLang="en-US">
                <a:latin typeface="+mj-ea"/>
                <a:ea typeface="+mj-ea"/>
                <a:cs typeface="+mj-ea"/>
              </a:rPr>
              <a:t>即可对话；</a:t>
            </a:r>
            <a:endParaRPr lang="zh-CN" altLang="en-US">
              <a:latin typeface="+mj-ea"/>
              <a:ea typeface="+mj-ea"/>
              <a:cs typeface="+mj-ea"/>
            </a:endParaRPr>
          </a:p>
          <a:p>
            <a:endParaRPr lang="zh-CN" altLang="en-US">
              <a:latin typeface="+mj-ea"/>
              <a:ea typeface="+mj-ea"/>
              <a:cs typeface="+mj-ea"/>
            </a:endParaRPr>
          </a:p>
          <a:p>
            <a:pPr marL="285750" indent="-285750">
              <a:buFont typeface="Arial" panose="020B0604020202020204" pitchFamily="34" charset="0"/>
              <a:buChar char="•"/>
            </a:pPr>
            <a:r>
              <a:rPr lang="zh-CN" altLang="en-US">
                <a:latin typeface="+mj-ea"/>
                <a:ea typeface="+mj-ea"/>
                <a:cs typeface="+mj-ea"/>
              </a:rPr>
              <a:t>也可进入控制台，在控制台进行对话，以及使用图形界面调整各项设置（</a:t>
            </a:r>
            <a:r>
              <a:rPr lang="zh-CN" altLang="en-US">
                <a:latin typeface="+mj-ea"/>
                <a:ea typeface="+mj-ea"/>
                <a:cs typeface="+mj-ea"/>
              </a:rPr>
              <a:t>无需使用命令行）：</a:t>
            </a:r>
            <a:endParaRPr lang="zh-CN" altLang="en-US">
              <a:latin typeface="+mj-ea"/>
              <a:ea typeface="+mj-ea"/>
              <a:cs typeface="+mj-ea"/>
            </a:endParaRPr>
          </a:p>
        </p:txBody>
      </p:sp>
      <p:pic>
        <p:nvPicPr>
          <p:cNvPr id="27" name="图片 26"/>
          <p:cNvPicPr>
            <a:picLocks noChangeAspect="1"/>
          </p:cNvPicPr>
          <p:nvPr/>
        </p:nvPicPr>
        <p:blipFill>
          <a:blip r:embed="rId2"/>
          <a:stretch>
            <a:fillRect/>
          </a:stretch>
        </p:blipFill>
        <p:spPr>
          <a:xfrm>
            <a:off x="6022340" y="3326765"/>
            <a:ext cx="5622290" cy="985520"/>
          </a:xfrm>
          <a:prstGeom prst="rect">
            <a:avLst/>
          </a:prstGeom>
        </p:spPr>
      </p:pic>
      <p:sp>
        <p:nvSpPr>
          <p:cNvPr id="28" name="文本框 27"/>
          <p:cNvSpPr txBox="1"/>
          <p:nvPr/>
        </p:nvSpPr>
        <p:spPr>
          <a:xfrm>
            <a:off x="1164590" y="3284220"/>
            <a:ext cx="7522845" cy="368300"/>
          </a:xfrm>
          <a:prstGeom prst="rect">
            <a:avLst/>
          </a:prstGeom>
          <a:noFill/>
        </p:spPr>
        <p:txBody>
          <a:bodyPr wrap="square" rtlCol="0">
            <a:spAutoFit/>
          </a:bodyPr>
          <a:p>
            <a:r>
              <a:rPr lang="zh-CN" altLang="en-US"/>
              <a:t>运行</a:t>
            </a:r>
            <a:r>
              <a:rPr lang="en-US" altLang="zh-CN">
                <a:latin typeface="+mj-ea"/>
                <a:ea typeface="+mj-ea"/>
              </a:rPr>
              <a:t>openclaw dashboard --no-open</a:t>
            </a:r>
            <a:endParaRPr lang="en-US" altLang="zh-CN">
              <a:latin typeface="+mj-ea"/>
              <a:ea typeface="+mj-ea"/>
            </a:endParaRPr>
          </a:p>
        </p:txBody>
      </p:sp>
      <p:sp>
        <p:nvSpPr>
          <p:cNvPr id="8" name="文本框 7"/>
          <p:cNvSpPr txBox="1"/>
          <p:nvPr/>
        </p:nvSpPr>
        <p:spPr>
          <a:xfrm>
            <a:off x="1164590" y="4612640"/>
            <a:ext cx="4199255" cy="645160"/>
          </a:xfrm>
          <a:prstGeom prst="rect">
            <a:avLst/>
          </a:prstGeom>
          <a:noFill/>
        </p:spPr>
        <p:txBody>
          <a:bodyPr wrap="square" rtlCol="0">
            <a:spAutoFit/>
          </a:bodyPr>
          <a:p>
            <a:r>
              <a:rPr lang="zh-CN" altLang="en-US">
                <a:latin typeface="+mj-ea"/>
                <a:ea typeface="+mj-ea"/>
                <a:cs typeface="+mj-ea"/>
              </a:rPr>
              <a:t>复制</a:t>
            </a:r>
            <a:r>
              <a:rPr lang="en-US" altLang="zh-CN">
                <a:latin typeface="+mj-ea"/>
                <a:ea typeface="+mj-ea"/>
                <a:cs typeface="+mj-ea"/>
              </a:rPr>
              <a:t>token=</a:t>
            </a:r>
            <a:r>
              <a:rPr lang="zh-CN" altLang="en-US">
                <a:latin typeface="+mj-ea"/>
                <a:ea typeface="+mj-ea"/>
                <a:cs typeface="+mj-ea"/>
              </a:rPr>
              <a:t>后面的那串数，</a:t>
            </a:r>
            <a:endParaRPr lang="zh-CN" altLang="en-US">
              <a:latin typeface="+mj-ea"/>
              <a:ea typeface="+mj-ea"/>
              <a:cs typeface="+mj-ea"/>
            </a:endParaRPr>
          </a:p>
          <a:p>
            <a:r>
              <a:rPr lang="zh-CN" altLang="en-US">
                <a:latin typeface="+mj-ea"/>
                <a:ea typeface="+mj-ea"/>
                <a:cs typeface="+mj-ea"/>
                <a:sym typeface="+mn-ea"/>
              </a:rPr>
              <a:t>访问</a:t>
            </a:r>
            <a:r>
              <a:rPr lang="en-US" altLang="zh-CN" u="sng">
                <a:solidFill>
                  <a:srgbClr val="0070C0"/>
                </a:solidFill>
                <a:latin typeface="+mj-ea"/>
                <a:ea typeface="+mj-ea"/>
                <a:cs typeface="+mj-ea"/>
                <a:sym typeface="+mn-ea"/>
              </a:rPr>
              <a:t>http://127.0.0.1:18789/chat</a:t>
            </a:r>
            <a:endParaRPr lang="zh-CN" altLang="en-US">
              <a:latin typeface="+mj-ea"/>
              <a:ea typeface="+mj-ea"/>
              <a:cs typeface="+mj-ea"/>
            </a:endParaRPr>
          </a:p>
        </p:txBody>
      </p:sp>
      <p:pic>
        <p:nvPicPr>
          <p:cNvPr id="9" name="图片 8"/>
          <p:cNvPicPr>
            <a:picLocks noChangeAspect="1"/>
          </p:cNvPicPr>
          <p:nvPr/>
        </p:nvPicPr>
        <p:blipFill>
          <a:blip r:embed="rId3"/>
          <a:stretch>
            <a:fillRect/>
          </a:stretch>
        </p:blipFill>
        <p:spPr>
          <a:xfrm>
            <a:off x="6263640" y="4612640"/>
            <a:ext cx="2867660" cy="2127250"/>
          </a:xfrm>
          <a:prstGeom prst="rect">
            <a:avLst/>
          </a:prstGeom>
        </p:spPr>
      </p:pic>
      <p:sp>
        <p:nvSpPr>
          <p:cNvPr id="10" name="文本框 9"/>
          <p:cNvSpPr txBox="1"/>
          <p:nvPr/>
        </p:nvSpPr>
        <p:spPr>
          <a:xfrm>
            <a:off x="1164590" y="5711190"/>
            <a:ext cx="4174490" cy="645160"/>
          </a:xfrm>
          <a:prstGeom prst="rect">
            <a:avLst/>
          </a:prstGeom>
          <a:noFill/>
        </p:spPr>
        <p:txBody>
          <a:bodyPr wrap="square" rtlCol="0">
            <a:spAutoFit/>
          </a:bodyPr>
          <a:p>
            <a:r>
              <a:rPr lang="zh-CN" altLang="en-US">
                <a:latin typeface="+mj-ea"/>
                <a:ea typeface="+mj-ea"/>
                <a:cs typeface="+mj-ea"/>
              </a:rPr>
              <a:t>粘贴进</a:t>
            </a:r>
            <a:r>
              <a:rPr lang="en-US" altLang="zh-CN">
                <a:latin typeface="+mj-ea"/>
                <a:ea typeface="+mj-ea"/>
                <a:cs typeface="+mj-ea"/>
              </a:rPr>
              <a:t>“</a:t>
            </a:r>
            <a:r>
              <a:rPr lang="zh-CN" altLang="en-US">
                <a:latin typeface="+mj-ea"/>
                <a:ea typeface="+mj-ea"/>
                <a:cs typeface="+mj-ea"/>
              </a:rPr>
              <a:t>概览</a:t>
            </a:r>
            <a:r>
              <a:rPr lang="en-US" altLang="zh-CN">
                <a:latin typeface="+mj-ea"/>
                <a:ea typeface="+mj-ea"/>
                <a:cs typeface="+mj-ea"/>
              </a:rPr>
              <a:t>-</a:t>
            </a:r>
            <a:r>
              <a:rPr lang="zh-CN" altLang="en-US">
                <a:latin typeface="+mj-ea"/>
                <a:ea typeface="+mj-ea"/>
                <a:cs typeface="+mj-ea"/>
              </a:rPr>
              <a:t>网关访问</a:t>
            </a:r>
            <a:r>
              <a:rPr lang="en-US" altLang="zh-CN">
                <a:latin typeface="+mj-ea"/>
                <a:ea typeface="+mj-ea"/>
                <a:cs typeface="+mj-ea"/>
              </a:rPr>
              <a:t>-</a:t>
            </a:r>
            <a:r>
              <a:rPr lang="zh-CN" altLang="en-US">
                <a:latin typeface="+mj-ea"/>
                <a:ea typeface="+mj-ea"/>
                <a:cs typeface="+mj-ea"/>
              </a:rPr>
              <a:t>网关令牌处</a:t>
            </a:r>
            <a:r>
              <a:rPr lang="en-US" altLang="zh-CN">
                <a:latin typeface="+mj-ea"/>
                <a:ea typeface="+mj-ea"/>
                <a:cs typeface="+mj-ea"/>
              </a:rPr>
              <a:t>”</a:t>
            </a:r>
            <a:r>
              <a:rPr lang="zh-CN" altLang="en-US">
                <a:latin typeface="+mj-ea"/>
                <a:ea typeface="+mj-ea"/>
                <a:cs typeface="+mj-ea"/>
              </a:rPr>
              <a:t>，即可在</a:t>
            </a:r>
            <a:r>
              <a:rPr lang="en-US" altLang="zh-CN">
                <a:latin typeface="+mj-ea"/>
                <a:ea typeface="+mj-ea"/>
                <a:cs typeface="+mj-ea"/>
              </a:rPr>
              <a:t>“</a:t>
            </a:r>
            <a:r>
              <a:rPr lang="zh-CN" altLang="en-US">
                <a:latin typeface="+mj-ea"/>
                <a:ea typeface="+mj-ea"/>
                <a:cs typeface="+mj-ea"/>
              </a:rPr>
              <a:t>聊天</a:t>
            </a:r>
            <a:r>
              <a:rPr lang="en-US" altLang="zh-CN">
                <a:latin typeface="+mj-ea"/>
                <a:ea typeface="+mj-ea"/>
                <a:cs typeface="+mj-ea"/>
              </a:rPr>
              <a:t>”</a:t>
            </a:r>
            <a:r>
              <a:rPr lang="zh-CN" altLang="en-US">
                <a:latin typeface="+mj-ea"/>
                <a:ea typeface="+mj-ea"/>
                <a:cs typeface="+mj-ea"/>
              </a:rPr>
              <a:t>处进行聊天</a:t>
            </a:r>
            <a:endParaRPr lang="zh-CN" altLang="en-US">
              <a:latin typeface="+mj-ea"/>
              <a:ea typeface="+mj-ea"/>
              <a:cs typeface="+mj-ea"/>
            </a:endParaRPr>
          </a:p>
        </p:txBody>
      </p:sp>
      <p:sp>
        <p:nvSpPr>
          <p:cNvPr id="11" name="文本框 10"/>
          <p:cNvSpPr txBox="1"/>
          <p:nvPr/>
        </p:nvSpPr>
        <p:spPr>
          <a:xfrm>
            <a:off x="1729740" y="3645535"/>
            <a:ext cx="2875280" cy="368300"/>
          </a:xfrm>
          <a:prstGeom prst="rect">
            <a:avLst/>
          </a:prstGeom>
          <a:noFill/>
        </p:spPr>
        <p:txBody>
          <a:bodyPr wrap="square" rtlCol="0">
            <a:spAutoFit/>
          </a:bodyPr>
          <a:p>
            <a:r>
              <a:rPr lang="zh-CN" altLang="en-US"/>
              <a:t>会得到一个网关</a:t>
            </a:r>
            <a:r>
              <a:rPr lang="zh-CN" altLang="en-US"/>
              <a:t>令牌</a:t>
            </a:r>
            <a:endParaRPr lang="zh-CN" altLang="en-US"/>
          </a:p>
        </p:txBody>
      </p:sp>
      <p:pic>
        <p:nvPicPr>
          <p:cNvPr id="13" name="图片 12"/>
          <p:cNvPicPr>
            <a:picLocks noChangeAspect="1"/>
          </p:cNvPicPr>
          <p:nvPr/>
        </p:nvPicPr>
        <p:blipFill>
          <a:blip r:embed="rId4"/>
          <a:stretch>
            <a:fillRect/>
          </a:stretch>
        </p:blipFill>
        <p:spPr>
          <a:xfrm>
            <a:off x="5146675" y="1457960"/>
            <a:ext cx="6803390" cy="11830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游戏机&#10;&#10;描述已自动生成"/>
          <p:cNvPicPr>
            <a:picLocks noChangeAspect="1"/>
          </p:cNvPicPr>
          <p:nvPr/>
        </p:nvPicPr>
        <p:blipFill rotWithShape="1">
          <a:blip r:embed="rId1">
            <a:extLst>
              <a:ext uri="{28A0092B-C50C-407E-A947-70E740481C1C}">
                <a14:useLocalDpi xmlns:a14="http://schemas.microsoft.com/office/drawing/2010/main" val="0"/>
              </a:ext>
            </a:extLst>
          </a:blip>
          <a:srcRect l="5854" t="14311" r="2763" b="18023"/>
          <a:stretch>
            <a:fillRect/>
          </a:stretch>
        </p:blipFill>
        <p:spPr>
          <a:xfrm>
            <a:off x="8832178" y="211047"/>
            <a:ext cx="3359822" cy="741561"/>
          </a:xfrm>
          <a:prstGeom prst="rect">
            <a:avLst/>
          </a:prstGeom>
        </p:spPr>
      </p:pic>
      <p:sp>
        <p:nvSpPr>
          <p:cNvPr id="3" name="任意多边形: 形状 2"/>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 name="文本框 3"/>
          <p:cNvSpPr txBox="1"/>
          <p:nvPr/>
        </p:nvSpPr>
        <p:spPr>
          <a:xfrm>
            <a:off x="1164276" y="355470"/>
            <a:ext cx="3294380" cy="583565"/>
          </a:xfrm>
          <a:prstGeom prst="rect">
            <a:avLst/>
          </a:prstGeom>
          <a:noFill/>
        </p:spPr>
        <p:txBody>
          <a:bodyPr wrap="none" rtlCol="0">
            <a:spAutoFit/>
          </a:bodyPr>
          <a:lstStyle/>
          <a:p>
            <a:pPr algn="l"/>
            <a:r>
              <a:rPr lang="zh-CN" altLang="en-US" sz="3200" b="1" spc="300" dirty="0">
                <a:solidFill>
                  <a:schemeClr val="tx1">
                    <a:lumMod val="85000"/>
                    <a:lumOff val="15000"/>
                  </a:schemeClr>
                </a:solidFill>
                <a:sym typeface="+mn-ea"/>
              </a:rPr>
              <a:t>部署及使用方法</a:t>
            </a:r>
            <a:endParaRPr lang="zh-CN" altLang="en-US" sz="3200" b="1" spc="300" dirty="0">
              <a:solidFill>
                <a:schemeClr val="tx1">
                  <a:lumMod val="85000"/>
                  <a:lumOff val="15000"/>
                </a:schemeClr>
              </a:solidFill>
            </a:endParaRPr>
          </a:p>
        </p:txBody>
      </p:sp>
      <p:sp>
        <p:nvSpPr>
          <p:cNvPr id="5" name="文本框 4"/>
          <p:cNvSpPr txBox="1"/>
          <p:nvPr/>
        </p:nvSpPr>
        <p:spPr>
          <a:xfrm>
            <a:off x="271574" y="339428"/>
            <a:ext cx="646697" cy="521970"/>
          </a:xfrm>
          <a:prstGeom prst="rect">
            <a:avLst/>
          </a:prstGeom>
          <a:noFill/>
        </p:spPr>
        <p:txBody>
          <a:bodyPr wrap="square" rtlCol="0">
            <a:spAutoFit/>
          </a:bodyPr>
          <a:lstStyle/>
          <a:p>
            <a:pPr algn="ctr"/>
            <a:r>
              <a:rPr lang="en-US" altLang="zh-CN" sz="2800" b="1" dirty="0">
                <a:solidFill>
                  <a:schemeClr val="bg1"/>
                </a:solidFill>
              </a:rPr>
              <a:t>03</a:t>
            </a:r>
            <a:endParaRPr lang="zh-CN" altLang="en-US" sz="2800" b="1" dirty="0">
              <a:solidFill>
                <a:schemeClr val="bg1"/>
              </a:solidFill>
            </a:endParaRPr>
          </a:p>
        </p:txBody>
      </p:sp>
      <p:sp>
        <p:nvSpPr>
          <p:cNvPr id="6" name="任意多边形: 形状 5"/>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8" name="任意多边形: 形状 17"/>
          <p:cNvSpPr>
            <a:spLocks noChangeAspect="1"/>
          </p:cNvSpPr>
          <p:nvPr/>
        </p:nvSpPr>
        <p:spPr>
          <a:xfrm>
            <a:off x="763270" y="1457960"/>
            <a:ext cx="327025" cy="28829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7" name="文本框 6"/>
          <p:cNvSpPr txBox="1"/>
          <p:nvPr/>
        </p:nvSpPr>
        <p:spPr>
          <a:xfrm>
            <a:off x="1281430" y="1402715"/>
            <a:ext cx="4312285" cy="398780"/>
          </a:xfrm>
          <a:prstGeom prst="rect">
            <a:avLst/>
          </a:prstGeom>
          <a:noFill/>
        </p:spPr>
        <p:txBody>
          <a:bodyPr wrap="square" rtlCol="0">
            <a:spAutoFit/>
          </a:bodyPr>
          <a:p>
            <a:r>
              <a:rPr lang="zh-CN" altLang="en-US" sz="2000" b="1"/>
              <a:t>配置聊天软件</a:t>
            </a:r>
            <a:endParaRPr lang="zh-CN" altLang="en-US" sz="2000" b="1"/>
          </a:p>
        </p:txBody>
      </p:sp>
      <p:sp>
        <p:nvSpPr>
          <p:cNvPr id="11" name="文本框 10"/>
          <p:cNvSpPr txBox="1"/>
          <p:nvPr/>
        </p:nvSpPr>
        <p:spPr>
          <a:xfrm>
            <a:off x="1477645" y="1972945"/>
            <a:ext cx="9525635" cy="645160"/>
          </a:xfrm>
          <a:prstGeom prst="rect">
            <a:avLst/>
          </a:prstGeom>
          <a:noFill/>
        </p:spPr>
        <p:txBody>
          <a:bodyPr wrap="square" rtlCol="0">
            <a:spAutoFit/>
          </a:bodyPr>
          <a:p>
            <a:r>
              <a:rPr lang="zh-CN" altLang="en-US">
                <a:latin typeface="+mn-ea"/>
              </a:rPr>
              <a:t>以配置飞书为例，首先下载飞书</a:t>
            </a:r>
            <a:r>
              <a:rPr lang="en-US" altLang="zh-CN">
                <a:latin typeface="+mn-ea"/>
              </a:rPr>
              <a:t>APP</a:t>
            </a:r>
            <a:r>
              <a:rPr lang="zh-CN" altLang="en-US">
                <a:latin typeface="+mn-ea"/>
              </a:rPr>
              <a:t>并注册</a:t>
            </a:r>
            <a:r>
              <a:rPr lang="en-US" altLang="zh-CN">
                <a:latin typeface="+mn-ea"/>
              </a:rPr>
              <a:t>/</a:t>
            </a:r>
            <a:r>
              <a:rPr lang="zh-CN" altLang="en-US">
                <a:latin typeface="+mn-ea"/>
              </a:rPr>
              <a:t>登录</a:t>
            </a:r>
            <a:endParaRPr lang="zh-CN" altLang="en-US">
              <a:latin typeface="+mn-ea"/>
            </a:endParaRPr>
          </a:p>
          <a:p>
            <a:r>
              <a:rPr lang="zh-CN" altLang="en-US">
                <a:latin typeface="+mn-ea"/>
              </a:rPr>
              <a:t>（可以为不同账号配置不同机器人、一个账号配置多个</a:t>
            </a:r>
            <a:r>
              <a:rPr lang="zh-CN" altLang="en-US">
                <a:latin typeface="+mn-ea"/>
              </a:rPr>
              <a:t>机器人）</a:t>
            </a:r>
            <a:endParaRPr lang="en-US" altLang="zh-CN">
              <a:latin typeface="+mn-ea"/>
            </a:endParaRPr>
          </a:p>
        </p:txBody>
      </p:sp>
      <p:sp>
        <p:nvSpPr>
          <p:cNvPr id="12" name="文本框 11"/>
          <p:cNvSpPr txBox="1"/>
          <p:nvPr/>
        </p:nvSpPr>
        <p:spPr>
          <a:xfrm>
            <a:off x="1477645" y="2783205"/>
            <a:ext cx="7162165" cy="1568450"/>
          </a:xfrm>
          <a:prstGeom prst="rect">
            <a:avLst/>
          </a:prstGeom>
        </p:spPr>
        <p:txBody>
          <a:bodyPr wrap="square">
            <a:spAutoFit/>
          </a:bodyPr>
          <a:p>
            <a:pPr marL="285750" indent="-285750">
              <a:lnSpc>
                <a:spcPct val="150000"/>
              </a:lnSpc>
              <a:buFont typeface="Arial" panose="020B0604020202020204" pitchFamily="34" charset="0"/>
              <a:buChar char="•"/>
            </a:pPr>
            <a:r>
              <a:rPr lang="zh-CN" altLang="en-US" sz="1600" b="0" i="0">
                <a:solidFill>
                  <a:srgbClr val="333333"/>
                </a:solidFill>
                <a:latin typeface="+mj-ea"/>
                <a:ea typeface="+mj-ea"/>
                <a:cs typeface="+mj-ea"/>
              </a:rPr>
              <a:t>访问开发者后台</a:t>
            </a:r>
            <a:r>
              <a:rPr lang="en-US" altLang="zh-CN" sz="1600" b="0" i="0">
                <a:solidFill>
                  <a:srgbClr val="333333"/>
                </a:solidFill>
                <a:latin typeface="+mj-ea"/>
                <a:ea typeface="+mj-ea"/>
                <a:cs typeface="+mj-ea"/>
              </a:rPr>
              <a:t>https://open.feishu.cn/app</a:t>
            </a:r>
            <a:r>
              <a:rPr lang="zh-CN" altLang="en-US" sz="1600" b="0" i="0">
                <a:solidFill>
                  <a:srgbClr val="333333"/>
                </a:solidFill>
                <a:latin typeface="+mj-ea"/>
                <a:ea typeface="+mj-ea"/>
                <a:cs typeface="+mj-ea"/>
              </a:rPr>
              <a:t>并登录对应账号</a:t>
            </a:r>
            <a:endParaRPr lang="en-US" altLang="zh-CN" sz="1600" b="0" i="0">
              <a:solidFill>
                <a:srgbClr val="333333"/>
              </a:solidFill>
              <a:latin typeface="+mj-ea"/>
              <a:ea typeface="+mj-ea"/>
              <a:cs typeface="+mj-ea"/>
            </a:endParaRPr>
          </a:p>
          <a:p>
            <a:pPr marL="285750" indent="-285750">
              <a:lnSpc>
                <a:spcPct val="150000"/>
              </a:lnSpc>
              <a:buFont typeface="Arial" panose="020B0604020202020204" pitchFamily="34" charset="0"/>
              <a:buChar char="•"/>
            </a:pPr>
            <a:r>
              <a:rPr lang="zh-CN" altLang="en-US" sz="1600" b="0" i="0">
                <a:solidFill>
                  <a:srgbClr val="333333"/>
                </a:solidFill>
                <a:latin typeface="+mj-ea"/>
                <a:ea typeface="+mj-ea"/>
                <a:cs typeface="+mj-ea"/>
              </a:rPr>
              <a:t>点击</a:t>
            </a:r>
            <a:r>
              <a:rPr lang="en-US" altLang="zh-CN" sz="1600" b="0" i="0">
                <a:solidFill>
                  <a:srgbClr val="333333"/>
                </a:solidFill>
                <a:latin typeface="+mj-ea"/>
                <a:ea typeface="+mj-ea"/>
                <a:cs typeface="+mj-ea"/>
              </a:rPr>
              <a:t>“</a:t>
            </a:r>
            <a:r>
              <a:rPr lang="zh-CN" altLang="en-US" sz="1600" b="0" i="0">
                <a:solidFill>
                  <a:srgbClr val="333333"/>
                </a:solidFill>
                <a:latin typeface="+mj-ea"/>
                <a:ea typeface="+mj-ea"/>
                <a:cs typeface="+mj-ea"/>
              </a:rPr>
              <a:t>创建企业自建应用</a:t>
            </a:r>
            <a:r>
              <a:rPr lang="en-US" altLang="zh-CN" sz="1600" b="0" i="0">
                <a:solidFill>
                  <a:srgbClr val="333333"/>
                </a:solidFill>
                <a:latin typeface="+mj-ea"/>
                <a:ea typeface="+mj-ea"/>
                <a:cs typeface="+mj-ea"/>
              </a:rPr>
              <a:t>”</a:t>
            </a:r>
            <a:r>
              <a:rPr lang="zh-CN" altLang="en-US" sz="1600" b="0" i="0">
                <a:solidFill>
                  <a:srgbClr val="333333"/>
                </a:solidFill>
                <a:latin typeface="+mj-ea"/>
                <a:ea typeface="+mj-ea"/>
                <a:cs typeface="+mj-ea"/>
              </a:rPr>
              <a:t>，应用名称</a:t>
            </a:r>
            <a:r>
              <a:rPr lang="en-US" altLang="zh-CN" sz="1600" b="0" i="0">
                <a:solidFill>
                  <a:srgbClr val="333333"/>
                </a:solidFill>
                <a:latin typeface="+mj-ea"/>
                <a:ea typeface="+mj-ea"/>
                <a:cs typeface="+mj-ea"/>
              </a:rPr>
              <a:t>/</a:t>
            </a:r>
            <a:r>
              <a:rPr lang="zh-CN" altLang="en-US" sz="1600" b="0" i="0">
                <a:solidFill>
                  <a:srgbClr val="333333"/>
                </a:solidFill>
                <a:latin typeface="+mj-ea"/>
                <a:ea typeface="+mj-ea"/>
                <a:cs typeface="+mj-ea"/>
              </a:rPr>
              <a:t>描述</a:t>
            </a:r>
            <a:r>
              <a:rPr lang="en-US" altLang="zh-CN" sz="1600" b="0" i="0">
                <a:solidFill>
                  <a:srgbClr val="333333"/>
                </a:solidFill>
                <a:latin typeface="+mj-ea"/>
                <a:ea typeface="+mj-ea"/>
                <a:cs typeface="+mj-ea"/>
              </a:rPr>
              <a:t>/</a:t>
            </a:r>
            <a:r>
              <a:rPr lang="zh-CN" altLang="en-US" sz="1600" b="0" i="0">
                <a:solidFill>
                  <a:srgbClr val="333333"/>
                </a:solidFill>
                <a:latin typeface="+mj-ea"/>
                <a:ea typeface="+mj-ea"/>
                <a:cs typeface="+mj-ea"/>
              </a:rPr>
              <a:t>图标随便</a:t>
            </a:r>
            <a:r>
              <a:rPr lang="zh-CN" altLang="en-US" sz="1600" b="0" i="0">
                <a:solidFill>
                  <a:srgbClr val="333333"/>
                </a:solidFill>
                <a:latin typeface="+mj-ea"/>
                <a:ea typeface="+mj-ea"/>
                <a:cs typeface="+mj-ea"/>
              </a:rPr>
              <a:t>选</a:t>
            </a:r>
            <a:endParaRPr lang="zh-CN" altLang="en-US" sz="1600" b="0" i="0">
              <a:solidFill>
                <a:srgbClr val="333333"/>
              </a:solidFill>
              <a:latin typeface="+mj-ea"/>
              <a:ea typeface="+mj-ea"/>
              <a:cs typeface="+mj-ea"/>
            </a:endParaRPr>
          </a:p>
          <a:p>
            <a:pPr marL="285750" indent="-285750">
              <a:lnSpc>
                <a:spcPct val="150000"/>
              </a:lnSpc>
              <a:buFont typeface="Arial" panose="020B0604020202020204" pitchFamily="34" charset="0"/>
              <a:buChar char="•"/>
            </a:pPr>
            <a:r>
              <a:rPr lang="zh-CN" altLang="en-US" sz="1600" b="0" i="0">
                <a:solidFill>
                  <a:srgbClr val="333333"/>
                </a:solidFill>
                <a:latin typeface="+mj-ea"/>
                <a:ea typeface="+mj-ea"/>
                <a:cs typeface="+mj-ea"/>
              </a:rPr>
              <a:t>在</a:t>
            </a:r>
            <a:r>
              <a:rPr lang="en-US" altLang="zh-CN" sz="1600" b="0" i="0">
                <a:solidFill>
                  <a:srgbClr val="333333"/>
                </a:solidFill>
                <a:latin typeface="+mj-ea"/>
                <a:ea typeface="+mj-ea"/>
                <a:cs typeface="+mj-ea"/>
              </a:rPr>
              <a:t>“</a:t>
            </a:r>
            <a:r>
              <a:rPr lang="zh-CN" altLang="en-US" sz="1600" b="0" i="0">
                <a:solidFill>
                  <a:srgbClr val="333333"/>
                </a:solidFill>
                <a:latin typeface="+mj-ea"/>
                <a:ea typeface="+mj-ea"/>
                <a:cs typeface="+mj-ea"/>
              </a:rPr>
              <a:t>凭证与基础信息</a:t>
            </a:r>
            <a:r>
              <a:rPr lang="en-US" altLang="zh-CN" sz="1600" b="0" i="0">
                <a:solidFill>
                  <a:srgbClr val="333333"/>
                </a:solidFill>
                <a:latin typeface="+mj-ea"/>
                <a:ea typeface="+mj-ea"/>
                <a:cs typeface="+mj-ea"/>
              </a:rPr>
              <a:t>”</a:t>
            </a:r>
            <a:r>
              <a:rPr lang="zh-CN" altLang="en-US" sz="1600" b="0" i="0">
                <a:solidFill>
                  <a:srgbClr val="333333"/>
                </a:solidFill>
                <a:latin typeface="+mj-ea"/>
                <a:ea typeface="+mj-ea"/>
                <a:cs typeface="+mj-ea"/>
              </a:rPr>
              <a:t>处复制</a:t>
            </a:r>
            <a:r>
              <a:rPr lang="en-US" altLang="zh-CN" sz="1600" b="0" i="0">
                <a:solidFill>
                  <a:srgbClr val="333333"/>
                </a:solidFill>
                <a:latin typeface="+mj-ea"/>
                <a:ea typeface="+mj-ea"/>
                <a:cs typeface="+mj-ea"/>
              </a:rPr>
              <a:t>App ID</a:t>
            </a:r>
            <a:r>
              <a:rPr lang="zh-CN" altLang="en-US" sz="1600" b="0" i="0">
                <a:solidFill>
                  <a:srgbClr val="333333"/>
                </a:solidFill>
                <a:latin typeface="+mj-ea"/>
                <a:ea typeface="+mj-ea"/>
                <a:cs typeface="+mj-ea"/>
              </a:rPr>
              <a:t>和</a:t>
            </a:r>
            <a:r>
              <a:rPr lang="en-US" altLang="zh-CN" sz="1600" b="0" i="0">
                <a:solidFill>
                  <a:srgbClr val="333333"/>
                </a:solidFill>
                <a:latin typeface="+mj-ea"/>
                <a:ea typeface="+mj-ea"/>
                <a:cs typeface="+mj-ea"/>
              </a:rPr>
              <a:t>App Secret</a:t>
            </a:r>
            <a:r>
              <a:rPr lang="zh-CN" altLang="en-US" sz="1600" b="0" i="0">
                <a:solidFill>
                  <a:srgbClr val="333333"/>
                </a:solidFill>
                <a:latin typeface="+mj-ea"/>
                <a:ea typeface="+mj-ea"/>
                <a:cs typeface="+mj-ea"/>
              </a:rPr>
              <a:t>，等会</a:t>
            </a:r>
            <a:r>
              <a:rPr lang="zh-CN" altLang="en-US" sz="1600" b="0" i="0">
                <a:solidFill>
                  <a:srgbClr val="333333"/>
                </a:solidFill>
                <a:latin typeface="+mj-ea"/>
                <a:ea typeface="+mj-ea"/>
                <a:cs typeface="+mj-ea"/>
              </a:rPr>
              <a:t>要用</a:t>
            </a:r>
            <a:endParaRPr lang="zh-CN" altLang="en-US" sz="1600" b="0" i="0">
              <a:solidFill>
                <a:srgbClr val="333333"/>
              </a:solidFill>
              <a:latin typeface="+mj-ea"/>
              <a:ea typeface="+mj-ea"/>
              <a:cs typeface="+mj-ea"/>
            </a:endParaRPr>
          </a:p>
          <a:p>
            <a:pPr marL="285750" indent="-285750">
              <a:lnSpc>
                <a:spcPct val="150000"/>
              </a:lnSpc>
              <a:buFont typeface="Arial" panose="020B0604020202020204" pitchFamily="34" charset="0"/>
              <a:buChar char="•"/>
            </a:pPr>
            <a:r>
              <a:rPr lang="zh-CN" altLang="en-US" sz="1600" b="0" i="0">
                <a:solidFill>
                  <a:srgbClr val="333333"/>
                </a:solidFill>
                <a:latin typeface="+mj-ea"/>
                <a:ea typeface="+mj-ea"/>
                <a:cs typeface="+mj-ea"/>
              </a:rPr>
              <a:t>进入后在</a:t>
            </a:r>
            <a:r>
              <a:rPr lang="en-US" altLang="zh-CN" sz="1600" b="0" i="0">
                <a:solidFill>
                  <a:srgbClr val="333333"/>
                </a:solidFill>
                <a:latin typeface="+mj-ea"/>
                <a:ea typeface="+mj-ea"/>
                <a:cs typeface="+mj-ea"/>
              </a:rPr>
              <a:t>“</a:t>
            </a:r>
            <a:r>
              <a:rPr lang="zh-CN" altLang="en-US" sz="1600" b="0" i="0">
                <a:solidFill>
                  <a:srgbClr val="333333"/>
                </a:solidFill>
                <a:latin typeface="+mj-ea"/>
                <a:ea typeface="+mj-ea"/>
                <a:cs typeface="+mj-ea"/>
              </a:rPr>
              <a:t>添加应用能力</a:t>
            </a:r>
            <a:r>
              <a:rPr lang="en-US" altLang="zh-CN" sz="1600" b="0" i="0">
                <a:solidFill>
                  <a:srgbClr val="333333"/>
                </a:solidFill>
                <a:latin typeface="+mj-ea"/>
                <a:ea typeface="+mj-ea"/>
                <a:cs typeface="+mj-ea"/>
              </a:rPr>
              <a:t>”</a:t>
            </a:r>
            <a:r>
              <a:rPr lang="zh-CN" altLang="en-US" sz="1600" b="0" i="0">
                <a:solidFill>
                  <a:srgbClr val="333333"/>
                </a:solidFill>
                <a:latin typeface="+mj-ea"/>
                <a:ea typeface="+mj-ea"/>
                <a:cs typeface="+mj-ea"/>
              </a:rPr>
              <a:t>处添加</a:t>
            </a:r>
            <a:r>
              <a:rPr lang="en-US" altLang="zh-CN" sz="1600" b="0" i="0">
                <a:solidFill>
                  <a:srgbClr val="333333"/>
                </a:solidFill>
                <a:latin typeface="+mj-ea"/>
                <a:ea typeface="+mj-ea"/>
                <a:cs typeface="+mj-ea"/>
              </a:rPr>
              <a:t>“</a:t>
            </a:r>
            <a:r>
              <a:rPr lang="zh-CN" altLang="en-US" sz="1600">
                <a:solidFill>
                  <a:srgbClr val="333333"/>
                </a:solidFill>
                <a:latin typeface="+mj-ea"/>
                <a:ea typeface="+mj-ea"/>
                <a:cs typeface="+mj-ea"/>
                <a:sym typeface="+mn-ea"/>
              </a:rPr>
              <a:t>机器人</a:t>
            </a:r>
            <a:r>
              <a:rPr lang="en-US" altLang="zh-CN" sz="1600" b="0" i="0">
                <a:solidFill>
                  <a:srgbClr val="333333"/>
                </a:solidFill>
                <a:latin typeface="+mj-ea"/>
                <a:ea typeface="+mj-ea"/>
                <a:cs typeface="+mj-ea"/>
              </a:rPr>
              <a:t>”</a:t>
            </a:r>
            <a:endParaRPr lang="en-US" altLang="zh-CN" sz="1600" b="0" i="0">
              <a:solidFill>
                <a:srgbClr val="333333"/>
              </a:solidFill>
              <a:latin typeface="+mj-ea"/>
              <a:ea typeface="+mj-ea"/>
              <a:cs typeface="+mj-ea"/>
            </a:endParaRPr>
          </a:p>
        </p:txBody>
      </p:sp>
      <p:pic>
        <p:nvPicPr>
          <p:cNvPr id="13" name="图片 12"/>
          <p:cNvPicPr>
            <a:picLocks noChangeAspect="1"/>
          </p:cNvPicPr>
          <p:nvPr/>
        </p:nvPicPr>
        <p:blipFill>
          <a:blip r:embed="rId2"/>
          <a:stretch>
            <a:fillRect/>
          </a:stretch>
        </p:blipFill>
        <p:spPr>
          <a:xfrm>
            <a:off x="2393950" y="4517390"/>
            <a:ext cx="3705860" cy="2148205"/>
          </a:xfrm>
          <a:prstGeom prst="rect">
            <a:avLst/>
          </a:prstGeom>
        </p:spPr>
      </p:pic>
      <p:pic>
        <p:nvPicPr>
          <p:cNvPr id="14" name="图片 13"/>
          <p:cNvPicPr>
            <a:picLocks noChangeAspect="1"/>
          </p:cNvPicPr>
          <p:nvPr/>
        </p:nvPicPr>
        <p:blipFill>
          <a:blip r:embed="rId3"/>
          <a:srcRect r="3890" b="46671"/>
          <a:stretch>
            <a:fillRect/>
          </a:stretch>
        </p:blipFill>
        <p:spPr>
          <a:xfrm>
            <a:off x="7658100" y="3215005"/>
            <a:ext cx="4363720" cy="10833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游戏机&#10;&#10;描述已自动生成"/>
          <p:cNvPicPr>
            <a:picLocks noChangeAspect="1"/>
          </p:cNvPicPr>
          <p:nvPr/>
        </p:nvPicPr>
        <p:blipFill rotWithShape="1">
          <a:blip r:embed="rId1">
            <a:extLst>
              <a:ext uri="{28A0092B-C50C-407E-A947-70E740481C1C}">
                <a14:useLocalDpi xmlns:a14="http://schemas.microsoft.com/office/drawing/2010/main" val="0"/>
              </a:ext>
            </a:extLst>
          </a:blip>
          <a:srcRect l="5854" t="14311" r="2763" b="18023"/>
          <a:stretch>
            <a:fillRect/>
          </a:stretch>
        </p:blipFill>
        <p:spPr>
          <a:xfrm>
            <a:off x="8832178" y="211047"/>
            <a:ext cx="3359822" cy="741561"/>
          </a:xfrm>
          <a:prstGeom prst="rect">
            <a:avLst/>
          </a:prstGeom>
        </p:spPr>
      </p:pic>
      <p:sp>
        <p:nvSpPr>
          <p:cNvPr id="3" name="任意多边形: 形状 2"/>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 name="文本框 3"/>
          <p:cNvSpPr txBox="1"/>
          <p:nvPr/>
        </p:nvSpPr>
        <p:spPr>
          <a:xfrm>
            <a:off x="1164276" y="355470"/>
            <a:ext cx="3294380" cy="583565"/>
          </a:xfrm>
          <a:prstGeom prst="rect">
            <a:avLst/>
          </a:prstGeom>
          <a:noFill/>
        </p:spPr>
        <p:txBody>
          <a:bodyPr wrap="none" rtlCol="0">
            <a:spAutoFit/>
          </a:bodyPr>
          <a:lstStyle/>
          <a:p>
            <a:pPr algn="l"/>
            <a:r>
              <a:rPr lang="zh-CN" altLang="en-US" sz="3200" b="1" spc="300" dirty="0">
                <a:solidFill>
                  <a:schemeClr val="tx1">
                    <a:lumMod val="85000"/>
                    <a:lumOff val="15000"/>
                  </a:schemeClr>
                </a:solidFill>
                <a:sym typeface="+mn-ea"/>
              </a:rPr>
              <a:t>部署及使用方法</a:t>
            </a:r>
            <a:endParaRPr lang="zh-CN" altLang="en-US" sz="3200" b="1" spc="300" dirty="0">
              <a:solidFill>
                <a:schemeClr val="tx1">
                  <a:lumMod val="85000"/>
                  <a:lumOff val="15000"/>
                </a:schemeClr>
              </a:solidFill>
            </a:endParaRPr>
          </a:p>
        </p:txBody>
      </p:sp>
      <p:sp>
        <p:nvSpPr>
          <p:cNvPr id="5" name="文本框 4"/>
          <p:cNvSpPr txBox="1"/>
          <p:nvPr/>
        </p:nvSpPr>
        <p:spPr>
          <a:xfrm>
            <a:off x="271574" y="339428"/>
            <a:ext cx="646697" cy="521970"/>
          </a:xfrm>
          <a:prstGeom prst="rect">
            <a:avLst/>
          </a:prstGeom>
          <a:noFill/>
        </p:spPr>
        <p:txBody>
          <a:bodyPr wrap="square" rtlCol="0">
            <a:spAutoFit/>
          </a:bodyPr>
          <a:lstStyle/>
          <a:p>
            <a:pPr algn="ctr"/>
            <a:r>
              <a:rPr lang="en-US" altLang="zh-CN" sz="2800" b="1" dirty="0">
                <a:solidFill>
                  <a:schemeClr val="bg1"/>
                </a:solidFill>
              </a:rPr>
              <a:t>03</a:t>
            </a:r>
            <a:endParaRPr lang="zh-CN" altLang="en-US" sz="2800" b="1" dirty="0">
              <a:solidFill>
                <a:schemeClr val="bg1"/>
              </a:solidFill>
            </a:endParaRPr>
          </a:p>
        </p:txBody>
      </p:sp>
      <p:sp>
        <p:nvSpPr>
          <p:cNvPr id="6" name="任意多边形: 形状 5"/>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8" name="任意多边形: 形状 17"/>
          <p:cNvSpPr>
            <a:spLocks noChangeAspect="1"/>
          </p:cNvSpPr>
          <p:nvPr/>
        </p:nvSpPr>
        <p:spPr>
          <a:xfrm>
            <a:off x="763270" y="1457960"/>
            <a:ext cx="327025" cy="28829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7" name="文本框 6"/>
          <p:cNvSpPr txBox="1"/>
          <p:nvPr/>
        </p:nvSpPr>
        <p:spPr>
          <a:xfrm>
            <a:off x="1281430" y="1402715"/>
            <a:ext cx="4312285" cy="398780"/>
          </a:xfrm>
          <a:prstGeom prst="rect">
            <a:avLst/>
          </a:prstGeom>
          <a:noFill/>
        </p:spPr>
        <p:txBody>
          <a:bodyPr wrap="square" rtlCol="0">
            <a:spAutoFit/>
          </a:bodyPr>
          <a:p>
            <a:r>
              <a:rPr lang="zh-CN" altLang="en-US" sz="2000" b="1"/>
              <a:t>配置聊天软件</a:t>
            </a:r>
            <a:endParaRPr lang="zh-CN" altLang="en-US" sz="2000" b="1"/>
          </a:p>
        </p:txBody>
      </p:sp>
      <p:sp>
        <p:nvSpPr>
          <p:cNvPr id="8" name="文本框 7"/>
          <p:cNvSpPr txBox="1"/>
          <p:nvPr/>
        </p:nvSpPr>
        <p:spPr>
          <a:xfrm>
            <a:off x="577850" y="2060575"/>
            <a:ext cx="7162165" cy="460375"/>
          </a:xfrm>
          <a:prstGeom prst="rect">
            <a:avLst/>
          </a:prstGeom>
        </p:spPr>
        <p:txBody>
          <a:bodyPr wrap="square">
            <a:spAutoFit/>
          </a:bodyPr>
          <a:p>
            <a:pPr marL="285750" indent="-285750">
              <a:lnSpc>
                <a:spcPct val="150000"/>
              </a:lnSpc>
              <a:buFont typeface="Arial" panose="020B0604020202020204" pitchFamily="34" charset="0"/>
              <a:buChar char="•"/>
            </a:pPr>
            <a:r>
              <a:rPr lang="zh-CN" altLang="en-US" sz="1600" b="0" i="0">
                <a:solidFill>
                  <a:srgbClr val="333333"/>
                </a:solidFill>
                <a:latin typeface="+mj-ea"/>
                <a:ea typeface="+mj-ea"/>
                <a:cs typeface="+mj-ea"/>
              </a:rPr>
              <a:t>在</a:t>
            </a:r>
            <a:r>
              <a:rPr lang="en-US" altLang="zh-CN" sz="1600" b="0" i="0">
                <a:solidFill>
                  <a:srgbClr val="333333"/>
                </a:solidFill>
                <a:latin typeface="+mj-ea"/>
                <a:ea typeface="+mj-ea"/>
                <a:cs typeface="+mj-ea"/>
              </a:rPr>
              <a:t>“</a:t>
            </a:r>
            <a:r>
              <a:rPr lang="zh-CN" altLang="en-US" sz="1600" b="0" i="0">
                <a:solidFill>
                  <a:srgbClr val="333333"/>
                </a:solidFill>
                <a:latin typeface="+mj-ea"/>
                <a:ea typeface="+mj-ea"/>
                <a:cs typeface="+mj-ea"/>
              </a:rPr>
              <a:t>权限管理</a:t>
            </a:r>
            <a:r>
              <a:rPr lang="en-US" altLang="zh-CN" sz="1600" b="0" i="0">
                <a:solidFill>
                  <a:srgbClr val="333333"/>
                </a:solidFill>
                <a:latin typeface="+mj-ea"/>
                <a:ea typeface="+mj-ea"/>
                <a:cs typeface="+mj-ea"/>
              </a:rPr>
              <a:t>”</a:t>
            </a:r>
            <a:r>
              <a:rPr lang="zh-CN" altLang="en-US" sz="1600" b="0" i="0">
                <a:solidFill>
                  <a:srgbClr val="333333"/>
                </a:solidFill>
                <a:latin typeface="+mj-ea"/>
                <a:ea typeface="+mj-ea"/>
                <a:cs typeface="+mj-ea"/>
              </a:rPr>
              <a:t>处点击</a:t>
            </a:r>
            <a:r>
              <a:rPr lang="en-US" altLang="zh-CN" sz="1600" b="0" i="0">
                <a:solidFill>
                  <a:srgbClr val="333333"/>
                </a:solidFill>
                <a:latin typeface="+mj-ea"/>
                <a:ea typeface="+mj-ea"/>
                <a:cs typeface="+mj-ea"/>
              </a:rPr>
              <a:t>“</a:t>
            </a:r>
            <a:r>
              <a:rPr lang="zh-CN" altLang="en-US" sz="1600" b="0" i="0">
                <a:solidFill>
                  <a:srgbClr val="333333"/>
                </a:solidFill>
                <a:latin typeface="+mj-ea"/>
                <a:ea typeface="+mj-ea"/>
                <a:cs typeface="+mj-ea"/>
              </a:rPr>
              <a:t>开通权限</a:t>
            </a:r>
            <a:r>
              <a:rPr lang="en-US" altLang="zh-CN" sz="1600" b="0" i="0">
                <a:solidFill>
                  <a:srgbClr val="333333"/>
                </a:solidFill>
                <a:latin typeface="+mj-ea"/>
                <a:ea typeface="+mj-ea"/>
                <a:cs typeface="+mj-ea"/>
              </a:rPr>
              <a:t>”</a:t>
            </a:r>
            <a:r>
              <a:rPr lang="zh-CN" altLang="en-US" sz="1600" b="0" i="0">
                <a:solidFill>
                  <a:srgbClr val="333333"/>
                </a:solidFill>
                <a:latin typeface="+mj-ea"/>
                <a:ea typeface="+mj-ea"/>
                <a:cs typeface="+mj-ea"/>
              </a:rPr>
              <a:t>，搜索</a:t>
            </a:r>
            <a:r>
              <a:rPr lang="en-US" altLang="zh-CN" sz="1600" b="0" i="0">
                <a:solidFill>
                  <a:srgbClr val="333333"/>
                </a:solidFill>
                <a:latin typeface="+mj-ea"/>
                <a:ea typeface="+mj-ea"/>
                <a:cs typeface="+mj-ea"/>
              </a:rPr>
              <a:t>“im:”</a:t>
            </a:r>
            <a:r>
              <a:rPr lang="zh-CN" altLang="en-US" sz="1600" b="0" i="0">
                <a:solidFill>
                  <a:srgbClr val="333333"/>
                </a:solidFill>
                <a:latin typeface="+mj-ea"/>
                <a:ea typeface="+mj-ea"/>
                <a:cs typeface="+mj-ea"/>
              </a:rPr>
              <a:t>并全部开</a:t>
            </a:r>
            <a:r>
              <a:rPr lang="zh-CN" altLang="en-US" sz="1600" b="0" i="0">
                <a:solidFill>
                  <a:srgbClr val="333333"/>
                </a:solidFill>
                <a:latin typeface="+mj-ea"/>
                <a:ea typeface="+mj-ea"/>
                <a:cs typeface="+mj-ea"/>
              </a:rPr>
              <a:t>通</a:t>
            </a:r>
            <a:endParaRPr lang="zh-CN" altLang="en-US" sz="1600" b="0" i="0">
              <a:solidFill>
                <a:srgbClr val="333333"/>
              </a:solidFill>
              <a:latin typeface="+mj-ea"/>
              <a:ea typeface="+mj-ea"/>
              <a:cs typeface="+mj-ea"/>
            </a:endParaRPr>
          </a:p>
        </p:txBody>
      </p:sp>
      <p:pic>
        <p:nvPicPr>
          <p:cNvPr id="9" name="图片 8"/>
          <p:cNvPicPr>
            <a:picLocks noChangeAspect="1"/>
          </p:cNvPicPr>
          <p:nvPr/>
        </p:nvPicPr>
        <p:blipFill>
          <a:blip r:embed="rId2"/>
          <a:stretch>
            <a:fillRect/>
          </a:stretch>
        </p:blipFill>
        <p:spPr>
          <a:xfrm>
            <a:off x="7921625" y="1042670"/>
            <a:ext cx="3288665" cy="2837815"/>
          </a:xfrm>
          <a:prstGeom prst="rect">
            <a:avLst/>
          </a:prstGeom>
        </p:spPr>
      </p:pic>
      <p:pic>
        <p:nvPicPr>
          <p:cNvPr id="10" name="图片 9"/>
          <p:cNvPicPr>
            <a:picLocks noChangeAspect="1"/>
          </p:cNvPicPr>
          <p:nvPr/>
        </p:nvPicPr>
        <p:blipFill>
          <a:blip r:embed="rId3"/>
          <a:stretch>
            <a:fillRect/>
          </a:stretch>
        </p:blipFill>
        <p:spPr>
          <a:xfrm>
            <a:off x="2675890" y="2912745"/>
            <a:ext cx="3990340" cy="1022985"/>
          </a:xfrm>
          <a:prstGeom prst="rect">
            <a:avLst/>
          </a:prstGeom>
        </p:spPr>
      </p:pic>
      <p:sp>
        <p:nvSpPr>
          <p:cNvPr id="14" name="文本框 13"/>
          <p:cNvSpPr txBox="1"/>
          <p:nvPr/>
        </p:nvSpPr>
        <p:spPr>
          <a:xfrm>
            <a:off x="613410" y="3194050"/>
            <a:ext cx="7162165" cy="460375"/>
          </a:xfrm>
          <a:prstGeom prst="rect">
            <a:avLst/>
          </a:prstGeom>
        </p:spPr>
        <p:txBody>
          <a:bodyPr wrap="square">
            <a:spAutoFit/>
          </a:bodyPr>
          <a:p>
            <a:pPr marL="285750" indent="-285750">
              <a:lnSpc>
                <a:spcPct val="150000"/>
              </a:lnSpc>
              <a:buFont typeface="Arial" panose="020B0604020202020204" pitchFamily="34" charset="0"/>
              <a:buChar char="•"/>
            </a:pPr>
            <a:r>
              <a:rPr lang="zh-CN" altLang="en-US" sz="1600" b="0" i="0">
                <a:solidFill>
                  <a:srgbClr val="333333"/>
                </a:solidFill>
                <a:latin typeface="+mj-ea"/>
                <a:ea typeface="+mj-ea"/>
                <a:cs typeface="+mj-ea"/>
              </a:rPr>
              <a:t>点击创建</a:t>
            </a:r>
            <a:r>
              <a:rPr lang="zh-CN" altLang="en-US" sz="1600" b="0" i="0">
                <a:solidFill>
                  <a:srgbClr val="333333"/>
                </a:solidFill>
                <a:latin typeface="+mj-ea"/>
                <a:ea typeface="+mj-ea"/>
                <a:cs typeface="+mj-ea"/>
              </a:rPr>
              <a:t>版本</a:t>
            </a:r>
            <a:endParaRPr lang="zh-CN" altLang="en-US" sz="1600" b="0" i="0">
              <a:solidFill>
                <a:srgbClr val="333333"/>
              </a:solidFill>
              <a:latin typeface="+mj-ea"/>
              <a:ea typeface="+mj-ea"/>
              <a:cs typeface="+mj-ea"/>
            </a:endParaRPr>
          </a:p>
        </p:txBody>
      </p:sp>
      <p:pic>
        <p:nvPicPr>
          <p:cNvPr id="15" name="图片 14"/>
          <p:cNvPicPr>
            <a:picLocks noChangeAspect="1"/>
          </p:cNvPicPr>
          <p:nvPr/>
        </p:nvPicPr>
        <p:blipFill>
          <a:blip r:embed="rId4"/>
          <a:stretch>
            <a:fillRect/>
          </a:stretch>
        </p:blipFill>
        <p:spPr>
          <a:xfrm>
            <a:off x="3602355" y="4626610"/>
            <a:ext cx="3530600" cy="2122805"/>
          </a:xfrm>
          <a:prstGeom prst="rect">
            <a:avLst/>
          </a:prstGeom>
        </p:spPr>
      </p:pic>
      <p:sp>
        <p:nvSpPr>
          <p:cNvPr id="16" name="文本框 15"/>
          <p:cNvSpPr txBox="1"/>
          <p:nvPr/>
        </p:nvSpPr>
        <p:spPr>
          <a:xfrm>
            <a:off x="638810" y="4137025"/>
            <a:ext cx="7162165" cy="829945"/>
          </a:xfrm>
          <a:prstGeom prst="rect">
            <a:avLst/>
          </a:prstGeom>
        </p:spPr>
        <p:txBody>
          <a:bodyPr wrap="square">
            <a:spAutoFit/>
          </a:bodyPr>
          <a:p>
            <a:pPr marL="285750" indent="-285750">
              <a:lnSpc>
                <a:spcPct val="150000"/>
              </a:lnSpc>
              <a:buFont typeface="Arial" panose="020B0604020202020204" pitchFamily="34" charset="0"/>
              <a:buChar char="•"/>
            </a:pPr>
            <a:r>
              <a:rPr lang="zh-CN" altLang="en-US" sz="1600" b="0" i="0">
                <a:solidFill>
                  <a:srgbClr val="333333"/>
                </a:solidFill>
                <a:latin typeface="+mj-ea"/>
                <a:ea typeface="+mj-ea"/>
                <a:cs typeface="+mj-ea"/>
              </a:rPr>
              <a:t>版本号、更新说明随便设，其他保持</a:t>
            </a:r>
            <a:r>
              <a:rPr lang="zh-CN" altLang="en-US" sz="1600" b="0" i="0">
                <a:solidFill>
                  <a:srgbClr val="333333"/>
                </a:solidFill>
                <a:latin typeface="+mj-ea"/>
                <a:ea typeface="+mj-ea"/>
                <a:cs typeface="+mj-ea"/>
              </a:rPr>
              <a:t>默认；</a:t>
            </a:r>
            <a:endParaRPr lang="zh-CN" altLang="en-US" sz="1600" b="0" i="0">
              <a:solidFill>
                <a:srgbClr val="333333"/>
              </a:solidFill>
              <a:latin typeface="+mj-ea"/>
              <a:ea typeface="+mj-ea"/>
              <a:cs typeface="+mj-ea"/>
            </a:endParaRPr>
          </a:p>
          <a:p>
            <a:pPr indent="0">
              <a:lnSpc>
                <a:spcPct val="150000"/>
              </a:lnSpc>
              <a:buFont typeface="Arial" panose="020B0604020202020204" pitchFamily="34" charset="0"/>
              <a:buNone/>
            </a:pPr>
            <a:r>
              <a:rPr lang="en-US" altLang="zh-CN" sz="1600" b="0" i="0">
                <a:solidFill>
                  <a:srgbClr val="333333"/>
                </a:solidFill>
                <a:latin typeface="+mj-ea"/>
                <a:ea typeface="+mj-ea"/>
                <a:cs typeface="+mj-ea"/>
              </a:rPr>
              <a:t>     </a:t>
            </a:r>
            <a:r>
              <a:rPr lang="zh-CN" altLang="en-US" sz="1600" b="0" i="0">
                <a:solidFill>
                  <a:srgbClr val="333333"/>
                </a:solidFill>
                <a:latin typeface="+mj-ea"/>
                <a:ea typeface="+mj-ea"/>
                <a:cs typeface="+mj-ea"/>
              </a:rPr>
              <a:t>随后保存并线上</a:t>
            </a:r>
            <a:r>
              <a:rPr lang="zh-CN" altLang="en-US" sz="1600" b="0" i="0">
                <a:solidFill>
                  <a:srgbClr val="333333"/>
                </a:solidFill>
                <a:latin typeface="+mj-ea"/>
                <a:ea typeface="+mj-ea"/>
                <a:cs typeface="+mj-ea"/>
              </a:rPr>
              <a:t>发布</a:t>
            </a:r>
            <a:endParaRPr lang="zh-CN" altLang="en-US" sz="1600" b="0" i="0">
              <a:solidFill>
                <a:srgbClr val="333333"/>
              </a:solidFill>
              <a:latin typeface="+mj-ea"/>
              <a:ea typeface="+mj-ea"/>
              <a:cs typeface="+mj-ea"/>
            </a:endParaRPr>
          </a:p>
        </p:txBody>
      </p:sp>
      <p:pic>
        <p:nvPicPr>
          <p:cNvPr id="17" name="图片 16"/>
          <p:cNvPicPr>
            <a:picLocks noChangeAspect="1"/>
          </p:cNvPicPr>
          <p:nvPr/>
        </p:nvPicPr>
        <p:blipFill>
          <a:blip r:embed="rId5"/>
          <a:stretch>
            <a:fillRect/>
          </a:stretch>
        </p:blipFill>
        <p:spPr>
          <a:xfrm>
            <a:off x="7466965" y="4411980"/>
            <a:ext cx="4198620" cy="17386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游戏机&#10;&#10;描述已自动生成"/>
          <p:cNvPicPr>
            <a:picLocks noChangeAspect="1"/>
          </p:cNvPicPr>
          <p:nvPr/>
        </p:nvPicPr>
        <p:blipFill rotWithShape="1">
          <a:blip r:embed="rId1">
            <a:extLst>
              <a:ext uri="{28A0092B-C50C-407E-A947-70E740481C1C}">
                <a14:useLocalDpi xmlns:a14="http://schemas.microsoft.com/office/drawing/2010/main" val="0"/>
              </a:ext>
            </a:extLst>
          </a:blip>
          <a:srcRect l="5854" t="14311" r="2763" b="18023"/>
          <a:stretch>
            <a:fillRect/>
          </a:stretch>
        </p:blipFill>
        <p:spPr>
          <a:xfrm>
            <a:off x="8832178" y="211047"/>
            <a:ext cx="3359822" cy="741561"/>
          </a:xfrm>
          <a:prstGeom prst="rect">
            <a:avLst/>
          </a:prstGeom>
        </p:spPr>
      </p:pic>
      <p:sp>
        <p:nvSpPr>
          <p:cNvPr id="3" name="任意多边形: 形状 2"/>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 name="文本框 3"/>
          <p:cNvSpPr txBox="1"/>
          <p:nvPr/>
        </p:nvSpPr>
        <p:spPr>
          <a:xfrm>
            <a:off x="1164276" y="355470"/>
            <a:ext cx="3294380" cy="583565"/>
          </a:xfrm>
          <a:prstGeom prst="rect">
            <a:avLst/>
          </a:prstGeom>
          <a:noFill/>
        </p:spPr>
        <p:txBody>
          <a:bodyPr wrap="none" rtlCol="0">
            <a:spAutoFit/>
          </a:bodyPr>
          <a:lstStyle/>
          <a:p>
            <a:pPr algn="l"/>
            <a:r>
              <a:rPr lang="zh-CN" altLang="en-US" sz="3200" b="1" spc="300" dirty="0">
                <a:solidFill>
                  <a:schemeClr val="tx1">
                    <a:lumMod val="85000"/>
                    <a:lumOff val="15000"/>
                  </a:schemeClr>
                </a:solidFill>
                <a:sym typeface="+mn-ea"/>
              </a:rPr>
              <a:t>部署及使用方法</a:t>
            </a:r>
            <a:endParaRPr lang="zh-CN" altLang="en-US" sz="3200" b="1" spc="300" dirty="0">
              <a:solidFill>
                <a:schemeClr val="tx1">
                  <a:lumMod val="85000"/>
                  <a:lumOff val="15000"/>
                </a:schemeClr>
              </a:solidFill>
            </a:endParaRPr>
          </a:p>
        </p:txBody>
      </p:sp>
      <p:sp>
        <p:nvSpPr>
          <p:cNvPr id="5" name="文本框 4"/>
          <p:cNvSpPr txBox="1"/>
          <p:nvPr/>
        </p:nvSpPr>
        <p:spPr>
          <a:xfrm>
            <a:off x="271574" y="339428"/>
            <a:ext cx="646697" cy="521970"/>
          </a:xfrm>
          <a:prstGeom prst="rect">
            <a:avLst/>
          </a:prstGeom>
          <a:noFill/>
        </p:spPr>
        <p:txBody>
          <a:bodyPr wrap="square" rtlCol="0">
            <a:spAutoFit/>
          </a:bodyPr>
          <a:lstStyle/>
          <a:p>
            <a:pPr algn="ctr"/>
            <a:r>
              <a:rPr lang="en-US" altLang="zh-CN" sz="2800" b="1" dirty="0">
                <a:solidFill>
                  <a:schemeClr val="bg1"/>
                </a:solidFill>
              </a:rPr>
              <a:t>03</a:t>
            </a:r>
            <a:endParaRPr lang="zh-CN" altLang="en-US" sz="2800" b="1" dirty="0">
              <a:solidFill>
                <a:schemeClr val="bg1"/>
              </a:solidFill>
            </a:endParaRPr>
          </a:p>
        </p:txBody>
      </p:sp>
      <p:sp>
        <p:nvSpPr>
          <p:cNvPr id="6" name="任意多边形: 形状 5"/>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8" name="任意多边形: 形状 17"/>
          <p:cNvSpPr>
            <a:spLocks noChangeAspect="1"/>
          </p:cNvSpPr>
          <p:nvPr/>
        </p:nvSpPr>
        <p:spPr>
          <a:xfrm>
            <a:off x="763270" y="1457960"/>
            <a:ext cx="327025" cy="28829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7" name="文本框 6"/>
          <p:cNvSpPr txBox="1"/>
          <p:nvPr/>
        </p:nvSpPr>
        <p:spPr>
          <a:xfrm>
            <a:off x="1281430" y="1402715"/>
            <a:ext cx="4312285" cy="398780"/>
          </a:xfrm>
          <a:prstGeom prst="rect">
            <a:avLst/>
          </a:prstGeom>
          <a:noFill/>
        </p:spPr>
        <p:txBody>
          <a:bodyPr wrap="square" rtlCol="0">
            <a:spAutoFit/>
          </a:bodyPr>
          <a:p>
            <a:r>
              <a:rPr lang="zh-CN" altLang="en-US" sz="2000" b="1"/>
              <a:t>配置聊天软件</a:t>
            </a:r>
            <a:endParaRPr lang="zh-CN" altLang="en-US" sz="2000" b="1"/>
          </a:p>
        </p:txBody>
      </p:sp>
      <p:sp>
        <p:nvSpPr>
          <p:cNvPr id="11" name="文本框 10"/>
          <p:cNvSpPr txBox="1"/>
          <p:nvPr/>
        </p:nvSpPr>
        <p:spPr>
          <a:xfrm>
            <a:off x="1141730" y="2181225"/>
            <a:ext cx="8815070" cy="337185"/>
          </a:xfrm>
          <a:prstGeom prst="rect">
            <a:avLst/>
          </a:prstGeom>
          <a:noFill/>
        </p:spPr>
        <p:txBody>
          <a:bodyPr wrap="square" rtlCol="0">
            <a:spAutoFit/>
          </a:bodyPr>
          <a:p>
            <a:pPr marL="285750" indent="-285750">
              <a:buFont typeface="Arial" panose="020B0604020202020204" pitchFamily="34" charset="0"/>
              <a:buChar char="•"/>
            </a:pPr>
            <a:r>
              <a:rPr lang="zh-CN" altLang="en-US" sz="1600">
                <a:latin typeface="+mj-ea"/>
                <a:ea typeface="+mj-ea"/>
                <a:cs typeface="+mj-ea"/>
              </a:rPr>
              <a:t>打开终端运行</a:t>
            </a:r>
            <a:r>
              <a:rPr lang="en-US" altLang="zh-CN" sz="1600">
                <a:latin typeface="+mj-ea"/>
                <a:ea typeface="+mj-ea"/>
                <a:cs typeface="+mj-ea"/>
              </a:rPr>
              <a:t>openclaw plugins install @m1heng-clawd/feishu</a:t>
            </a:r>
            <a:endParaRPr lang="en-US" altLang="zh-CN" sz="1600">
              <a:latin typeface="+mj-ea"/>
              <a:ea typeface="+mj-ea"/>
              <a:cs typeface="+mj-ea"/>
            </a:endParaRPr>
          </a:p>
        </p:txBody>
      </p:sp>
      <p:sp>
        <p:nvSpPr>
          <p:cNvPr id="12" name="文本框 11"/>
          <p:cNvSpPr txBox="1"/>
          <p:nvPr/>
        </p:nvSpPr>
        <p:spPr>
          <a:xfrm>
            <a:off x="1627505" y="2556510"/>
            <a:ext cx="7404100" cy="583565"/>
          </a:xfrm>
          <a:prstGeom prst="rect">
            <a:avLst/>
          </a:prstGeom>
          <a:noFill/>
        </p:spPr>
        <p:txBody>
          <a:bodyPr wrap="square" rtlCol="0">
            <a:spAutoFit/>
          </a:bodyPr>
          <a:p>
            <a:r>
              <a:rPr lang="zh-CN" altLang="en-US" sz="1600"/>
              <a:t>（如果报错，可改为运行</a:t>
            </a:r>
            <a:r>
              <a:rPr lang="en-US" altLang="zh-CN" sz="1600">
                <a:latin typeface="+mj-ea"/>
                <a:ea typeface="+mj-ea"/>
                <a:sym typeface="+mn-ea"/>
              </a:rPr>
              <a:t>npm install </a:t>
            </a:r>
            <a:r>
              <a:rPr lang="en-US" altLang="zh-CN" sz="1600">
                <a:latin typeface="+mj-ea"/>
                <a:ea typeface="+mj-ea"/>
                <a:cs typeface="+mj-ea"/>
                <a:sym typeface="+mn-ea"/>
              </a:rPr>
              <a:t>@m1heng-clawd/feishu</a:t>
            </a:r>
            <a:r>
              <a:rPr lang="zh-CN" altLang="en-US" sz="1600">
                <a:latin typeface="+mj-ea"/>
                <a:ea typeface="+mj-ea"/>
                <a:cs typeface="+mj-ea"/>
                <a:sym typeface="+mn-ea"/>
              </a:rPr>
              <a:t>）</a:t>
            </a:r>
            <a:endParaRPr lang="en-US" altLang="zh-CN" sz="1600">
              <a:latin typeface="+mj-ea"/>
              <a:ea typeface="+mj-ea"/>
              <a:cs typeface="+mj-ea"/>
              <a:sym typeface="+mn-ea"/>
            </a:endParaRPr>
          </a:p>
          <a:p>
            <a:endParaRPr lang="en-US" altLang="zh-CN" sz="1600">
              <a:latin typeface="+mj-ea"/>
              <a:ea typeface="+mj-ea"/>
              <a:cs typeface="+mj-ea"/>
              <a:sym typeface="+mn-ea"/>
            </a:endParaRPr>
          </a:p>
        </p:txBody>
      </p:sp>
      <p:sp>
        <p:nvSpPr>
          <p:cNvPr id="19" name="文本框 18"/>
          <p:cNvSpPr txBox="1"/>
          <p:nvPr/>
        </p:nvSpPr>
        <p:spPr>
          <a:xfrm>
            <a:off x="1164590" y="3068955"/>
            <a:ext cx="6854190" cy="829945"/>
          </a:xfrm>
          <a:prstGeom prst="rect">
            <a:avLst/>
          </a:prstGeom>
          <a:noFill/>
        </p:spPr>
        <p:txBody>
          <a:bodyPr wrap="square" rtlCol="0">
            <a:spAutoFit/>
          </a:bodyPr>
          <a:p>
            <a:pPr marL="285750" indent="-285750">
              <a:buFont typeface="Arial" panose="020B0604020202020204" pitchFamily="34" charset="0"/>
              <a:buChar char="•"/>
            </a:pPr>
            <a:r>
              <a:rPr lang="zh-CN" altLang="en-US" sz="1600">
                <a:latin typeface="+mj-ea"/>
                <a:ea typeface="+mj-ea"/>
                <a:cs typeface="+mj-ea"/>
              </a:rPr>
              <a:t>安装成功后打开新窗口，运行</a:t>
            </a:r>
            <a:r>
              <a:rPr lang="en-US" altLang="zh-CN" sz="1600">
                <a:latin typeface="+mj-ea"/>
                <a:ea typeface="+mj-ea"/>
                <a:cs typeface="+mj-ea"/>
              </a:rPr>
              <a:t>openclaw config</a:t>
            </a:r>
            <a:r>
              <a:rPr lang="zh-CN" altLang="en-US" sz="1600">
                <a:latin typeface="+mj-ea"/>
                <a:ea typeface="+mj-ea"/>
                <a:cs typeface="+mj-ea"/>
              </a:rPr>
              <a:t>配置</a:t>
            </a:r>
            <a:r>
              <a:rPr lang="zh-CN" altLang="en-US" sz="1600">
                <a:latin typeface="+mj-ea"/>
                <a:ea typeface="+mj-ea"/>
                <a:cs typeface="+mj-ea"/>
              </a:rPr>
              <a:t>插件</a:t>
            </a:r>
            <a:endParaRPr lang="zh-CN" altLang="en-US" sz="1600">
              <a:latin typeface="+mj-ea"/>
              <a:ea typeface="+mj-ea"/>
              <a:cs typeface="+mj-ea"/>
            </a:endParaRPr>
          </a:p>
          <a:p>
            <a:pPr marL="285750" indent="-285750">
              <a:buFont typeface="Arial" panose="020B0604020202020204" pitchFamily="34" charset="0"/>
              <a:buChar char="•"/>
            </a:pPr>
            <a:endParaRPr lang="zh-CN" altLang="en-US" sz="1600">
              <a:latin typeface="+mj-ea"/>
              <a:ea typeface="+mj-ea"/>
              <a:cs typeface="+mj-ea"/>
            </a:endParaRPr>
          </a:p>
          <a:p>
            <a:pPr marL="285750" indent="-285750">
              <a:buFont typeface="Arial" panose="020B0604020202020204" pitchFamily="34" charset="0"/>
              <a:buChar char="•"/>
            </a:pPr>
            <a:endParaRPr lang="zh-CN" altLang="en-US" sz="1600">
              <a:latin typeface="+mj-ea"/>
              <a:ea typeface="+mj-ea"/>
              <a:cs typeface="+mj-ea"/>
            </a:endParaRPr>
          </a:p>
        </p:txBody>
      </p:sp>
      <p:pic>
        <p:nvPicPr>
          <p:cNvPr id="20" name="图片 19"/>
          <p:cNvPicPr>
            <a:picLocks noChangeAspect="1"/>
          </p:cNvPicPr>
          <p:nvPr/>
        </p:nvPicPr>
        <p:blipFill>
          <a:blip r:embed="rId2"/>
          <a:stretch>
            <a:fillRect/>
          </a:stretch>
        </p:blipFill>
        <p:spPr>
          <a:xfrm>
            <a:off x="328295" y="3747135"/>
            <a:ext cx="3511550" cy="2355850"/>
          </a:xfrm>
          <a:prstGeom prst="rect">
            <a:avLst/>
          </a:prstGeom>
        </p:spPr>
      </p:pic>
      <p:pic>
        <p:nvPicPr>
          <p:cNvPr id="21" name="图片 20"/>
          <p:cNvPicPr>
            <a:picLocks noChangeAspect="1"/>
          </p:cNvPicPr>
          <p:nvPr/>
        </p:nvPicPr>
        <p:blipFill>
          <a:blip r:embed="rId3"/>
          <a:stretch>
            <a:fillRect/>
          </a:stretch>
        </p:blipFill>
        <p:spPr>
          <a:xfrm>
            <a:off x="4085590" y="3747135"/>
            <a:ext cx="3831590" cy="1454150"/>
          </a:xfrm>
          <a:prstGeom prst="rect">
            <a:avLst/>
          </a:prstGeom>
        </p:spPr>
      </p:pic>
      <p:pic>
        <p:nvPicPr>
          <p:cNvPr id="22" name="图片 21"/>
          <p:cNvPicPr>
            <a:picLocks noChangeAspect="1"/>
          </p:cNvPicPr>
          <p:nvPr/>
        </p:nvPicPr>
        <p:blipFill>
          <a:blip r:embed="rId4"/>
          <a:stretch>
            <a:fillRect/>
          </a:stretch>
        </p:blipFill>
        <p:spPr>
          <a:xfrm>
            <a:off x="3934460" y="5340350"/>
            <a:ext cx="3982720" cy="762635"/>
          </a:xfrm>
          <a:prstGeom prst="rect">
            <a:avLst/>
          </a:prstGeom>
        </p:spPr>
      </p:pic>
      <p:pic>
        <p:nvPicPr>
          <p:cNvPr id="23" name="图片 22"/>
          <p:cNvPicPr>
            <a:picLocks noChangeAspect="1"/>
          </p:cNvPicPr>
          <p:nvPr/>
        </p:nvPicPr>
        <p:blipFill>
          <a:blip r:embed="rId5"/>
          <a:stretch>
            <a:fillRect/>
          </a:stretch>
        </p:blipFill>
        <p:spPr>
          <a:xfrm>
            <a:off x="8068310" y="3760470"/>
            <a:ext cx="4030980" cy="19805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游戏机&#10;&#10;描述已自动生成"/>
          <p:cNvPicPr>
            <a:picLocks noChangeAspect="1"/>
          </p:cNvPicPr>
          <p:nvPr/>
        </p:nvPicPr>
        <p:blipFill rotWithShape="1">
          <a:blip r:embed="rId1">
            <a:extLst>
              <a:ext uri="{28A0092B-C50C-407E-A947-70E740481C1C}">
                <a14:useLocalDpi xmlns:a14="http://schemas.microsoft.com/office/drawing/2010/main" val="0"/>
              </a:ext>
            </a:extLst>
          </a:blip>
          <a:srcRect l="5854" t="14311" r="2763" b="18023"/>
          <a:stretch>
            <a:fillRect/>
          </a:stretch>
        </p:blipFill>
        <p:spPr>
          <a:xfrm>
            <a:off x="8832178" y="211047"/>
            <a:ext cx="3359822" cy="741561"/>
          </a:xfrm>
          <a:prstGeom prst="rect">
            <a:avLst/>
          </a:prstGeom>
        </p:spPr>
      </p:pic>
      <p:sp>
        <p:nvSpPr>
          <p:cNvPr id="3" name="任意多边形: 形状 2"/>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 name="文本框 3"/>
          <p:cNvSpPr txBox="1"/>
          <p:nvPr/>
        </p:nvSpPr>
        <p:spPr>
          <a:xfrm>
            <a:off x="1164276" y="355470"/>
            <a:ext cx="3294380" cy="583565"/>
          </a:xfrm>
          <a:prstGeom prst="rect">
            <a:avLst/>
          </a:prstGeom>
          <a:noFill/>
        </p:spPr>
        <p:txBody>
          <a:bodyPr wrap="none" rtlCol="0">
            <a:spAutoFit/>
          </a:bodyPr>
          <a:lstStyle/>
          <a:p>
            <a:pPr algn="l"/>
            <a:r>
              <a:rPr lang="zh-CN" altLang="en-US" sz="3200" b="1" spc="300" dirty="0">
                <a:solidFill>
                  <a:schemeClr val="tx1">
                    <a:lumMod val="85000"/>
                    <a:lumOff val="15000"/>
                  </a:schemeClr>
                </a:solidFill>
                <a:sym typeface="+mn-ea"/>
              </a:rPr>
              <a:t>部署及使用方法</a:t>
            </a:r>
            <a:endParaRPr lang="zh-CN" altLang="en-US" sz="3200" b="1" spc="300" dirty="0">
              <a:solidFill>
                <a:schemeClr val="tx1">
                  <a:lumMod val="85000"/>
                  <a:lumOff val="15000"/>
                </a:schemeClr>
              </a:solidFill>
            </a:endParaRPr>
          </a:p>
        </p:txBody>
      </p:sp>
      <p:sp>
        <p:nvSpPr>
          <p:cNvPr id="5" name="文本框 4"/>
          <p:cNvSpPr txBox="1"/>
          <p:nvPr/>
        </p:nvSpPr>
        <p:spPr>
          <a:xfrm>
            <a:off x="271574" y="339428"/>
            <a:ext cx="646697" cy="521970"/>
          </a:xfrm>
          <a:prstGeom prst="rect">
            <a:avLst/>
          </a:prstGeom>
          <a:noFill/>
        </p:spPr>
        <p:txBody>
          <a:bodyPr wrap="square" rtlCol="0">
            <a:spAutoFit/>
          </a:bodyPr>
          <a:lstStyle/>
          <a:p>
            <a:pPr algn="ctr"/>
            <a:r>
              <a:rPr lang="en-US" altLang="zh-CN" sz="2800" b="1" dirty="0">
                <a:solidFill>
                  <a:schemeClr val="bg1"/>
                </a:solidFill>
              </a:rPr>
              <a:t>03</a:t>
            </a:r>
            <a:endParaRPr lang="zh-CN" altLang="en-US" sz="2800" b="1" dirty="0">
              <a:solidFill>
                <a:schemeClr val="bg1"/>
              </a:solidFill>
            </a:endParaRPr>
          </a:p>
        </p:txBody>
      </p:sp>
      <p:sp>
        <p:nvSpPr>
          <p:cNvPr id="6" name="任意多边形: 形状 5"/>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8" name="任意多边形: 形状 17"/>
          <p:cNvSpPr>
            <a:spLocks noChangeAspect="1"/>
          </p:cNvSpPr>
          <p:nvPr/>
        </p:nvSpPr>
        <p:spPr>
          <a:xfrm>
            <a:off x="763270" y="1457960"/>
            <a:ext cx="327025" cy="28829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7" name="文本框 6"/>
          <p:cNvSpPr txBox="1"/>
          <p:nvPr/>
        </p:nvSpPr>
        <p:spPr>
          <a:xfrm>
            <a:off x="1281430" y="1402715"/>
            <a:ext cx="4312285" cy="398780"/>
          </a:xfrm>
          <a:prstGeom prst="rect">
            <a:avLst/>
          </a:prstGeom>
          <a:noFill/>
        </p:spPr>
        <p:txBody>
          <a:bodyPr wrap="square" rtlCol="0">
            <a:spAutoFit/>
          </a:bodyPr>
          <a:p>
            <a:r>
              <a:rPr lang="zh-CN" altLang="en-US" sz="2000" b="1"/>
              <a:t>配置聊天软件</a:t>
            </a:r>
            <a:endParaRPr lang="zh-CN" altLang="en-US" sz="2000" b="1"/>
          </a:p>
        </p:txBody>
      </p:sp>
      <p:pic>
        <p:nvPicPr>
          <p:cNvPr id="8" name="图片 7"/>
          <p:cNvPicPr>
            <a:picLocks noChangeAspect="1"/>
          </p:cNvPicPr>
          <p:nvPr/>
        </p:nvPicPr>
        <p:blipFill>
          <a:blip r:embed="rId2"/>
          <a:stretch>
            <a:fillRect/>
          </a:stretch>
        </p:blipFill>
        <p:spPr>
          <a:xfrm>
            <a:off x="3873500" y="1982470"/>
            <a:ext cx="7444740" cy="1101725"/>
          </a:xfrm>
          <a:prstGeom prst="rect">
            <a:avLst/>
          </a:prstGeom>
        </p:spPr>
      </p:pic>
      <p:sp>
        <p:nvSpPr>
          <p:cNvPr id="9" name="文本框 8"/>
          <p:cNvSpPr txBox="1"/>
          <p:nvPr/>
        </p:nvSpPr>
        <p:spPr>
          <a:xfrm>
            <a:off x="983615" y="1967230"/>
            <a:ext cx="4248150" cy="337185"/>
          </a:xfrm>
          <a:prstGeom prst="rect">
            <a:avLst/>
          </a:prstGeom>
          <a:noFill/>
        </p:spPr>
        <p:txBody>
          <a:bodyPr wrap="square" rtlCol="0">
            <a:spAutoFit/>
          </a:bodyPr>
          <a:p>
            <a:r>
              <a:rPr lang="zh-CN" altLang="en-US" sz="1600"/>
              <a:t>用上刚才保存的两个字符串</a:t>
            </a:r>
            <a:endParaRPr lang="zh-CN" altLang="en-US" sz="1600"/>
          </a:p>
        </p:txBody>
      </p:sp>
      <p:pic>
        <p:nvPicPr>
          <p:cNvPr id="10" name="图片 9"/>
          <p:cNvPicPr>
            <a:picLocks noChangeAspect="1"/>
          </p:cNvPicPr>
          <p:nvPr/>
        </p:nvPicPr>
        <p:blipFill>
          <a:blip r:embed="rId3"/>
          <a:stretch>
            <a:fillRect/>
          </a:stretch>
        </p:blipFill>
        <p:spPr>
          <a:xfrm>
            <a:off x="905510" y="3261360"/>
            <a:ext cx="5217160" cy="893445"/>
          </a:xfrm>
          <a:prstGeom prst="rect">
            <a:avLst/>
          </a:prstGeom>
        </p:spPr>
      </p:pic>
      <p:pic>
        <p:nvPicPr>
          <p:cNvPr id="13" name="图片 12"/>
          <p:cNvPicPr>
            <a:picLocks noChangeAspect="1"/>
          </p:cNvPicPr>
          <p:nvPr/>
        </p:nvPicPr>
        <p:blipFill>
          <a:blip r:embed="rId4"/>
          <a:stretch>
            <a:fillRect/>
          </a:stretch>
        </p:blipFill>
        <p:spPr>
          <a:xfrm>
            <a:off x="6468110" y="3265170"/>
            <a:ext cx="5431790" cy="915670"/>
          </a:xfrm>
          <a:prstGeom prst="rect">
            <a:avLst/>
          </a:prstGeom>
        </p:spPr>
      </p:pic>
      <p:pic>
        <p:nvPicPr>
          <p:cNvPr id="15" name="图片 14"/>
          <p:cNvPicPr>
            <a:picLocks noChangeAspect="1"/>
          </p:cNvPicPr>
          <p:nvPr/>
        </p:nvPicPr>
        <p:blipFill>
          <a:blip r:embed="rId5"/>
          <a:srcRect r="28894"/>
          <a:stretch>
            <a:fillRect/>
          </a:stretch>
        </p:blipFill>
        <p:spPr>
          <a:xfrm>
            <a:off x="436245" y="4570095"/>
            <a:ext cx="2580005" cy="1969770"/>
          </a:xfrm>
          <a:prstGeom prst="rect">
            <a:avLst/>
          </a:prstGeom>
        </p:spPr>
      </p:pic>
      <p:pic>
        <p:nvPicPr>
          <p:cNvPr id="16" name="图片 15"/>
          <p:cNvPicPr>
            <a:picLocks noChangeAspect="1"/>
          </p:cNvPicPr>
          <p:nvPr/>
        </p:nvPicPr>
        <p:blipFill>
          <a:blip r:embed="rId6"/>
          <a:stretch>
            <a:fillRect/>
          </a:stretch>
        </p:blipFill>
        <p:spPr>
          <a:xfrm>
            <a:off x="3799840" y="4331970"/>
            <a:ext cx="3790950" cy="1047115"/>
          </a:xfrm>
          <a:prstGeom prst="rect">
            <a:avLst/>
          </a:prstGeom>
        </p:spPr>
      </p:pic>
      <p:pic>
        <p:nvPicPr>
          <p:cNvPr id="17" name="图片 16"/>
          <p:cNvPicPr>
            <a:picLocks noChangeAspect="1"/>
          </p:cNvPicPr>
          <p:nvPr/>
        </p:nvPicPr>
        <p:blipFill>
          <a:blip r:embed="rId7"/>
          <a:stretch>
            <a:fillRect/>
          </a:stretch>
        </p:blipFill>
        <p:spPr>
          <a:xfrm>
            <a:off x="3328670" y="5476875"/>
            <a:ext cx="4602480" cy="1237615"/>
          </a:xfrm>
          <a:prstGeom prst="rect">
            <a:avLst/>
          </a:prstGeom>
        </p:spPr>
      </p:pic>
      <p:pic>
        <p:nvPicPr>
          <p:cNvPr id="24" name="图片 23"/>
          <p:cNvPicPr>
            <a:picLocks noChangeAspect="1"/>
          </p:cNvPicPr>
          <p:nvPr/>
        </p:nvPicPr>
        <p:blipFill>
          <a:blip r:embed="rId8"/>
          <a:srcRect r="34568"/>
          <a:stretch>
            <a:fillRect/>
          </a:stretch>
        </p:blipFill>
        <p:spPr>
          <a:xfrm>
            <a:off x="8243570" y="4488180"/>
            <a:ext cx="3654425" cy="16738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游戏机&#10;&#10;描述已自动生成"/>
          <p:cNvPicPr>
            <a:picLocks noChangeAspect="1"/>
          </p:cNvPicPr>
          <p:nvPr/>
        </p:nvPicPr>
        <p:blipFill rotWithShape="1">
          <a:blip r:embed="rId1">
            <a:extLst>
              <a:ext uri="{28A0092B-C50C-407E-A947-70E740481C1C}">
                <a14:useLocalDpi xmlns:a14="http://schemas.microsoft.com/office/drawing/2010/main" val="0"/>
              </a:ext>
            </a:extLst>
          </a:blip>
          <a:srcRect l="5854" t="14311" r="2763" b="18023"/>
          <a:stretch>
            <a:fillRect/>
          </a:stretch>
        </p:blipFill>
        <p:spPr>
          <a:xfrm>
            <a:off x="8832178" y="211047"/>
            <a:ext cx="3359822" cy="741561"/>
          </a:xfrm>
          <a:prstGeom prst="rect">
            <a:avLst/>
          </a:prstGeom>
        </p:spPr>
      </p:pic>
      <p:sp>
        <p:nvSpPr>
          <p:cNvPr id="3" name="任意多边形: 形状 2"/>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 name="文本框 3"/>
          <p:cNvSpPr txBox="1"/>
          <p:nvPr/>
        </p:nvSpPr>
        <p:spPr>
          <a:xfrm>
            <a:off x="1164276" y="355470"/>
            <a:ext cx="3294380" cy="583565"/>
          </a:xfrm>
          <a:prstGeom prst="rect">
            <a:avLst/>
          </a:prstGeom>
          <a:noFill/>
        </p:spPr>
        <p:txBody>
          <a:bodyPr wrap="none" rtlCol="0">
            <a:spAutoFit/>
          </a:bodyPr>
          <a:lstStyle/>
          <a:p>
            <a:pPr algn="l"/>
            <a:r>
              <a:rPr lang="zh-CN" altLang="en-US" sz="3200" b="1" spc="300" dirty="0">
                <a:solidFill>
                  <a:schemeClr val="tx1">
                    <a:lumMod val="85000"/>
                    <a:lumOff val="15000"/>
                  </a:schemeClr>
                </a:solidFill>
                <a:sym typeface="+mn-ea"/>
              </a:rPr>
              <a:t>部署及使用方法</a:t>
            </a:r>
            <a:endParaRPr lang="zh-CN" altLang="en-US" sz="3200" b="1" spc="300" dirty="0">
              <a:solidFill>
                <a:schemeClr val="tx1">
                  <a:lumMod val="85000"/>
                  <a:lumOff val="15000"/>
                </a:schemeClr>
              </a:solidFill>
            </a:endParaRPr>
          </a:p>
        </p:txBody>
      </p:sp>
      <p:sp>
        <p:nvSpPr>
          <p:cNvPr id="5" name="文本框 4"/>
          <p:cNvSpPr txBox="1"/>
          <p:nvPr/>
        </p:nvSpPr>
        <p:spPr>
          <a:xfrm>
            <a:off x="271574" y="339428"/>
            <a:ext cx="646697" cy="521970"/>
          </a:xfrm>
          <a:prstGeom prst="rect">
            <a:avLst/>
          </a:prstGeom>
          <a:noFill/>
        </p:spPr>
        <p:txBody>
          <a:bodyPr wrap="square" rtlCol="0">
            <a:spAutoFit/>
          </a:bodyPr>
          <a:lstStyle/>
          <a:p>
            <a:pPr algn="ctr"/>
            <a:r>
              <a:rPr lang="en-US" altLang="zh-CN" sz="2800" b="1" dirty="0">
                <a:solidFill>
                  <a:schemeClr val="bg1"/>
                </a:solidFill>
              </a:rPr>
              <a:t>03</a:t>
            </a:r>
            <a:endParaRPr lang="zh-CN" altLang="en-US" sz="2800" b="1" dirty="0">
              <a:solidFill>
                <a:schemeClr val="bg1"/>
              </a:solidFill>
            </a:endParaRPr>
          </a:p>
        </p:txBody>
      </p:sp>
      <p:sp>
        <p:nvSpPr>
          <p:cNvPr id="6" name="任意多边形: 形状 5"/>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8" name="任意多边形: 形状 17"/>
          <p:cNvSpPr>
            <a:spLocks noChangeAspect="1"/>
          </p:cNvSpPr>
          <p:nvPr/>
        </p:nvSpPr>
        <p:spPr>
          <a:xfrm>
            <a:off x="763270" y="1457960"/>
            <a:ext cx="327025" cy="28829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7" name="文本框 6"/>
          <p:cNvSpPr txBox="1"/>
          <p:nvPr/>
        </p:nvSpPr>
        <p:spPr>
          <a:xfrm>
            <a:off x="1281430" y="1402715"/>
            <a:ext cx="4312285" cy="398780"/>
          </a:xfrm>
          <a:prstGeom prst="rect">
            <a:avLst/>
          </a:prstGeom>
          <a:noFill/>
        </p:spPr>
        <p:txBody>
          <a:bodyPr wrap="square" rtlCol="0">
            <a:spAutoFit/>
          </a:bodyPr>
          <a:p>
            <a:r>
              <a:rPr lang="zh-CN" altLang="en-US" sz="2000" b="1"/>
              <a:t>配置聊天软件</a:t>
            </a:r>
            <a:endParaRPr lang="zh-CN" altLang="en-US" sz="2000" b="1"/>
          </a:p>
        </p:txBody>
      </p:sp>
      <p:sp>
        <p:nvSpPr>
          <p:cNvPr id="8" name="文本框 7"/>
          <p:cNvSpPr txBox="1"/>
          <p:nvPr/>
        </p:nvSpPr>
        <p:spPr>
          <a:xfrm>
            <a:off x="1356360" y="1948180"/>
            <a:ext cx="6825615" cy="337185"/>
          </a:xfrm>
          <a:prstGeom prst="rect">
            <a:avLst/>
          </a:prstGeom>
          <a:noFill/>
        </p:spPr>
        <p:txBody>
          <a:bodyPr wrap="square" rtlCol="0">
            <a:spAutoFit/>
          </a:bodyPr>
          <a:p>
            <a:r>
              <a:rPr lang="zh-CN" altLang="en-US" sz="1600">
                <a:latin typeface="+mj-ea"/>
                <a:ea typeface="+mj-ea"/>
                <a:cs typeface="+mj-ea"/>
              </a:rPr>
              <a:t>重启服务（运行</a:t>
            </a:r>
            <a:r>
              <a:rPr lang="en-US" altLang="zh-CN" sz="1600">
                <a:latin typeface="+mj-ea"/>
                <a:ea typeface="+mj-ea"/>
                <a:cs typeface="+mj-ea"/>
              </a:rPr>
              <a:t>openclaw gateway</a:t>
            </a:r>
            <a:r>
              <a:rPr lang="zh-CN" altLang="en-US" sz="1600">
                <a:latin typeface="+mj-ea"/>
                <a:ea typeface="+mj-ea"/>
                <a:cs typeface="+mj-ea"/>
              </a:rPr>
              <a:t>）使服务生效</a:t>
            </a:r>
            <a:endParaRPr lang="zh-CN" altLang="en-US" sz="1600">
              <a:latin typeface="+mj-ea"/>
              <a:ea typeface="+mj-ea"/>
              <a:cs typeface="+mj-ea"/>
            </a:endParaRPr>
          </a:p>
        </p:txBody>
      </p:sp>
      <p:pic>
        <p:nvPicPr>
          <p:cNvPr id="9" name="图片 8"/>
          <p:cNvPicPr>
            <a:picLocks noChangeAspect="1"/>
          </p:cNvPicPr>
          <p:nvPr/>
        </p:nvPicPr>
        <p:blipFill>
          <a:blip r:embed="rId2"/>
          <a:stretch>
            <a:fillRect/>
          </a:stretch>
        </p:blipFill>
        <p:spPr>
          <a:xfrm>
            <a:off x="1281430" y="2437765"/>
            <a:ext cx="6722110" cy="32315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游戏机&#10;&#10;描述已自动生成"/>
          <p:cNvPicPr>
            <a:picLocks noChangeAspect="1"/>
          </p:cNvPicPr>
          <p:nvPr/>
        </p:nvPicPr>
        <p:blipFill rotWithShape="1">
          <a:blip r:embed="rId1">
            <a:extLst>
              <a:ext uri="{28A0092B-C50C-407E-A947-70E740481C1C}">
                <a14:useLocalDpi xmlns:a14="http://schemas.microsoft.com/office/drawing/2010/main" val="0"/>
              </a:ext>
            </a:extLst>
          </a:blip>
          <a:srcRect l="5854" t="14311" r="2763" b="18023"/>
          <a:stretch>
            <a:fillRect/>
          </a:stretch>
        </p:blipFill>
        <p:spPr>
          <a:xfrm>
            <a:off x="8832178" y="211047"/>
            <a:ext cx="3359822" cy="741561"/>
          </a:xfrm>
          <a:prstGeom prst="rect">
            <a:avLst/>
          </a:prstGeom>
        </p:spPr>
      </p:pic>
      <p:sp>
        <p:nvSpPr>
          <p:cNvPr id="3" name="任意多边形: 形状 2"/>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 name="文本框 3"/>
          <p:cNvSpPr txBox="1"/>
          <p:nvPr/>
        </p:nvSpPr>
        <p:spPr>
          <a:xfrm>
            <a:off x="1164276" y="355470"/>
            <a:ext cx="3294380" cy="583565"/>
          </a:xfrm>
          <a:prstGeom prst="rect">
            <a:avLst/>
          </a:prstGeom>
          <a:noFill/>
        </p:spPr>
        <p:txBody>
          <a:bodyPr wrap="none" rtlCol="0">
            <a:spAutoFit/>
          </a:bodyPr>
          <a:lstStyle/>
          <a:p>
            <a:pPr algn="l"/>
            <a:r>
              <a:rPr lang="zh-CN" altLang="en-US" sz="3200" b="1" spc="300" dirty="0">
                <a:solidFill>
                  <a:schemeClr val="tx1">
                    <a:lumMod val="85000"/>
                    <a:lumOff val="15000"/>
                  </a:schemeClr>
                </a:solidFill>
                <a:sym typeface="+mn-ea"/>
              </a:rPr>
              <a:t>部署及使用方法</a:t>
            </a:r>
            <a:endParaRPr lang="zh-CN" altLang="en-US" sz="3200" b="1" spc="300" dirty="0">
              <a:solidFill>
                <a:schemeClr val="tx1">
                  <a:lumMod val="85000"/>
                  <a:lumOff val="15000"/>
                </a:schemeClr>
              </a:solidFill>
            </a:endParaRPr>
          </a:p>
        </p:txBody>
      </p:sp>
      <p:sp>
        <p:nvSpPr>
          <p:cNvPr id="5" name="文本框 4"/>
          <p:cNvSpPr txBox="1"/>
          <p:nvPr/>
        </p:nvSpPr>
        <p:spPr>
          <a:xfrm>
            <a:off x="271574" y="339428"/>
            <a:ext cx="646697" cy="521970"/>
          </a:xfrm>
          <a:prstGeom prst="rect">
            <a:avLst/>
          </a:prstGeom>
          <a:noFill/>
        </p:spPr>
        <p:txBody>
          <a:bodyPr wrap="square" rtlCol="0">
            <a:spAutoFit/>
          </a:bodyPr>
          <a:lstStyle/>
          <a:p>
            <a:pPr algn="ctr"/>
            <a:r>
              <a:rPr lang="en-US" altLang="zh-CN" sz="2800" b="1" dirty="0">
                <a:solidFill>
                  <a:schemeClr val="bg1"/>
                </a:solidFill>
              </a:rPr>
              <a:t>03</a:t>
            </a:r>
            <a:endParaRPr lang="zh-CN" altLang="en-US" sz="2800" b="1" dirty="0">
              <a:solidFill>
                <a:schemeClr val="bg1"/>
              </a:solidFill>
            </a:endParaRPr>
          </a:p>
        </p:txBody>
      </p:sp>
      <p:sp>
        <p:nvSpPr>
          <p:cNvPr id="6" name="任意多边形: 形状 5"/>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8" name="任意多边形: 形状 17"/>
          <p:cNvSpPr>
            <a:spLocks noChangeAspect="1"/>
          </p:cNvSpPr>
          <p:nvPr/>
        </p:nvSpPr>
        <p:spPr>
          <a:xfrm>
            <a:off x="763270" y="1457960"/>
            <a:ext cx="327025" cy="28829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7" name="文本框 6"/>
          <p:cNvSpPr txBox="1"/>
          <p:nvPr/>
        </p:nvSpPr>
        <p:spPr>
          <a:xfrm>
            <a:off x="1281430" y="1402715"/>
            <a:ext cx="4312285" cy="398780"/>
          </a:xfrm>
          <a:prstGeom prst="rect">
            <a:avLst/>
          </a:prstGeom>
          <a:noFill/>
        </p:spPr>
        <p:txBody>
          <a:bodyPr wrap="square" rtlCol="0">
            <a:spAutoFit/>
          </a:bodyPr>
          <a:p>
            <a:r>
              <a:rPr lang="zh-CN" altLang="en-US" sz="2000" b="1"/>
              <a:t>配置聊天软件</a:t>
            </a:r>
            <a:endParaRPr lang="zh-CN" altLang="en-US" sz="2000" b="1"/>
          </a:p>
        </p:txBody>
      </p:sp>
      <p:sp>
        <p:nvSpPr>
          <p:cNvPr id="8" name="文本框 7"/>
          <p:cNvSpPr txBox="1"/>
          <p:nvPr/>
        </p:nvSpPr>
        <p:spPr>
          <a:xfrm>
            <a:off x="5975985" y="1409065"/>
            <a:ext cx="5321300" cy="337185"/>
          </a:xfrm>
          <a:prstGeom prst="rect">
            <a:avLst/>
          </a:prstGeom>
          <a:noFill/>
        </p:spPr>
        <p:txBody>
          <a:bodyPr wrap="square" rtlCol="0">
            <a:spAutoFit/>
          </a:bodyPr>
          <a:p>
            <a:r>
              <a:rPr lang="zh-CN" altLang="en-US" sz="1600">
                <a:latin typeface="+mj-ea"/>
                <a:ea typeface="+mj-ea"/>
                <a:cs typeface="+mj-ea"/>
              </a:rPr>
              <a:t>回到飞书后台设置事件回调，并开放通讯录</a:t>
            </a:r>
            <a:r>
              <a:rPr lang="zh-CN" altLang="en-US" sz="1600">
                <a:latin typeface="+mj-ea"/>
                <a:ea typeface="+mj-ea"/>
                <a:cs typeface="+mj-ea"/>
              </a:rPr>
              <a:t>权限</a:t>
            </a:r>
            <a:endParaRPr lang="zh-CN" altLang="en-US" sz="1600">
              <a:latin typeface="+mj-ea"/>
              <a:ea typeface="+mj-ea"/>
              <a:cs typeface="+mj-ea"/>
            </a:endParaRPr>
          </a:p>
        </p:txBody>
      </p:sp>
      <p:pic>
        <p:nvPicPr>
          <p:cNvPr id="10" name="图片 9"/>
          <p:cNvPicPr>
            <a:picLocks noChangeAspect="1"/>
          </p:cNvPicPr>
          <p:nvPr/>
        </p:nvPicPr>
        <p:blipFill>
          <a:blip r:embed="rId2"/>
          <a:stretch>
            <a:fillRect/>
          </a:stretch>
        </p:blipFill>
        <p:spPr>
          <a:xfrm>
            <a:off x="918210" y="1849755"/>
            <a:ext cx="4648200" cy="2273300"/>
          </a:xfrm>
          <a:prstGeom prst="rect">
            <a:avLst/>
          </a:prstGeom>
        </p:spPr>
      </p:pic>
      <p:pic>
        <p:nvPicPr>
          <p:cNvPr id="11" name="图片 10"/>
          <p:cNvPicPr>
            <a:picLocks noChangeAspect="1"/>
          </p:cNvPicPr>
          <p:nvPr/>
        </p:nvPicPr>
        <p:blipFill>
          <a:blip r:embed="rId3"/>
          <a:stretch>
            <a:fillRect/>
          </a:stretch>
        </p:blipFill>
        <p:spPr>
          <a:xfrm>
            <a:off x="5975985" y="1942465"/>
            <a:ext cx="4984750" cy="2087245"/>
          </a:xfrm>
          <a:prstGeom prst="rect">
            <a:avLst/>
          </a:prstGeom>
        </p:spPr>
      </p:pic>
      <p:pic>
        <p:nvPicPr>
          <p:cNvPr id="12" name="图片 11"/>
          <p:cNvPicPr>
            <a:picLocks noChangeAspect="1"/>
          </p:cNvPicPr>
          <p:nvPr/>
        </p:nvPicPr>
        <p:blipFill>
          <a:blip r:embed="rId4"/>
          <a:stretch>
            <a:fillRect/>
          </a:stretch>
        </p:blipFill>
        <p:spPr>
          <a:xfrm>
            <a:off x="147320" y="4474210"/>
            <a:ext cx="4067810" cy="1927860"/>
          </a:xfrm>
          <a:prstGeom prst="rect">
            <a:avLst/>
          </a:prstGeom>
        </p:spPr>
      </p:pic>
      <p:pic>
        <p:nvPicPr>
          <p:cNvPr id="13" name="图片 12"/>
          <p:cNvPicPr>
            <a:picLocks noChangeAspect="1"/>
          </p:cNvPicPr>
          <p:nvPr/>
        </p:nvPicPr>
        <p:blipFill>
          <a:blip r:embed="rId5"/>
          <a:stretch>
            <a:fillRect/>
          </a:stretch>
        </p:blipFill>
        <p:spPr>
          <a:xfrm>
            <a:off x="4524375" y="4382770"/>
            <a:ext cx="2717165" cy="2279650"/>
          </a:xfrm>
          <a:prstGeom prst="rect">
            <a:avLst/>
          </a:prstGeom>
        </p:spPr>
      </p:pic>
      <p:pic>
        <p:nvPicPr>
          <p:cNvPr id="14" name="图片 13"/>
          <p:cNvPicPr>
            <a:picLocks noChangeAspect="1"/>
          </p:cNvPicPr>
          <p:nvPr/>
        </p:nvPicPr>
        <p:blipFill>
          <a:blip r:embed="rId6"/>
          <a:stretch>
            <a:fillRect/>
          </a:stretch>
        </p:blipFill>
        <p:spPr>
          <a:xfrm>
            <a:off x="7629525" y="4360545"/>
            <a:ext cx="4320540" cy="2301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游戏机&#10;&#10;描述已自动生成"/>
          <p:cNvPicPr>
            <a:picLocks noChangeAspect="1"/>
          </p:cNvPicPr>
          <p:nvPr/>
        </p:nvPicPr>
        <p:blipFill rotWithShape="1">
          <a:blip r:embed="rId1">
            <a:extLst>
              <a:ext uri="{28A0092B-C50C-407E-A947-70E740481C1C}">
                <a14:useLocalDpi xmlns:a14="http://schemas.microsoft.com/office/drawing/2010/main" val="0"/>
              </a:ext>
            </a:extLst>
          </a:blip>
          <a:srcRect l="5854" t="14311" r="2763" b="18023"/>
          <a:stretch>
            <a:fillRect/>
          </a:stretch>
        </p:blipFill>
        <p:spPr>
          <a:xfrm>
            <a:off x="8832178" y="211047"/>
            <a:ext cx="3359822" cy="741561"/>
          </a:xfrm>
          <a:prstGeom prst="rect">
            <a:avLst/>
          </a:prstGeom>
        </p:spPr>
      </p:pic>
      <p:sp>
        <p:nvSpPr>
          <p:cNvPr id="3" name="任意多边形: 形状 2"/>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 name="文本框 3"/>
          <p:cNvSpPr txBox="1"/>
          <p:nvPr/>
        </p:nvSpPr>
        <p:spPr>
          <a:xfrm>
            <a:off x="1164276" y="355470"/>
            <a:ext cx="1071880" cy="583565"/>
          </a:xfrm>
          <a:prstGeom prst="rect">
            <a:avLst/>
          </a:prstGeom>
          <a:noFill/>
        </p:spPr>
        <p:txBody>
          <a:bodyPr wrap="none" rtlCol="0">
            <a:spAutoFit/>
          </a:bodyPr>
          <a:lstStyle/>
          <a:p>
            <a:r>
              <a:rPr lang="zh-CN" altLang="en-US" sz="3200" b="1" spc="300" dirty="0">
                <a:solidFill>
                  <a:schemeClr val="tx1">
                    <a:lumMod val="85000"/>
                    <a:lumOff val="15000"/>
                  </a:schemeClr>
                </a:solidFill>
              </a:rPr>
              <a:t>概况</a:t>
            </a:r>
            <a:endParaRPr lang="zh-CN" altLang="en-US" sz="3200" b="1" spc="300" dirty="0">
              <a:solidFill>
                <a:schemeClr val="tx1">
                  <a:lumMod val="85000"/>
                  <a:lumOff val="15000"/>
                </a:schemeClr>
              </a:solidFill>
            </a:endParaRPr>
          </a:p>
        </p:txBody>
      </p:sp>
      <p:sp>
        <p:nvSpPr>
          <p:cNvPr id="5" name="文本框 4"/>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01</a:t>
            </a:r>
            <a:endParaRPr lang="zh-CN" altLang="en-US" sz="2800" b="1" dirty="0">
              <a:solidFill>
                <a:schemeClr val="bg1"/>
              </a:solidFill>
            </a:endParaRPr>
          </a:p>
        </p:txBody>
      </p:sp>
      <p:sp>
        <p:nvSpPr>
          <p:cNvPr id="6" name="任意多边形: 形状 5"/>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7" name="任意多边形: 形状 6"/>
          <p:cNvSpPr>
            <a:spLocks noChangeAspect="1"/>
          </p:cNvSpPr>
          <p:nvPr/>
        </p:nvSpPr>
        <p:spPr>
          <a:xfrm>
            <a:off x="763544" y="1641795"/>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8" name="文本框 7"/>
          <p:cNvSpPr txBox="1"/>
          <p:nvPr/>
        </p:nvSpPr>
        <p:spPr>
          <a:xfrm>
            <a:off x="1164277" y="1540581"/>
            <a:ext cx="2898140" cy="460375"/>
          </a:xfrm>
          <a:prstGeom prst="rect">
            <a:avLst/>
          </a:prstGeom>
          <a:noFill/>
        </p:spPr>
        <p:txBody>
          <a:bodyPr wrap="none" rtlCol="0">
            <a:spAutoFit/>
          </a:bodyPr>
          <a:lstStyle/>
          <a:p>
            <a:r>
              <a:rPr lang="zh-CN" altLang="en-US" sz="2400" b="1" dirty="0">
                <a:solidFill>
                  <a:schemeClr val="tx1">
                    <a:lumMod val="85000"/>
                    <a:lumOff val="15000"/>
                  </a:schemeClr>
                </a:solidFill>
              </a:rPr>
              <a:t>什么是</a:t>
            </a:r>
            <a:r>
              <a:rPr lang="en-US" altLang="zh-CN" sz="2400" b="1" dirty="0">
                <a:solidFill>
                  <a:schemeClr val="tx1">
                    <a:lumMod val="85000"/>
                    <a:lumOff val="15000"/>
                  </a:schemeClr>
                </a:solidFill>
              </a:rPr>
              <a:t>OpenClaw </a:t>
            </a:r>
            <a:r>
              <a:rPr lang="zh-CN" altLang="en-US" sz="2400" b="1" dirty="0">
                <a:solidFill>
                  <a:schemeClr val="tx1">
                    <a:lumMod val="85000"/>
                    <a:lumOff val="15000"/>
                  </a:schemeClr>
                </a:solidFill>
              </a:rPr>
              <a:t>？</a:t>
            </a:r>
            <a:endParaRPr lang="zh-CN" altLang="en-US" sz="2400" b="1" dirty="0">
              <a:solidFill>
                <a:schemeClr val="tx1">
                  <a:lumMod val="85000"/>
                  <a:lumOff val="15000"/>
                </a:schemeClr>
              </a:solidFill>
            </a:endParaRPr>
          </a:p>
        </p:txBody>
      </p:sp>
      <p:sp>
        <p:nvSpPr>
          <p:cNvPr id="9" name="文本框 8"/>
          <p:cNvSpPr txBox="1"/>
          <p:nvPr/>
        </p:nvSpPr>
        <p:spPr>
          <a:xfrm>
            <a:off x="1090930" y="2256790"/>
            <a:ext cx="6096000" cy="398780"/>
          </a:xfrm>
          <a:prstGeom prst="rect">
            <a:avLst/>
          </a:prstGeom>
          <a:noFill/>
        </p:spPr>
        <p:txBody>
          <a:bodyPr wrap="square" rtlCol="0" anchor="t">
            <a:spAutoFit/>
          </a:bodyPr>
          <a:p>
            <a:r>
              <a:rPr lang="en-US" sz="2000">
                <a:solidFill>
                  <a:sysClr val="windowText" lastClr="000000"/>
                </a:solidFill>
                <a:latin typeface="微软雅黑" panose="020B0503020204020204" charset="-122"/>
                <a:ea typeface="微软雅黑" panose="020B0503020204020204" charset="-122"/>
                <a:cs typeface="微软雅黑" panose="020B0503020204020204" charset="-122"/>
                <a:sym typeface="+mn-ea"/>
              </a:rPr>
              <a:t>“</a:t>
            </a:r>
            <a:r>
              <a:rPr sz="2000">
                <a:solidFill>
                  <a:sysClr val="windowText" lastClr="000000"/>
                </a:solidFill>
                <a:latin typeface="微软雅黑" panose="020B0503020204020204" charset="-122"/>
                <a:ea typeface="微软雅黑" panose="020B0503020204020204" charset="-122"/>
                <a:cs typeface="微软雅黑" panose="020B0503020204020204" charset="-122"/>
                <a:sym typeface="+mn-ea"/>
              </a:rPr>
              <a:t>真正做事的AI智能体</a:t>
            </a:r>
            <a:r>
              <a:rPr lang="en-US" sz="2000">
                <a:solidFill>
                  <a:sysClr val="windowText" lastClr="000000"/>
                </a:solidFill>
                <a:latin typeface="微软雅黑" panose="020B0503020204020204" charset="-122"/>
                <a:ea typeface="微软雅黑" panose="020B0503020204020204" charset="-122"/>
                <a:cs typeface="微软雅黑" panose="020B0503020204020204" charset="-122"/>
                <a:sym typeface="+mn-ea"/>
              </a:rPr>
              <a:t>”</a:t>
            </a:r>
            <a:endParaRPr lang="en-US" sz="2000">
              <a:solidFill>
                <a:sysClr val="windowText" lastClr="000000"/>
              </a:solidFill>
              <a:latin typeface="微软雅黑" panose="020B0503020204020204" charset="-122"/>
              <a:ea typeface="微软雅黑" panose="020B0503020204020204" charset="-122"/>
              <a:cs typeface="微软雅黑" panose="020B0503020204020204" charset="-122"/>
              <a:sym typeface="+mn-ea"/>
            </a:endParaRPr>
          </a:p>
        </p:txBody>
      </p:sp>
      <p:pic>
        <p:nvPicPr>
          <p:cNvPr id="10" name="图片 9"/>
          <p:cNvPicPr>
            <a:picLocks noChangeAspect="1"/>
          </p:cNvPicPr>
          <p:nvPr/>
        </p:nvPicPr>
        <p:blipFill>
          <a:blip r:embed="rId2"/>
          <a:stretch>
            <a:fillRect/>
          </a:stretch>
        </p:blipFill>
        <p:spPr>
          <a:xfrm>
            <a:off x="6818630" y="2256790"/>
            <a:ext cx="3950970" cy="2084705"/>
          </a:xfrm>
          <a:prstGeom prst="rect">
            <a:avLst/>
          </a:prstGeom>
        </p:spPr>
      </p:pic>
      <p:sp>
        <p:nvSpPr>
          <p:cNvPr id="11" name="文本框 10"/>
          <p:cNvSpPr txBox="1"/>
          <p:nvPr/>
        </p:nvSpPr>
        <p:spPr>
          <a:xfrm>
            <a:off x="983615" y="2896870"/>
            <a:ext cx="5320030" cy="3169285"/>
          </a:xfrm>
          <a:prstGeom prst="rect">
            <a:avLst/>
          </a:prstGeom>
          <a:noFill/>
        </p:spPr>
        <p:txBody>
          <a:bodyPr wrap="square" rtlCol="0" anchor="t">
            <a:spAutoFit/>
          </a:bodyPr>
          <a:p>
            <a:pPr marL="285750" indent="-285750">
              <a:buFont typeface="Arial" panose="020B0604020202020204" pitchFamily="34" charset="0"/>
              <a:buChar char="•"/>
            </a:pPr>
            <a:r>
              <a:rPr lang="zh-CN" altLang="en-US" sz="2000">
                <a:latin typeface="微软雅黑" panose="020B0503020204020204" charset="-122"/>
                <a:ea typeface="微软雅黑" panose="020B0503020204020204" charset="-122"/>
                <a:cs typeface="微软雅黑" panose="020B0503020204020204" charset="-122"/>
              </a:rPr>
              <a:t>核心定位：个人</a:t>
            </a:r>
            <a:r>
              <a:rPr lang="en-US" altLang="zh-CN" sz="2000">
                <a:latin typeface="微软雅黑" panose="020B0503020204020204" charset="-122"/>
                <a:ea typeface="微软雅黑" panose="020B0503020204020204" charset="-122"/>
                <a:cs typeface="微软雅黑" panose="020B0503020204020204" charset="-122"/>
              </a:rPr>
              <a:t>AI</a:t>
            </a:r>
            <a:r>
              <a:rPr lang="zh-CN" altLang="en-US" sz="2000">
                <a:latin typeface="微软雅黑" panose="020B0503020204020204" charset="-122"/>
                <a:ea typeface="微软雅黑" panose="020B0503020204020204" charset="-122"/>
                <a:cs typeface="微软雅黑" panose="020B0503020204020204" charset="-122"/>
              </a:rPr>
              <a:t>助手操作系统</a:t>
            </a:r>
            <a:endParaRPr lang="zh-CN" altLang="en-US" sz="2000">
              <a:latin typeface="微软雅黑" panose="020B0503020204020204" charset="-122"/>
              <a:ea typeface="微软雅黑" panose="020B0503020204020204" charset="-122"/>
              <a:cs typeface="微软雅黑" panose="020B0503020204020204" charset="-122"/>
            </a:endParaRPr>
          </a:p>
          <a:p>
            <a:pPr marL="285750" indent="-285750">
              <a:buFont typeface="Arial" panose="020B0604020202020204" pitchFamily="34" charset="0"/>
              <a:buChar char="•"/>
            </a:pPr>
            <a:endParaRPr lang="zh-CN" altLang="en-US" sz="2000">
              <a:latin typeface="微软雅黑" panose="020B0503020204020204" charset="-122"/>
              <a:ea typeface="微软雅黑" panose="020B0503020204020204" charset="-122"/>
              <a:cs typeface="微软雅黑" panose="020B0503020204020204" charset="-122"/>
            </a:endParaRPr>
          </a:p>
          <a:p>
            <a:pPr marL="285750" indent="-285750">
              <a:buFont typeface="Arial" panose="020B0604020202020204" pitchFamily="34" charset="0"/>
              <a:buChar char="•"/>
            </a:pPr>
            <a:r>
              <a:rPr lang="zh-CN" altLang="en-US" sz="2000">
                <a:latin typeface="微软雅黑" panose="020B0503020204020204" charset="-122"/>
                <a:ea typeface="微软雅黑" panose="020B0503020204020204" charset="-122"/>
                <a:cs typeface="微软雅黑" panose="020B0503020204020204" charset="-122"/>
              </a:rPr>
              <a:t>开源</a:t>
            </a:r>
            <a:r>
              <a:rPr lang="zh-CN" altLang="en-US" sz="2000">
                <a:latin typeface="微软雅黑" panose="020B0503020204020204" charset="-122"/>
                <a:ea typeface="微软雅黑" panose="020B0503020204020204" charset="-122"/>
                <a:cs typeface="微软雅黑" panose="020B0503020204020204" charset="-122"/>
              </a:rPr>
              <a:t>项目，社区可贡献</a:t>
            </a:r>
            <a:endParaRPr lang="zh-CN" altLang="en-US" sz="2000">
              <a:latin typeface="微软雅黑" panose="020B0503020204020204" charset="-122"/>
              <a:ea typeface="微软雅黑" panose="020B0503020204020204" charset="-122"/>
              <a:cs typeface="微软雅黑" panose="020B0503020204020204" charset="-122"/>
            </a:endParaRPr>
          </a:p>
          <a:p>
            <a:pPr marL="285750" indent="-285750">
              <a:buFont typeface="Arial" panose="020B0604020202020204" pitchFamily="34" charset="0"/>
              <a:buChar char="•"/>
            </a:pPr>
            <a:endParaRPr lang="zh-CN" altLang="en-US" sz="2000">
              <a:latin typeface="微软雅黑" panose="020B0503020204020204" charset="-122"/>
              <a:ea typeface="微软雅黑" panose="020B0503020204020204" charset="-122"/>
              <a:cs typeface="微软雅黑" panose="020B0503020204020204" charset="-122"/>
            </a:endParaRPr>
          </a:p>
          <a:p>
            <a:pPr marL="285750" indent="-285750">
              <a:buFont typeface="Arial" panose="020B0604020202020204" pitchFamily="34" charset="0"/>
              <a:buChar char="•"/>
            </a:pPr>
            <a:r>
              <a:rPr sz="2000">
                <a:latin typeface="微软雅黑" panose="020B0503020204020204" charset="-122"/>
                <a:ea typeface="微软雅黑" panose="020B0503020204020204" charset="-122"/>
                <a:cs typeface="微软雅黑" panose="020B0503020204020204" charset="-122"/>
                <a:sym typeface="+mn-ea"/>
              </a:rPr>
              <a:t>支持WhatsApp、Telegram、飞书、钉钉等20+平台</a:t>
            </a:r>
            <a:r>
              <a:rPr lang="zh-CN" sz="2000">
                <a:latin typeface="微软雅黑" panose="020B0503020204020204" charset="-122"/>
                <a:ea typeface="微软雅黑" panose="020B0503020204020204" charset="-122"/>
                <a:cs typeface="微软雅黑" panose="020B0503020204020204" charset="-122"/>
                <a:sym typeface="+mn-ea"/>
              </a:rPr>
              <a:t>，</a:t>
            </a:r>
            <a:r>
              <a:rPr lang="zh-CN" altLang="en-US" sz="2000">
                <a:latin typeface="微软雅黑" panose="020B0503020204020204" charset="-122"/>
                <a:ea typeface="微软雅黑" panose="020B0503020204020204" charset="-122"/>
                <a:cs typeface="微软雅黑" panose="020B0503020204020204" charset="-122"/>
                <a:sym typeface="+mn-ea"/>
              </a:rPr>
              <a:t>寄生在用户聊天软件中，真正实现「</a:t>
            </a:r>
            <a:r>
              <a:rPr lang="en-US" altLang="zh-CN" sz="2000">
                <a:latin typeface="微软雅黑" panose="020B0503020204020204" charset="-122"/>
                <a:ea typeface="微软雅黑" panose="020B0503020204020204" charset="-122"/>
                <a:cs typeface="微软雅黑" panose="020B0503020204020204" charset="-122"/>
                <a:sym typeface="+mn-ea"/>
              </a:rPr>
              <a:t>AI</a:t>
            </a:r>
            <a:r>
              <a:rPr lang="zh-CN" altLang="en-US" sz="2000">
                <a:latin typeface="微软雅黑" panose="020B0503020204020204" charset="-122"/>
                <a:ea typeface="微软雅黑" panose="020B0503020204020204" charset="-122"/>
                <a:cs typeface="微软雅黑" panose="020B0503020204020204" charset="-122"/>
                <a:sym typeface="+mn-ea"/>
              </a:rPr>
              <a:t>就在身边」</a:t>
            </a:r>
            <a:endParaRPr sz="2000">
              <a:latin typeface="微软雅黑" panose="020B0503020204020204" charset="-122"/>
              <a:ea typeface="微软雅黑" panose="020B0503020204020204" charset="-122"/>
              <a:cs typeface="微软雅黑" panose="020B0503020204020204" charset="-122"/>
              <a:sym typeface="+mn-ea"/>
            </a:endParaRPr>
          </a:p>
          <a:p>
            <a:pPr marL="285750" indent="-285750">
              <a:buFont typeface="Arial" panose="020B0604020202020204" pitchFamily="34" charset="0"/>
              <a:buChar char="•"/>
            </a:pPr>
            <a:endParaRPr lang="zh-CN" altLang="en-US" sz="2000">
              <a:latin typeface="微软雅黑" panose="020B0503020204020204" charset="-122"/>
              <a:ea typeface="微软雅黑" panose="020B0503020204020204" charset="-122"/>
              <a:cs typeface="微软雅黑" panose="020B0503020204020204" charset="-122"/>
            </a:endParaRPr>
          </a:p>
          <a:p>
            <a:pPr marL="285750" indent="-285750">
              <a:buFont typeface="Arial" panose="020B0604020202020204" pitchFamily="34" charset="0"/>
              <a:buChar char="•"/>
            </a:pPr>
            <a:r>
              <a:rPr lang="zh-CN" altLang="en-US" sz="2000">
                <a:latin typeface="微软雅黑" panose="020B0503020204020204" charset="-122"/>
                <a:ea typeface="微软雅黑" panose="020B0503020204020204" charset="-122"/>
                <a:cs typeface="微软雅黑" panose="020B0503020204020204" charset="-122"/>
              </a:rPr>
              <a:t>通过多功能</a:t>
            </a:r>
            <a:r>
              <a:rPr lang="en-US" altLang="zh-CN" sz="2000">
                <a:latin typeface="微软雅黑" panose="020B0503020204020204" charset="-122"/>
                <a:ea typeface="微软雅黑" panose="020B0503020204020204" charset="-122"/>
                <a:cs typeface="微软雅黑" panose="020B0503020204020204" charset="-122"/>
              </a:rPr>
              <a:t>Skills</a:t>
            </a:r>
            <a:r>
              <a:rPr lang="zh-CN" altLang="en-US" sz="2000">
                <a:latin typeface="微软雅黑" panose="020B0503020204020204" charset="-122"/>
                <a:ea typeface="微软雅黑" panose="020B0503020204020204" charset="-122"/>
                <a:cs typeface="微软雅黑" panose="020B0503020204020204" charset="-122"/>
              </a:rPr>
              <a:t>集成，将自然语言转化为完整的自动化工作流，</a:t>
            </a:r>
            <a:r>
              <a:rPr lang="en-US" altLang="zh-CN" sz="2000">
                <a:latin typeface="微软雅黑" panose="020B0503020204020204" charset="-122"/>
                <a:ea typeface="微软雅黑" panose="020B0503020204020204" charset="-122"/>
                <a:cs typeface="微软雅黑" panose="020B0503020204020204" charset="-122"/>
              </a:rPr>
              <a:t>“</a:t>
            </a:r>
            <a:r>
              <a:rPr lang="zh-CN" altLang="en-US" sz="2000">
                <a:latin typeface="微软雅黑" panose="020B0503020204020204" charset="-122"/>
                <a:ea typeface="微软雅黑" panose="020B0503020204020204" charset="-122"/>
                <a:cs typeface="微软雅黑" panose="020B0503020204020204" charset="-122"/>
              </a:rPr>
              <a:t>一键交付</a:t>
            </a:r>
            <a:r>
              <a:rPr lang="en-US" altLang="zh-CN" sz="2000">
                <a:latin typeface="微软雅黑" panose="020B0503020204020204" charset="-122"/>
                <a:ea typeface="微软雅黑" panose="020B0503020204020204" charset="-122"/>
                <a:cs typeface="微软雅黑" panose="020B0503020204020204" charset="-122"/>
                <a:sym typeface="+mn-ea"/>
              </a:rPr>
              <a:t>”</a:t>
            </a:r>
            <a:endParaRPr lang="en-US" altLang="zh-CN" sz="2000">
              <a:latin typeface="微软雅黑" panose="020B0503020204020204" charset="-122"/>
              <a:ea typeface="微软雅黑" panose="020B0503020204020204" charset="-122"/>
              <a:cs typeface="微软雅黑" panose="020B0503020204020204" charset="-122"/>
              <a:sym typeface="+mn-ea"/>
            </a:endParaRPr>
          </a:p>
        </p:txBody>
      </p:sp>
      <p:sp>
        <p:nvSpPr>
          <p:cNvPr id="13" name="文本框 12"/>
          <p:cNvSpPr txBox="1"/>
          <p:nvPr/>
        </p:nvSpPr>
        <p:spPr>
          <a:xfrm>
            <a:off x="4180205" y="2256790"/>
            <a:ext cx="1972310" cy="398780"/>
          </a:xfrm>
          <a:prstGeom prst="rect">
            <a:avLst/>
          </a:prstGeom>
          <a:noFill/>
        </p:spPr>
        <p:txBody>
          <a:bodyPr wrap="square" rtlCol="0" anchor="t">
            <a:spAutoFit/>
          </a:bodyPr>
          <a:p>
            <a:r>
              <a:rPr lang="en-US" sz="2000">
                <a:solidFill>
                  <a:sysClr val="windowText" lastClr="000000"/>
                </a:solidFill>
                <a:latin typeface="微软雅黑" panose="020B0503020204020204" charset="-122"/>
                <a:ea typeface="微软雅黑" panose="020B0503020204020204" charset="-122"/>
                <a:cs typeface="微软雅黑" panose="020B0503020204020204" charset="-122"/>
                <a:sym typeface="+mn-ea"/>
              </a:rPr>
              <a:t>“</a:t>
            </a:r>
            <a:r>
              <a:rPr lang="zh-CN" sz="2000">
                <a:solidFill>
                  <a:sysClr val="windowText" lastClr="000000"/>
                </a:solidFill>
                <a:latin typeface="微软雅黑" panose="020B0503020204020204" charset="-122"/>
                <a:ea typeface="微软雅黑" panose="020B0503020204020204" charset="-122"/>
                <a:cs typeface="微软雅黑" panose="020B0503020204020204" charset="-122"/>
                <a:sym typeface="+mn-ea"/>
              </a:rPr>
              <a:t>数字员工</a:t>
            </a:r>
            <a:r>
              <a:rPr lang="en-US" sz="2000">
                <a:solidFill>
                  <a:sysClr val="windowText" lastClr="000000"/>
                </a:solidFill>
                <a:latin typeface="微软雅黑" panose="020B0503020204020204" charset="-122"/>
                <a:ea typeface="微软雅黑" panose="020B0503020204020204" charset="-122"/>
                <a:cs typeface="微软雅黑" panose="020B0503020204020204" charset="-122"/>
                <a:sym typeface="+mn-ea"/>
              </a:rPr>
              <a:t>”</a:t>
            </a:r>
            <a:endParaRPr lang="en-US" sz="2000">
              <a:solidFill>
                <a:sysClr val="windowText" lastClr="000000"/>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游戏机&#10;&#10;描述已自动生成"/>
          <p:cNvPicPr>
            <a:picLocks noChangeAspect="1"/>
          </p:cNvPicPr>
          <p:nvPr/>
        </p:nvPicPr>
        <p:blipFill rotWithShape="1">
          <a:blip r:embed="rId1">
            <a:extLst>
              <a:ext uri="{28A0092B-C50C-407E-A947-70E740481C1C}">
                <a14:useLocalDpi xmlns:a14="http://schemas.microsoft.com/office/drawing/2010/main" val="0"/>
              </a:ext>
            </a:extLst>
          </a:blip>
          <a:srcRect l="5854" t="14311" r="2763" b="18023"/>
          <a:stretch>
            <a:fillRect/>
          </a:stretch>
        </p:blipFill>
        <p:spPr>
          <a:xfrm>
            <a:off x="8832178" y="211047"/>
            <a:ext cx="3359822" cy="741561"/>
          </a:xfrm>
          <a:prstGeom prst="rect">
            <a:avLst/>
          </a:prstGeom>
        </p:spPr>
      </p:pic>
      <p:sp>
        <p:nvSpPr>
          <p:cNvPr id="3" name="任意多边形: 形状 2"/>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 name="文本框 3"/>
          <p:cNvSpPr txBox="1"/>
          <p:nvPr/>
        </p:nvSpPr>
        <p:spPr>
          <a:xfrm>
            <a:off x="1164276" y="355470"/>
            <a:ext cx="3294380" cy="583565"/>
          </a:xfrm>
          <a:prstGeom prst="rect">
            <a:avLst/>
          </a:prstGeom>
          <a:noFill/>
        </p:spPr>
        <p:txBody>
          <a:bodyPr wrap="none" rtlCol="0">
            <a:spAutoFit/>
          </a:bodyPr>
          <a:lstStyle/>
          <a:p>
            <a:pPr algn="l"/>
            <a:r>
              <a:rPr lang="zh-CN" altLang="en-US" sz="3200" b="1" spc="300" dirty="0">
                <a:solidFill>
                  <a:schemeClr val="tx1">
                    <a:lumMod val="85000"/>
                    <a:lumOff val="15000"/>
                  </a:schemeClr>
                </a:solidFill>
                <a:sym typeface="+mn-ea"/>
              </a:rPr>
              <a:t>部署及使用方法</a:t>
            </a:r>
            <a:endParaRPr lang="zh-CN" altLang="en-US" sz="3200" b="1" spc="300" dirty="0">
              <a:solidFill>
                <a:schemeClr val="tx1">
                  <a:lumMod val="85000"/>
                  <a:lumOff val="15000"/>
                </a:schemeClr>
              </a:solidFill>
            </a:endParaRPr>
          </a:p>
        </p:txBody>
      </p:sp>
      <p:sp>
        <p:nvSpPr>
          <p:cNvPr id="5" name="文本框 4"/>
          <p:cNvSpPr txBox="1"/>
          <p:nvPr/>
        </p:nvSpPr>
        <p:spPr>
          <a:xfrm>
            <a:off x="271574" y="339428"/>
            <a:ext cx="646697" cy="521970"/>
          </a:xfrm>
          <a:prstGeom prst="rect">
            <a:avLst/>
          </a:prstGeom>
          <a:noFill/>
        </p:spPr>
        <p:txBody>
          <a:bodyPr wrap="square" rtlCol="0">
            <a:spAutoFit/>
          </a:bodyPr>
          <a:lstStyle/>
          <a:p>
            <a:pPr algn="ctr"/>
            <a:r>
              <a:rPr lang="en-US" altLang="zh-CN" sz="2800" b="1" dirty="0">
                <a:solidFill>
                  <a:schemeClr val="bg1"/>
                </a:solidFill>
              </a:rPr>
              <a:t>03</a:t>
            </a:r>
            <a:endParaRPr lang="zh-CN" altLang="en-US" sz="2800" b="1" dirty="0">
              <a:solidFill>
                <a:schemeClr val="bg1"/>
              </a:solidFill>
            </a:endParaRPr>
          </a:p>
        </p:txBody>
      </p:sp>
      <p:sp>
        <p:nvSpPr>
          <p:cNvPr id="6" name="任意多边形: 形状 5"/>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8" name="任意多边形: 形状 17"/>
          <p:cNvSpPr>
            <a:spLocks noChangeAspect="1"/>
          </p:cNvSpPr>
          <p:nvPr/>
        </p:nvSpPr>
        <p:spPr>
          <a:xfrm>
            <a:off x="763270" y="1457960"/>
            <a:ext cx="327025" cy="28829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7" name="文本框 6"/>
          <p:cNvSpPr txBox="1"/>
          <p:nvPr/>
        </p:nvSpPr>
        <p:spPr>
          <a:xfrm>
            <a:off x="1281430" y="1402715"/>
            <a:ext cx="4312285" cy="398780"/>
          </a:xfrm>
          <a:prstGeom prst="rect">
            <a:avLst/>
          </a:prstGeom>
          <a:noFill/>
        </p:spPr>
        <p:txBody>
          <a:bodyPr wrap="square" rtlCol="0">
            <a:spAutoFit/>
          </a:bodyPr>
          <a:p>
            <a:r>
              <a:rPr lang="zh-CN" altLang="en-US" sz="2000" b="1"/>
              <a:t>配置聊天软件</a:t>
            </a:r>
            <a:endParaRPr lang="zh-CN" altLang="en-US" sz="2000" b="1"/>
          </a:p>
        </p:txBody>
      </p:sp>
      <p:pic>
        <p:nvPicPr>
          <p:cNvPr id="9" name="图片 8"/>
          <p:cNvPicPr>
            <a:picLocks noChangeAspect="1"/>
          </p:cNvPicPr>
          <p:nvPr/>
        </p:nvPicPr>
        <p:blipFill>
          <a:blip r:embed="rId2"/>
          <a:stretch>
            <a:fillRect/>
          </a:stretch>
        </p:blipFill>
        <p:spPr>
          <a:xfrm>
            <a:off x="7676515" y="1071880"/>
            <a:ext cx="4255135" cy="2613660"/>
          </a:xfrm>
          <a:prstGeom prst="rect">
            <a:avLst/>
          </a:prstGeom>
        </p:spPr>
      </p:pic>
      <p:sp>
        <p:nvSpPr>
          <p:cNvPr id="16" name="文本框 15"/>
          <p:cNvSpPr txBox="1"/>
          <p:nvPr/>
        </p:nvSpPr>
        <p:spPr>
          <a:xfrm>
            <a:off x="1090295" y="2174875"/>
            <a:ext cx="6656070" cy="368300"/>
          </a:xfrm>
          <a:prstGeom prst="rect">
            <a:avLst/>
          </a:prstGeom>
          <a:noFill/>
        </p:spPr>
        <p:txBody>
          <a:bodyPr wrap="square" rtlCol="0">
            <a:spAutoFit/>
          </a:bodyPr>
          <a:p>
            <a:pPr marL="285750" indent="-285750">
              <a:buFont typeface="Arial" panose="020B0604020202020204" pitchFamily="34" charset="0"/>
              <a:buChar char="•"/>
            </a:pPr>
            <a:r>
              <a:rPr lang="zh-CN" altLang="en-US">
                <a:latin typeface="+mj-ea"/>
                <a:ea typeface="+mj-ea"/>
                <a:cs typeface="+mj-ea"/>
                <a:sym typeface="+mn-ea"/>
              </a:rPr>
              <a:t>重新发布版本后，即可在飞书上与</a:t>
            </a:r>
            <a:r>
              <a:rPr lang="en-US" altLang="zh-CN">
                <a:latin typeface="+mj-ea"/>
                <a:ea typeface="+mj-ea"/>
                <a:cs typeface="+mj-ea"/>
                <a:sym typeface="+mn-ea"/>
              </a:rPr>
              <a:t>OpenClaw</a:t>
            </a:r>
            <a:r>
              <a:rPr lang="zh-CN" altLang="en-US">
                <a:latin typeface="+mj-ea"/>
                <a:ea typeface="+mj-ea"/>
                <a:cs typeface="+mj-ea"/>
                <a:sym typeface="+mn-ea"/>
              </a:rPr>
              <a:t>机器人对话了！</a:t>
            </a:r>
            <a:endParaRPr lang="zh-CN" altLang="en-US">
              <a:latin typeface="+mj-ea"/>
              <a:ea typeface="+mj-ea"/>
              <a:cs typeface="+mj-ea"/>
            </a:endParaRPr>
          </a:p>
        </p:txBody>
      </p:sp>
      <p:pic>
        <p:nvPicPr>
          <p:cNvPr id="17" name="图片 16"/>
          <p:cNvPicPr>
            <a:picLocks noChangeAspect="1"/>
          </p:cNvPicPr>
          <p:nvPr/>
        </p:nvPicPr>
        <p:blipFill>
          <a:blip r:embed="rId3"/>
          <a:stretch>
            <a:fillRect/>
          </a:stretch>
        </p:blipFill>
        <p:spPr>
          <a:xfrm>
            <a:off x="6515100" y="3947160"/>
            <a:ext cx="5416550" cy="2145030"/>
          </a:xfrm>
          <a:prstGeom prst="rect">
            <a:avLst/>
          </a:prstGeom>
        </p:spPr>
      </p:pic>
      <p:sp>
        <p:nvSpPr>
          <p:cNvPr id="19" name="文本框 18"/>
          <p:cNvSpPr txBox="1"/>
          <p:nvPr/>
        </p:nvSpPr>
        <p:spPr>
          <a:xfrm>
            <a:off x="1099820" y="3025140"/>
            <a:ext cx="5415280" cy="922020"/>
          </a:xfrm>
          <a:prstGeom prst="rect">
            <a:avLst/>
          </a:prstGeom>
          <a:noFill/>
        </p:spPr>
        <p:txBody>
          <a:bodyPr wrap="square" rtlCol="0">
            <a:spAutoFit/>
          </a:bodyPr>
          <a:p>
            <a:pPr marL="285750" indent="-285750">
              <a:buFont typeface="Arial" panose="020B0604020202020204" pitchFamily="34" charset="0"/>
              <a:buChar char="•"/>
            </a:pPr>
            <a:r>
              <a:rPr lang="zh-CN" altLang="en-US">
                <a:latin typeface="+mj-ea"/>
                <a:ea typeface="+mj-ea"/>
                <a:cs typeface="+mj-ea"/>
              </a:rPr>
              <a:t>打开电脑端或手机端的飞书</a:t>
            </a:r>
            <a:r>
              <a:rPr lang="en-US" altLang="zh-CN">
                <a:latin typeface="+mj-ea"/>
                <a:ea typeface="+mj-ea"/>
                <a:cs typeface="+mj-ea"/>
              </a:rPr>
              <a:t>APP</a:t>
            </a:r>
            <a:r>
              <a:rPr lang="zh-CN" altLang="en-US">
                <a:latin typeface="+mj-ea"/>
                <a:ea typeface="+mj-ea"/>
                <a:cs typeface="+mj-ea"/>
              </a:rPr>
              <a:t>，像查找联系人一样查找</a:t>
            </a:r>
            <a:r>
              <a:rPr lang="en-US" altLang="zh-CN">
                <a:latin typeface="+mj-ea"/>
                <a:ea typeface="+mj-ea"/>
                <a:cs typeface="+mj-ea"/>
              </a:rPr>
              <a:t>Openclaw</a:t>
            </a:r>
            <a:r>
              <a:rPr lang="zh-CN" altLang="en-US">
                <a:latin typeface="+mj-ea"/>
                <a:ea typeface="+mj-ea"/>
                <a:cs typeface="+mj-ea"/>
              </a:rPr>
              <a:t>机器人，即可正常对话并让机器人操作你的</a:t>
            </a:r>
            <a:r>
              <a:rPr lang="zh-CN" altLang="en-US">
                <a:latin typeface="+mj-ea"/>
                <a:ea typeface="+mj-ea"/>
                <a:cs typeface="+mj-ea"/>
              </a:rPr>
              <a:t>电脑</a:t>
            </a:r>
            <a:endParaRPr lang="zh-CN" altLang="en-US">
              <a:latin typeface="+mj-ea"/>
              <a:ea typeface="+mj-ea"/>
              <a:cs typeface="+mj-ea"/>
            </a:endParaRPr>
          </a:p>
        </p:txBody>
      </p:sp>
      <p:sp>
        <p:nvSpPr>
          <p:cNvPr id="8" name="文本框 7"/>
          <p:cNvSpPr txBox="1"/>
          <p:nvPr/>
        </p:nvSpPr>
        <p:spPr>
          <a:xfrm>
            <a:off x="1099820" y="4487545"/>
            <a:ext cx="4055745" cy="1753235"/>
          </a:xfrm>
          <a:prstGeom prst="rect">
            <a:avLst/>
          </a:prstGeom>
          <a:noFill/>
        </p:spPr>
        <p:txBody>
          <a:bodyPr wrap="square" rtlCol="0">
            <a:spAutoFit/>
          </a:bodyPr>
          <a:p>
            <a:pPr marL="285750" indent="-285750">
              <a:buFont typeface="Arial" panose="020B0604020202020204" pitchFamily="34" charset="0"/>
              <a:buChar char="•"/>
            </a:pPr>
            <a:r>
              <a:rPr lang="zh-CN" altLang="en-US">
                <a:latin typeface="+mj-ea"/>
                <a:ea typeface="+mj-ea"/>
                <a:cs typeface="+mj-ea"/>
              </a:rPr>
              <a:t>注意每次电脑启动后会自动弹出</a:t>
            </a:r>
            <a:r>
              <a:rPr lang="en-US" altLang="zh-CN">
                <a:latin typeface="+mj-ea"/>
                <a:ea typeface="+mj-ea"/>
                <a:cs typeface="+mj-ea"/>
              </a:rPr>
              <a:t>openclaw</a:t>
            </a:r>
            <a:r>
              <a:rPr lang="zh-CN" altLang="en-US">
                <a:latin typeface="+mj-ea"/>
                <a:ea typeface="+mj-ea"/>
                <a:cs typeface="+mj-ea"/>
              </a:rPr>
              <a:t>网关连接的终端，使用时需</a:t>
            </a:r>
            <a:r>
              <a:rPr lang="zh-CN" altLang="en-US" b="1">
                <a:latin typeface="+mj-ea"/>
                <a:ea typeface="+mj-ea"/>
                <a:cs typeface="+mj-ea"/>
              </a:rPr>
              <a:t>保持终端运行</a:t>
            </a:r>
            <a:r>
              <a:rPr lang="zh-CN" altLang="en-US">
                <a:latin typeface="+mj-ea"/>
                <a:ea typeface="+mj-ea"/>
                <a:cs typeface="+mj-ea"/>
              </a:rPr>
              <a:t>及</a:t>
            </a:r>
            <a:r>
              <a:rPr lang="zh-CN" altLang="en-US" b="1">
                <a:latin typeface="+mj-ea"/>
                <a:ea typeface="+mj-ea"/>
                <a:cs typeface="+mj-ea"/>
              </a:rPr>
              <a:t>良好的网络连接</a:t>
            </a:r>
            <a:r>
              <a:rPr lang="zh-CN" altLang="en-US">
                <a:latin typeface="+mj-ea"/>
                <a:ea typeface="+mj-ea"/>
                <a:cs typeface="+mj-ea"/>
              </a:rPr>
              <a:t>（基本功能无需</a:t>
            </a:r>
            <a:r>
              <a:rPr lang="zh-CN" altLang="en-US">
                <a:latin typeface="+mj-ea"/>
                <a:ea typeface="+mj-ea"/>
                <a:cs typeface="+mj-ea"/>
              </a:rPr>
              <a:t>翻墙），</a:t>
            </a:r>
            <a:endParaRPr lang="zh-CN" altLang="en-US">
              <a:latin typeface="+mj-ea"/>
              <a:ea typeface="+mj-ea"/>
              <a:cs typeface="+mj-ea"/>
            </a:endParaRPr>
          </a:p>
          <a:p>
            <a:pPr indent="0">
              <a:buFont typeface="Arial" panose="020B0604020202020204" pitchFamily="34" charset="0"/>
              <a:buNone/>
            </a:pPr>
            <a:r>
              <a:rPr lang="en-US" altLang="zh-CN">
                <a:latin typeface="+mj-ea"/>
                <a:ea typeface="+mj-ea"/>
                <a:cs typeface="+mj-ea"/>
              </a:rPr>
              <a:t>    </a:t>
            </a:r>
            <a:r>
              <a:rPr lang="zh-CN" altLang="en-US">
                <a:latin typeface="+mj-ea"/>
                <a:ea typeface="+mj-ea"/>
                <a:cs typeface="+mj-ea"/>
              </a:rPr>
              <a:t>若连接断开需重新打开终端运行</a:t>
            </a:r>
            <a:r>
              <a:rPr lang="en-US" altLang="zh-CN">
                <a:latin typeface="+mj-ea"/>
                <a:ea typeface="+mj-ea"/>
                <a:cs typeface="+mj-ea"/>
              </a:rPr>
              <a:t>   </a:t>
            </a:r>
            <a:endParaRPr lang="en-US" altLang="zh-CN">
              <a:latin typeface="+mj-ea"/>
              <a:ea typeface="+mj-ea"/>
              <a:cs typeface="+mj-ea"/>
            </a:endParaRPr>
          </a:p>
          <a:p>
            <a:pPr indent="0">
              <a:buFont typeface="Arial" panose="020B0604020202020204" pitchFamily="34" charset="0"/>
              <a:buNone/>
            </a:pPr>
            <a:r>
              <a:rPr lang="en-US" altLang="zh-CN">
                <a:latin typeface="+mj-ea"/>
                <a:ea typeface="+mj-ea"/>
                <a:cs typeface="+mj-ea"/>
              </a:rPr>
              <a:t>    openclaw gateway restart</a:t>
            </a:r>
            <a:endParaRPr lang="en-US" altLang="zh-CN">
              <a:latin typeface="+mj-ea"/>
              <a:ea typeface="+mj-ea"/>
              <a:cs typeface="+mj-ea"/>
            </a:endParaRPr>
          </a:p>
        </p:txBody>
      </p:sp>
    </p:spTree>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游戏机&#10;&#10;描述已自动生成"/>
          <p:cNvPicPr>
            <a:picLocks noChangeAspect="1"/>
          </p:cNvPicPr>
          <p:nvPr/>
        </p:nvPicPr>
        <p:blipFill rotWithShape="1">
          <a:blip r:embed="rId1">
            <a:extLst>
              <a:ext uri="{28A0092B-C50C-407E-A947-70E740481C1C}">
                <a14:useLocalDpi xmlns:a14="http://schemas.microsoft.com/office/drawing/2010/main" val="0"/>
              </a:ext>
            </a:extLst>
          </a:blip>
          <a:srcRect l="5854" t="14311" r="2763" b="18023"/>
          <a:stretch>
            <a:fillRect/>
          </a:stretch>
        </p:blipFill>
        <p:spPr>
          <a:xfrm>
            <a:off x="8832178" y="211047"/>
            <a:ext cx="3359822" cy="741561"/>
          </a:xfrm>
          <a:prstGeom prst="rect">
            <a:avLst/>
          </a:prstGeom>
        </p:spPr>
      </p:pic>
      <p:sp>
        <p:nvSpPr>
          <p:cNvPr id="3" name="任意多边形: 形状 2"/>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 name="文本框 3"/>
          <p:cNvSpPr txBox="1"/>
          <p:nvPr/>
        </p:nvSpPr>
        <p:spPr>
          <a:xfrm>
            <a:off x="1164276" y="355470"/>
            <a:ext cx="3294380" cy="583565"/>
          </a:xfrm>
          <a:prstGeom prst="rect">
            <a:avLst/>
          </a:prstGeom>
          <a:noFill/>
        </p:spPr>
        <p:txBody>
          <a:bodyPr wrap="none" rtlCol="0">
            <a:spAutoFit/>
          </a:bodyPr>
          <a:lstStyle/>
          <a:p>
            <a:pPr algn="l"/>
            <a:r>
              <a:rPr lang="zh-CN" altLang="en-US" sz="3200" b="1" spc="300" dirty="0">
                <a:solidFill>
                  <a:schemeClr val="tx1">
                    <a:lumMod val="85000"/>
                    <a:lumOff val="15000"/>
                  </a:schemeClr>
                </a:solidFill>
                <a:sym typeface="+mn-ea"/>
              </a:rPr>
              <a:t>部署及使用方法</a:t>
            </a:r>
            <a:endParaRPr lang="zh-CN" altLang="en-US" sz="3200" b="1" spc="300" dirty="0">
              <a:solidFill>
                <a:schemeClr val="tx1">
                  <a:lumMod val="85000"/>
                  <a:lumOff val="15000"/>
                </a:schemeClr>
              </a:solidFill>
            </a:endParaRPr>
          </a:p>
        </p:txBody>
      </p:sp>
      <p:sp>
        <p:nvSpPr>
          <p:cNvPr id="5" name="文本框 4"/>
          <p:cNvSpPr txBox="1"/>
          <p:nvPr/>
        </p:nvSpPr>
        <p:spPr>
          <a:xfrm>
            <a:off x="271574" y="339428"/>
            <a:ext cx="646697" cy="521970"/>
          </a:xfrm>
          <a:prstGeom prst="rect">
            <a:avLst/>
          </a:prstGeom>
          <a:noFill/>
        </p:spPr>
        <p:txBody>
          <a:bodyPr wrap="square" rtlCol="0">
            <a:spAutoFit/>
          </a:bodyPr>
          <a:lstStyle/>
          <a:p>
            <a:pPr algn="ctr"/>
            <a:r>
              <a:rPr lang="en-US" altLang="zh-CN" sz="2800" b="1" dirty="0">
                <a:solidFill>
                  <a:schemeClr val="bg1"/>
                </a:solidFill>
              </a:rPr>
              <a:t>03</a:t>
            </a:r>
            <a:endParaRPr lang="zh-CN" altLang="en-US" sz="2800" b="1" dirty="0">
              <a:solidFill>
                <a:schemeClr val="bg1"/>
              </a:solidFill>
            </a:endParaRPr>
          </a:p>
        </p:txBody>
      </p:sp>
      <p:sp>
        <p:nvSpPr>
          <p:cNvPr id="6" name="任意多边形: 形状 5"/>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8" name="任意多边形: 形状 17"/>
          <p:cNvSpPr>
            <a:spLocks noChangeAspect="1"/>
          </p:cNvSpPr>
          <p:nvPr/>
        </p:nvSpPr>
        <p:spPr>
          <a:xfrm>
            <a:off x="763270" y="1457960"/>
            <a:ext cx="327025" cy="28829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8" name="文本框 7"/>
          <p:cNvSpPr txBox="1"/>
          <p:nvPr/>
        </p:nvSpPr>
        <p:spPr>
          <a:xfrm>
            <a:off x="1263015" y="1431290"/>
            <a:ext cx="2194560" cy="398780"/>
          </a:xfrm>
          <a:prstGeom prst="rect">
            <a:avLst/>
          </a:prstGeom>
          <a:noFill/>
        </p:spPr>
        <p:txBody>
          <a:bodyPr wrap="square" rtlCol="0">
            <a:spAutoFit/>
          </a:bodyPr>
          <a:p>
            <a:r>
              <a:rPr lang="zh-CN" altLang="en-US" sz="2000" b="1"/>
              <a:t>其他技巧</a:t>
            </a:r>
            <a:endParaRPr lang="zh-CN" altLang="en-US" sz="2000" b="1"/>
          </a:p>
        </p:txBody>
      </p:sp>
      <p:sp>
        <p:nvSpPr>
          <p:cNvPr id="11" name="文本框 10"/>
          <p:cNvSpPr txBox="1"/>
          <p:nvPr/>
        </p:nvSpPr>
        <p:spPr>
          <a:xfrm>
            <a:off x="852170" y="2060575"/>
            <a:ext cx="4229735" cy="368300"/>
          </a:xfrm>
          <a:prstGeom prst="rect">
            <a:avLst/>
          </a:prstGeom>
          <a:noFill/>
        </p:spPr>
        <p:txBody>
          <a:bodyPr wrap="square" rtlCol="0">
            <a:spAutoFit/>
          </a:bodyPr>
          <a:p>
            <a:pPr indent="0">
              <a:buFont typeface="Arial" panose="020B0604020202020204" pitchFamily="34" charset="0"/>
              <a:buNone/>
            </a:pPr>
            <a:r>
              <a:rPr lang="zh-CN" altLang="en-US" b="1">
                <a:latin typeface="+mj-ea"/>
                <a:ea typeface="+mj-ea"/>
                <a:cs typeface="+mj-ea"/>
              </a:rPr>
              <a:t>配置高级搜索引擎</a:t>
            </a:r>
            <a:r>
              <a:rPr lang="en-US" altLang="zh-CN" b="1">
                <a:latin typeface="+mj-ea"/>
                <a:ea typeface="+mj-ea"/>
                <a:cs typeface="+mj-ea"/>
              </a:rPr>
              <a:t>API</a:t>
            </a:r>
            <a:r>
              <a:rPr lang="zh-CN" altLang="en-US" b="1">
                <a:latin typeface="+mj-ea"/>
                <a:ea typeface="+mj-ea"/>
                <a:cs typeface="+mj-ea"/>
              </a:rPr>
              <a:t>：</a:t>
            </a:r>
            <a:endParaRPr lang="zh-CN" altLang="en-US" b="1">
              <a:latin typeface="+mj-ea"/>
              <a:ea typeface="+mj-ea"/>
              <a:cs typeface="+mj-ea"/>
            </a:endParaRPr>
          </a:p>
        </p:txBody>
      </p:sp>
      <p:sp>
        <p:nvSpPr>
          <p:cNvPr id="7" name="文本框 6"/>
          <p:cNvSpPr txBox="1"/>
          <p:nvPr/>
        </p:nvSpPr>
        <p:spPr>
          <a:xfrm>
            <a:off x="1164590" y="2573655"/>
            <a:ext cx="9056370" cy="3320415"/>
          </a:xfrm>
          <a:prstGeom prst="rect">
            <a:avLst/>
          </a:prstGeom>
          <a:noFill/>
        </p:spPr>
        <p:txBody>
          <a:bodyPr wrap="square" rtlCol="0">
            <a:noAutofit/>
          </a:bodyPr>
          <a:p>
            <a:pPr marL="285750" indent="-285750">
              <a:buFont typeface="Arial" panose="020B0604020202020204" pitchFamily="34" charset="0"/>
              <a:buChar char="•"/>
            </a:pPr>
            <a:r>
              <a:rPr lang="en-US" altLang="zh-CN" sz="1600">
                <a:latin typeface="+mj-ea"/>
                <a:ea typeface="+mj-ea"/>
                <a:cs typeface="+mj-ea"/>
              </a:rPr>
              <a:t>OpenClaw</a:t>
            </a:r>
            <a:r>
              <a:rPr lang="zh-CN" altLang="en-US" sz="1600">
                <a:latin typeface="+mj-ea"/>
                <a:ea typeface="+mj-ea"/>
                <a:cs typeface="+mj-ea"/>
              </a:rPr>
              <a:t>自己有</a:t>
            </a:r>
            <a:r>
              <a:rPr lang="en-US" altLang="zh-CN" sz="1600">
                <a:latin typeface="+mj-ea"/>
                <a:ea typeface="+mj-ea"/>
                <a:cs typeface="+mj-ea"/>
              </a:rPr>
              <a:t>Web fetch</a:t>
            </a:r>
            <a:r>
              <a:rPr lang="zh-CN" altLang="en-US" sz="1600">
                <a:latin typeface="+mj-ea"/>
                <a:ea typeface="+mj-ea"/>
                <a:cs typeface="+mj-ea"/>
              </a:rPr>
              <a:t>等上网工具，但局限性强，难以完成文献读取</a:t>
            </a:r>
            <a:r>
              <a:rPr lang="en-US" altLang="zh-CN" sz="1600">
                <a:latin typeface="+mj-ea"/>
                <a:ea typeface="+mj-ea"/>
                <a:cs typeface="+mj-ea"/>
              </a:rPr>
              <a:t>/</a:t>
            </a:r>
            <a:r>
              <a:rPr lang="zh-CN" altLang="en-US" sz="1600">
                <a:latin typeface="+mj-ea"/>
                <a:ea typeface="+mj-ea"/>
                <a:cs typeface="+mj-ea"/>
              </a:rPr>
              <a:t>实时新闻搜索等</a:t>
            </a:r>
            <a:r>
              <a:rPr lang="zh-CN" altLang="en-US" sz="1600">
                <a:latin typeface="+mj-ea"/>
                <a:ea typeface="+mj-ea"/>
                <a:cs typeface="+mj-ea"/>
              </a:rPr>
              <a:t>任务</a:t>
            </a:r>
            <a:endParaRPr lang="zh-CN" altLang="en-US" sz="1600">
              <a:latin typeface="+mj-ea"/>
              <a:ea typeface="+mj-ea"/>
              <a:cs typeface="+mj-ea"/>
            </a:endParaRPr>
          </a:p>
          <a:p>
            <a:pPr marL="285750" indent="-285750">
              <a:buFont typeface="Arial" panose="020B0604020202020204" pitchFamily="34" charset="0"/>
              <a:buChar char="•"/>
            </a:pPr>
            <a:r>
              <a:rPr lang="zh-CN" altLang="en-US" sz="1600">
                <a:latin typeface="+mj-ea"/>
                <a:ea typeface="+mj-ea"/>
                <a:cs typeface="+mj-ea"/>
              </a:rPr>
              <a:t>需要配置搜索引擎</a:t>
            </a:r>
            <a:r>
              <a:rPr lang="en-US" altLang="zh-CN" sz="1600">
                <a:latin typeface="+mj-ea"/>
                <a:ea typeface="+mj-ea"/>
                <a:cs typeface="+mj-ea"/>
              </a:rPr>
              <a:t>API key</a:t>
            </a:r>
            <a:r>
              <a:rPr lang="zh-CN" altLang="en-US" sz="1600">
                <a:latin typeface="+mj-ea"/>
                <a:ea typeface="+mj-ea"/>
                <a:cs typeface="+mj-ea"/>
              </a:rPr>
              <a:t>，官方推荐</a:t>
            </a:r>
            <a:r>
              <a:rPr lang="en-US" altLang="zh-CN" sz="1600">
                <a:latin typeface="+mj-ea"/>
                <a:ea typeface="+mj-ea"/>
                <a:cs typeface="+mj-ea"/>
              </a:rPr>
              <a:t>Brave</a:t>
            </a:r>
            <a:r>
              <a:rPr lang="zh-CN" altLang="en-US" sz="1600">
                <a:latin typeface="+mj-ea"/>
                <a:ea typeface="+mj-ea"/>
                <a:cs typeface="+mj-ea"/>
              </a:rPr>
              <a:t>但需要付费，可使用</a:t>
            </a:r>
            <a:r>
              <a:rPr lang="en-US" altLang="zh-CN" sz="1600">
                <a:latin typeface="+mj-ea"/>
                <a:ea typeface="+mj-ea"/>
                <a:cs typeface="+mj-ea"/>
              </a:rPr>
              <a:t>Tavily</a:t>
            </a:r>
            <a:r>
              <a:rPr lang="zh-CN" altLang="en-US" sz="1600">
                <a:latin typeface="+mj-ea"/>
                <a:ea typeface="+mj-ea"/>
                <a:cs typeface="+mj-ea"/>
              </a:rPr>
              <a:t>的免费</a:t>
            </a:r>
            <a:r>
              <a:rPr lang="en-US" altLang="zh-CN" sz="1600">
                <a:latin typeface="+mj-ea"/>
                <a:ea typeface="+mj-ea"/>
                <a:cs typeface="+mj-ea"/>
              </a:rPr>
              <a:t>API</a:t>
            </a:r>
            <a:r>
              <a:rPr lang="zh-CN" altLang="en-US" sz="1600">
                <a:latin typeface="+mj-ea"/>
                <a:ea typeface="+mj-ea"/>
                <a:cs typeface="+mj-ea"/>
              </a:rPr>
              <a:t>平替</a:t>
            </a:r>
            <a:endParaRPr lang="zh-CN" altLang="en-US" sz="1600">
              <a:latin typeface="+mj-ea"/>
              <a:ea typeface="+mj-ea"/>
              <a:cs typeface="+mj-ea"/>
            </a:endParaRPr>
          </a:p>
          <a:p>
            <a:pPr marL="285750" indent="-285750">
              <a:buFont typeface="Arial" panose="020B0604020202020204" pitchFamily="34" charset="0"/>
              <a:buChar char="•"/>
            </a:pPr>
            <a:endParaRPr lang="zh-CN" altLang="en-US" sz="1600">
              <a:latin typeface="+mj-ea"/>
              <a:ea typeface="+mj-ea"/>
              <a:cs typeface="+mj-ea"/>
            </a:endParaRPr>
          </a:p>
          <a:p>
            <a:pPr marL="285750" indent="-285750">
              <a:buFont typeface="Arial" panose="020B0604020202020204" pitchFamily="34" charset="0"/>
              <a:buChar char="•"/>
            </a:pPr>
            <a:r>
              <a:rPr lang="zh-CN" altLang="en-US" sz="1600">
                <a:latin typeface="+mj-ea"/>
                <a:ea typeface="+mj-ea"/>
                <a:cs typeface="+mj-ea"/>
              </a:rPr>
              <a:t>访问</a:t>
            </a:r>
            <a:r>
              <a:rPr lang="en-US" altLang="zh-CN" sz="1600">
                <a:latin typeface="+mj-ea"/>
                <a:ea typeface="+mj-ea"/>
                <a:cs typeface="+mj-ea"/>
                <a:sym typeface="+mn-ea"/>
              </a:rPr>
              <a:t>Tavily</a:t>
            </a:r>
            <a:r>
              <a:rPr lang="zh-CN" altLang="en-US" sz="1600">
                <a:latin typeface="+mj-ea"/>
                <a:ea typeface="+mj-ea"/>
                <a:cs typeface="+mj-ea"/>
                <a:sym typeface="+mn-ea"/>
              </a:rPr>
              <a:t>官网</a:t>
            </a:r>
            <a:r>
              <a:rPr lang="en-US" altLang="zh-CN" sz="1600" u="sng">
                <a:solidFill>
                  <a:srgbClr val="0070C0"/>
                </a:solidFill>
                <a:latin typeface="+mj-ea"/>
                <a:ea typeface="+mj-ea"/>
                <a:cs typeface="+mj-ea"/>
                <a:sym typeface="+mn-ea"/>
              </a:rPr>
              <a:t>https://www.tavily.com/</a:t>
            </a:r>
            <a:r>
              <a:rPr lang="en-US" altLang="zh-CN" sz="1600">
                <a:solidFill>
                  <a:srgbClr val="0070C0"/>
                </a:solidFill>
                <a:latin typeface="+mj-ea"/>
                <a:ea typeface="+mj-ea"/>
                <a:cs typeface="+mj-ea"/>
                <a:sym typeface="+mn-ea"/>
              </a:rPr>
              <a:t> </a:t>
            </a:r>
            <a:r>
              <a:rPr lang="zh-CN" altLang="en-US" sz="1600">
                <a:solidFill>
                  <a:schemeClr val="tx1"/>
                </a:solidFill>
                <a:latin typeface="+mj-ea"/>
                <a:ea typeface="+mj-ea"/>
                <a:cs typeface="+mj-ea"/>
                <a:sym typeface="+mn-ea"/>
              </a:rPr>
              <a:t>并</a:t>
            </a:r>
            <a:r>
              <a:rPr lang="zh-CN" altLang="en-US" sz="1600">
                <a:solidFill>
                  <a:schemeClr val="tx1"/>
                </a:solidFill>
                <a:latin typeface="+mj-ea"/>
                <a:ea typeface="+mj-ea"/>
                <a:cs typeface="+mj-ea"/>
                <a:sym typeface="+mn-ea"/>
              </a:rPr>
              <a:t>注册</a:t>
            </a:r>
            <a:endParaRPr lang="zh-CN" altLang="en-US" sz="1600">
              <a:solidFill>
                <a:schemeClr val="tx1"/>
              </a:solidFill>
              <a:latin typeface="+mj-ea"/>
              <a:ea typeface="+mj-ea"/>
              <a:cs typeface="+mj-ea"/>
              <a:sym typeface="+mn-ea"/>
            </a:endParaRPr>
          </a:p>
          <a:p>
            <a:pPr marL="285750" indent="-285750">
              <a:buFont typeface="Arial" panose="020B0604020202020204" pitchFamily="34" charset="0"/>
              <a:buChar char="•"/>
            </a:pPr>
            <a:r>
              <a:rPr lang="zh-CN" altLang="en-US" sz="1600">
                <a:solidFill>
                  <a:schemeClr val="tx1"/>
                </a:solidFill>
                <a:latin typeface="+mj-ea"/>
                <a:ea typeface="+mj-ea"/>
                <a:cs typeface="+mj-ea"/>
                <a:sym typeface="+mn-ea"/>
              </a:rPr>
              <a:t>复制</a:t>
            </a:r>
            <a:r>
              <a:rPr lang="en-US" altLang="zh-CN" sz="1600">
                <a:solidFill>
                  <a:schemeClr val="tx1"/>
                </a:solidFill>
                <a:latin typeface="+mj-ea"/>
                <a:ea typeface="+mj-ea"/>
                <a:cs typeface="+mj-ea"/>
                <a:sym typeface="+mn-ea"/>
              </a:rPr>
              <a:t>API key</a:t>
            </a:r>
            <a:r>
              <a:rPr lang="zh-CN" altLang="en-US" sz="1600">
                <a:solidFill>
                  <a:schemeClr val="tx1"/>
                </a:solidFill>
                <a:latin typeface="+mj-ea"/>
                <a:ea typeface="+mj-ea"/>
                <a:cs typeface="+mj-ea"/>
                <a:sym typeface="+mn-ea"/>
              </a:rPr>
              <a:t>即可</a:t>
            </a:r>
            <a:endParaRPr lang="zh-CN" altLang="en-US" sz="1600">
              <a:solidFill>
                <a:schemeClr val="tx1"/>
              </a:solidFill>
              <a:latin typeface="+mj-ea"/>
              <a:ea typeface="+mj-ea"/>
              <a:cs typeface="+mj-ea"/>
              <a:sym typeface="+mn-ea"/>
            </a:endParaRPr>
          </a:p>
          <a:p>
            <a:pPr marL="285750" indent="-285750">
              <a:buFont typeface="Arial" panose="020B0604020202020204" pitchFamily="34" charset="0"/>
              <a:buChar char="•"/>
            </a:pPr>
            <a:endParaRPr lang="zh-CN" altLang="en-US" sz="1600">
              <a:solidFill>
                <a:schemeClr val="tx1"/>
              </a:solidFill>
              <a:latin typeface="+mj-ea"/>
              <a:ea typeface="+mj-ea"/>
              <a:cs typeface="+mj-ea"/>
              <a:sym typeface="+mn-ea"/>
            </a:endParaRPr>
          </a:p>
          <a:p>
            <a:pPr marL="285750" indent="-285750">
              <a:buFont typeface="Arial" panose="020B0604020202020204" pitchFamily="34" charset="0"/>
              <a:buChar char="•"/>
            </a:pPr>
            <a:endParaRPr lang="zh-CN" altLang="en-US" sz="1600">
              <a:solidFill>
                <a:schemeClr val="tx1"/>
              </a:solidFill>
              <a:latin typeface="+mj-ea"/>
              <a:ea typeface="+mj-ea"/>
              <a:cs typeface="+mj-ea"/>
              <a:sym typeface="+mn-ea"/>
            </a:endParaRPr>
          </a:p>
          <a:p>
            <a:pPr marL="285750" indent="-285750">
              <a:buFont typeface="Arial" panose="020B0604020202020204" pitchFamily="34" charset="0"/>
              <a:buChar char="•"/>
            </a:pPr>
            <a:endParaRPr lang="zh-CN" altLang="en-US" sz="1600">
              <a:solidFill>
                <a:schemeClr val="tx1"/>
              </a:solidFill>
              <a:latin typeface="+mj-ea"/>
              <a:ea typeface="+mj-ea"/>
              <a:cs typeface="+mj-ea"/>
              <a:sym typeface="+mn-ea"/>
            </a:endParaRPr>
          </a:p>
          <a:p>
            <a:pPr marL="285750" indent="-285750">
              <a:buFont typeface="Arial" panose="020B0604020202020204" pitchFamily="34" charset="0"/>
              <a:buChar char="•"/>
            </a:pPr>
            <a:endParaRPr lang="zh-CN" altLang="en-US" sz="1600">
              <a:solidFill>
                <a:schemeClr val="tx1"/>
              </a:solidFill>
              <a:latin typeface="+mj-ea"/>
              <a:ea typeface="+mj-ea"/>
              <a:cs typeface="+mj-ea"/>
              <a:sym typeface="+mn-ea"/>
            </a:endParaRPr>
          </a:p>
          <a:p>
            <a:pPr marL="285750" indent="-285750">
              <a:buFont typeface="Arial" panose="020B0604020202020204" pitchFamily="34" charset="0"/>
              <a:buChar char="•"/>
            </a:pPr>
            <a:endParaRPr lang="zh-CN" altLang="en-US" sz="1600">
              <a:solidFill>
                <a:schemeClr val="tx1"/>
              </a:solidFill>
              <a:latin typeface="+mj-ea"/>
              <a:ea typeface="+mj-ea"/>
              <a:cs typeface="+mj-ea"/>
              <a:sym typeface="+mn-ea"/>
            </a:endParaRPr>
          </a:p>
          <a:p>
            <a:pPr marL="285750" indent="-285750">
              <a:buFont typeface="Arial" panose="020B0604020202020204" pitchFamily="34" charset="0"/>
              <a:buChar char="•"/>
            </a:pPr>
            <a:endParaRPr lang="zh-CN" altLang="en-US" sz="1600">
              <a:solidFill>
                <a:schemeClr val="tx1"/>
              </a:solidFill>
              <a:latin typeface="+mj-ea"/>
              <a:ea typeface="+mj-ea"/>
              <a:cs typeface="+mj-ea"/>
              <a:sym typeface="+mn-ea"/>
            </a:endParaRPr>
          </a:p>
          <a:p>
            <a:pPr marL="285750" indent="-285750">
              <a:buFont typeface="Arial" panose="020B0604020202020204" pitchFamily="34" charset="0"/>
              <a:buChar char="•"/>
            </a:pPr>
            <a:r>
              <a:rPr lang="zh-CN" altLang="en-US" sz="1600">
                <a:solidFill>
                  <a:schemeClr val="tx1"/>
                </a:solidFill>
                <a:latin typeface="+mj-ea"/>
                <a:ea typeface="+mj-ea"/>
                <a:cs typeface="+mj-ea"/>
                <a:sym typeface="+mn-ea"/>
              </a:rPr>
              <a:t>打开飞书跟机器人</a:t>
            </a:r>
            <a:r>
              <a:rPr lang="zh-CN" altLang="en-US" sz="1600">
                <a:solidFill>
                  <a:schemeClr val="tx1"/>
                </a:solidFill>
                <a:latin typeface="+mj-ea"/>
                <a:ea typeface="+mj-ea"/>
                <a:cs typeface="+mj-ea"/>
                <a:sym typeface="+mn-ea"/>
              </a:rPr>
              <a:t>对话，</a:t>
            </a:r>
            <a:endParaRPr lang="zh-CN" altLang="en-US" sz="1600">
              <a:solidFill>
                <a:schemeClr val="tx1"/>
              </a:solidFill>
              <a:latin typeface="+mj-ea"/>
              <a:ea typeface="+mj-ea"/>
              <a:cs typeface="+mj-ea"/>
              <a:sym typeface="+mn-ea"/>
            </a:endParaRPr>
          </a:p>
        </p:txBody>
      </p:sp>
      <p:pic>
        <p:nvPicPr>
          <p:cNvPr id="10" name="图片 9"/>
          <p:cNvPicPr>
            <a:picLocks noChangeAspect="1"/>
          </p:cNvPicPr>
          <p:nvPr/>
        </p:nvPicPr>
        <p:blipFill>
          <a:blip r:embed="rId2"/>
          <a:stretch>
            <a:fillRect/>
          </a:stretch>
        </p:blipFill>
        <p:spPr>
          <a:xfrm>
            <a:off x="6347460" y="3272790"/>
            <a:ext cx="4399280" cy="2146300"/>
          </a:xfrm>
          <a:prstGeom prst="rect">
            <a:avLst/>
          </a:prstGeom>
        </p:spPr>
      </p:pic>
      <p:sp>
        <p:nvSpPr>
          <p:cNvPr id="12" name="文本框 11"/>
          <p:cNvSpPr txBox="1"/>
          <p:nvPr/>
        </p:nvSpPr>
        <p:spPr>
          <a:xfrm>
            <a:off x="1263015" y="5685155"/>
            <a:ext cx="7894955" cy="337185"/>
          </a:xfrm>
          <a:prstGeom prst="rect">
            <a:avLst/>
          </a:prstGeom>
          <a:noFill/>
        </p:spPr>
        <p:txBody>
          <a:bodyPr wrap="square" rtlCol="0" anchor="t">
            <a:spAutoFit/>
          </a:bodyPr>
          <a:p>
            <a:r>
              <a:rPr lang="en-US" altLang="zh-CN" sz="1600">
                <a:latin typeface="+mj-ea"/>
                <a:ea typeface="+mj-ea"/>
                <a:cs typeface="+mj-ea"/>
                <a:sym typeface="+mn-ea"/>
              </a:rPr>
              <a:t>“</a:t>
            </a:r>
            <a:r>
              <a:rPr lang="zh-CN" altLang="en-US" sz="1600">
                <a:latin typeface="+mj-ea"/>
                <a:ea typeface="+mj-ea"/>
                <a:cs typeface="+mj-ea"/>
              </a:rPr>
              <a:t>以后搜索时都用</a:t>
            </a:r>
            <a:r>
              <a:rPr lang="en-US" altLang="zh-CN" sz="1600">
                <a:latin typeface="+mj-ea"/>
                <a:ea typeface="+mj-ea"/>
                <a:cs typeface="+mj-ea"/>
              </a:rPr>
              <a:t>exec + curl</a:t>
            </a:r>
            <a:r>
              <a:rPr lang="zh-CN" altLang="en-US" sz="1600">
                <a:latin typeface="+mj-ea"/>
                <a:ea typeface="+mj-ea"/>
                <a:cs typeface="+mj-ea"/>
              </a:rPr>
              <a:t>直接调用</a:t>
            </a:r>
            <a:r>
              <a:rPr lang="en-US" altLang="zh-CN" sz="1600">
                <a:latin typeface="+mj-ea"/>
                <a:ea typeface="+mj-ea"/>
                <a:cs typeface="+mj-ea"/>
              </a:rPr>
              <a:t> Tavily API </a:t>
            </a:r>
            <a:r>
              <a:rPr lang="zh-CN" altLang="en-US" sz="1600">
                <a:latin typeface="+mj-ea"/>
                <a:ea typeface="+mj-ea"/>
                <a:cs typeface="+mj-ea"/>
              </a:rPr>
              <a:t>帮我搜索。我的</a:t>
            </a:r>
            <a:r>
              <a:rPr lang="en-US" altLang="zh-CN" sz="1600">
                <a:latin typeface="+mj-ea"/>
                <a:ea typeface="+mj-ea"/>
                <a:cs typeface="+mj-ea"/>
              </a:rPr>
              <a:t>Tavily API</a:t>
            </a:r>
            <a:r>
              <a:rPr lang="zh-CN" altLang="en-US" sz="1600">
                <a:latin typeface="+mj-ea"/>
                <a:ea typeface="+mj-ea"/>
                <a:cs typeface="+mj-ea"/>
              </a:rPr>
              <a:t>是</a:t>
            </a:r>
            <a:r>
              <a:rPr lang="en-US" altLang="zh-CN" sz="1600">
                <a:latin typeface="+mj-ea"/>
                <a:ea typeface="+mj-ea"/>
                <a:cs typeface="+mj-ea"/>
              </a:rPr>
              <a:t>……”</a:t>
            </a:r>
            <a:endParaRPr lang="en-US" altLang="zh-CN" sz="1600">
              <a:latin typeface="+mj-ea"/>
              <a:ea typeface="+mj-ea"/>
              <a:cs typeface="+mj-ea"/>
            </a:endParaRPr>
          </a:p>
        </p:txBody>
      </p:sp>
      <p:sp>
        <p:nvSpPr>
          <p:cNvPr id="16" name="文本框 15"/>
          <p:cNvSpPr txBox="1"/>
          <p:nvPr/>
        </p:nvSpPr>
        <p:spPr>
          <a:xfrm>
            <a:off x="1450340" y="6074410"/>
            <a:ext cx="4286885" cy="337185"/>
          </a:xfrm>
          <a:prstGeom prst="rect">
            <a:avLst/>
          </a:prstGeom>
          <a:noFill/>
        </p:spPr>
        <p:txBody>
          <a:bodyPr wrap="square" rtlCol="0">
            <a:spAutoFit/>
          </a:bodyPr>
          <a:p>
            <a:r>
              <a:rPr lang="zh-CN" altLang="en-US" sz="1600">
                <a:latin typeface="+mj-ea"/>
                <a:ea typeface="+mj-ea"/>
                <a:cs typeface="+mj-ea"/>
              </a:rPr>
              <a:t>后续需要搜索时都会使用</a:t>
            </a:r>
            <a:r>
              <a:rPr lang="en-US" altLang="zh-CN" sz="1600">
                <a:latin typeface="+mj-ea"/>
                <a:ea typeface="+mj-ea"/>
                <a:cs typeface="+mj-ea"/>
              </a:rPr>
              <a:t>tavily</a:t>
            </a:r>
            <a:r>
              <a:rPr lang="zh-CN" altLang="en-US" sz="1600">
                <a:latin typeface="+mj-ea"/>
                <a:ea typeface="+mj-ea"/>
                <a:cs typeface="+mj-ea"/>
              </a:rPr>
              <a:t>了</a:t>
            </a:r>
            <a:endParaRPr lang="zh-CN" altLang="en-US" sz="1600">
              <a:latin typeface="+mj-ea"/>
              <a:ea typeface="+mj-ea"/>
              <a:cs typeface="+mj-ea"/>
            </a:endParaRPr>
          </a:p>
        </p:txBody>
      </p:sp>
      <p:sp>
        <p:nvSpPr>
          <p:cNvPr id="9" name="文本框 8"/>
          <p:cNvSpPr txBox="1"/>
          <p:nvPr/>
        </p:nvSpPr>
        <p:spPr>
          <a:xfrm>
            <a:off x="3736975" y="2056130"/>
            <a:ext cx="5304155" cy="337185"/>
          </a:xfrm>
          <a:prstGeom prst="rect">
            <a:avLst/>
          </a:prstGeom>
          <a:noFill/>
        </p:spPr>
        <p:txBody>
          <a:bodyPr wrap="square" rtlCol="0">
            <a:spAutoFit/>
          </a:bodyPr>
          <a:p>
            <a:pPr indent="0">
              <a:buFont typeface="Arial" panose="020B0604020202020204" pitchFamily="34" charset="0"/>
              <a:buNone/>
            </a:pPr>
            <a:r>
              <a:rPr lang="zh-CN" altLang="en-US" sz="1600">
                <a:latin typeface="仿宋" panose="02010609060101010101" charset="-122"/>
                <a:ea typeface="仿宋" panose="02010609060101010101" charset="-122"/>
              </a:rPr>
              <a:t>配置后机器人将具有较完备的搜索</a:t>
            </a:r>
            <a:r>
              <a:rPr lang="zh-CN" altLang="en-US" sz="1600">
                <a:latin typeface="仿宋" panose="02010609060101010101" charset="-122"/>
                <a:ea typeface="仿宋" panose="02010609060101010101" charset="-122"/>
              </a:rPr>
              <a:t>能力</a:t>
            </a:r>
            <a:endParaRPr lang="zh-CN" altLang="en-US" sz="1600">
              <a:latin typeface="仿宋" panose="02010609060101010101" charset="-122"/>
              <a:ea typeface="仿宋" panose="02010609060101010101" charset="-122"/>
            </a:endParaRPr>
          </a:p>
        </p:txBody>
      </p:sp>
      <p:sp>
        <p:nvSpPr>
          <p:cNvPr id="13" name="文本框 12"/>
          <p:cNvSpPr txBox="1"/>
          <p:nvPr/>
        </p:nvSpPr>
        <p:spPr>
          <a:xfrm>
            <a:off x="5349240" y="6074410"/>
            <a:ext cx="4253865" cy="337185"/>
          </a:xfrm>
          <a:prstGeom prst="rect">
            <a:avLst/>
          </a:prstGeom>
          <a:noFill/>
        </p:spPr>
        <p:txBody>
          <a:bodyPr wrap="square" rtlCol="0">
            <a:spAutoFit/>
          </a:bodyPr>
          <a:p>
            <a:r>
              <a:rPr lang="zh-CN" altLang="en-US" sz="1600">
                <a:latin typeface="+mj-ea"/>
                <a:ea typeface="+mj-ea"/>
                <a:cs typeface="+mj-ea"/>
              </a:rPr>
              <a:t>（或下载</a:t>
            </a:r>
            <a:r>
              <a:rPr lang="en-US" altLang="zh-CN" sz="1600">
                <a:latin typeface="+mj-ea"/>
                <a:ea typeface="+mj-ea"/>
                <a:cs typeface="+mj-ea"/>
              </a:rPr>
              <a:t>tavily-search</a:t>
            </a:r>
            <a:r>
              <a:rPr lang="zh-CN" altLang="en-US" sz="1600">
                <a:latin typeface="+mj-ea"/>
                <a:ea typeface="+mj-ea"/>
                <a:cs typeface="+mj-ea"/>
              </a:rPr>
              <a:t>插件）</a:t>
            </a:r>
            <a:endParaRPr lang="zh-CN" altLang="en-US" sz="1600">
              <a:latin typeface="+mj-ea"/>
              <a:ea typeface="+mj-ea"/>
              <a:cs typeface="+mj-ea"/>
            </a:endParaRPr>
          </a:p>
        </p:txBody>
      </p:sp>
    </p:spTree>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游戏机&#10;&#10;描述已自动生成"/>
          <p:cNvPicPr>
            <a:picLocks noChangeAspect="1"/>
          </p:cNvPicPr>
          <p:nvPr/>
        </p:nvPicPr>
        <p:blipFill rotWithShape="1">
          <a:blip r:embed="rId1">
            <a:extLst>
              <a:ext uri="{28A0092B-C50C-407E-A947-70E740481C1C}">
                <a14:useLocalDpi xmlns:a14="http://schemas.microsoft.com/office/drawing/2010/main" val="0"/>
              </a:ext>
            </a:extLst>
          </a:blip>
          <a:srcRect l="5854" t="14311" r="2763" b="18023"/>
          <a:stretch>
            <a:fillRect/>
          </a:stretch>
        </p:blipFill>
        <p:spPr>
          <a:xfrm>
            <a:off x="8832178" y="211047"/>
            <a:ext cx="3359822" cy="741561"/>
          </a:xfrm>
          <a:prstGeom prst="rect">
            <a:avLst/>
          </a:prstGeom>
        </p:spPr>
      </p:pic>
      <p:sp>
        <p:nvSpPr>
          <p:cNvPr id="3" name="任意多边形: 形状 2"/>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 name="文本框 3"/>
          <p:cNvSpPr txBox="1"/>
          <p:nvPr/>
        </p:nvSpPr>
        <p:spPr>
          <a:xfrm>
            <a:off x="1164276" y="355470"/>
            <a:ext cx="3294380" cy="583565"/>
          </a:xfrm>
          <a:prstGeom prst="rect">
            <a:avLst/>
          </a:prstGeom>
          <a:noFill/>
        </p:spPr>
        <p:txBody>
          <a:bodyPr wrap="none" rtlCol="0">
            <a:spAutoFit/>
          </a:bodyPr>
          <a:lstStyle/>
          <a:p>
            <a:pPr algn="l"/>
            <a:r>
              <a:rPr lang="zh-CN" altLang="en-US" sz="3200" b="1" spc="300" dirty="0">
                <a:solidFill>
                  <a:schemeClr val="tx1">
                    <a:lumMod val="85000"/>
                    <a:lumOff val="15000"/>
                  </a:schemeClr>
                </a:solidFill>
                <a:sym typeface="+mn-ea"/>
              </a:rPr>
              <a:t>部署及使用方法</a:t>
            </a:r>
            <a:endParaRPr lang="zh-CN" altLang="en-US" sz="3200" b="1" spc="300" dirty="0">
              <a:solidFill>
                <a:schemeClr val="tx1">
                  <a:lumMod val="85000"/>
                  <a:lumOff val="15000"/>
                </a:schemeClr>
              </a:solidFill>
            </a:endParaRPr>
          </a:p>
        </p:txBody>
      </p:sp>
      <p:sp>
        <p:nvSpPr>
          <p:cNvPr id="5" name="文本框 4"/>
          <p:cNvSpPr txBox="1"/>
          <p:nvPr/>
        </p:nvSpPr>
        <p:spPr>
          <a:xfrm>
            <a:off x="271574" y="339428"/>
            <a:ext cx="646697" cy="521970"/>
          </a:xfrm>
          <a:prstGeom prst="rect">
            <a:avLst/>
          </a:prstGeom>
          <a:noFill/>
        </p:spPr>
        <p:txBody>
          <a:bodyPr wrap="square" rtlCol="0">
            <a:spAutoFit/>
          </a:bodyPr>
          <a:lstStyle/>
          <a:p>
            <a:pPr algn="ctr"/>
            <a:r>
              <a:rPr lang="en-US" altLang="zh-CN" sz="2800" b="1" dirty="0">
                <a:solidFill>
                  <a:schemeClr val="bg1"/>
                </a:solidFill>
              </a:rPr>
              <a:t>03</a:t>
            </a:r>
            <a:endParaRPr lang="zh-CN" altLang="en-US" sz="2800" b="1" dirty="0">
              <a:solidFill>
                <a:schemeClr val="bg1"/>
              </a:solidFill>
            </a:endParaRPr>
          </a:p>
        </p:txBody>
      </p:sp>
      <p:sp>
        <p:nvSpPr>
          <p:cNvPr id="6" name="任意多边形: 形状 5"/>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8" name="任意多边形: 形状 17"/>
          <p:cNvSpPr>
            <a:spLocks noChangeAspect="1"/>
          </p:cNvSpPr>
          <p:nvPr/>
        </p:nvSpPr>
        <p:spPr>
          <a:xfrm>
            <a:off x="763270" y="1457960"/>
            <a:ext cx="327025" cy="28829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8" name="文本框 7"/>
          <p:cNvSpPr txBox="1"/>
          <p:nvPr/>
        </p:nvSpPr>
        <p:spPr>
          <a:xfrm>
            <a:off x="1263015" y="1431290"/>
            <a:ext cx="2194560" cy="398780"/>
          </a:xfrm>
          <a:prstGeom prst="rect">
            <a:avLst/>
          </a:prstGeom>
          <a:noFill/>
        </p:spPr>
        <p:txBody>
          <a:bodyPr wrap="square" rtlCol="0">
            <a:spAutoFit/>
          </a:bodyPr>
          <a:p>
            <a:r>
              <a:rPr lang="zh-CN" altLang="en-US" sz="2000" b="1"/>
              <a:t>其他技巧</a:t>
            </a:r>
            <a:endParaRPr lang="zh-CN" altLang="en-US" sz="2000" b="1"/>
          </a:p>
        </p:txBody>
      </p:sp>
      <p:sp>
        <p:nvSpPr>
          <p:cNvPr id="11" name="文本框 10"/>
          <p:cNvSpPr txBox="1"/>
          <p:nvPr/>
        </p:nvSpPr>
        <p:spPr>
          <a:xfrm>
            <a:off x="852170" y="1962785"/>
            <a:ext cx="4229735" cy="368300"/>
          </a:xfrm>
          <a:prstGeom prst="rect">
            <a:avLst/>
          </a:prstGeom>
          <a:noFill/>
        </p:spPr>
        <p:txBody>
          <a:bodyPr wrap="square" rtlCol="0">
            <a:spAutoFit/>
          </a:bodyPr>
          <a:p>
            <a:pPr indent="0">
              <a:buFont typeface="Arial" panose="020B0604020202020204" pitchFamily="34" charset="0"/>
              <a:buNone/>
            </a:pPr>
            <a:r>
              <a:rPr lang="zh-CN" altLang="en-US" b="1">
                <a:latin typeface="+mj-ea"/>
                <a:ea typeface="+mj-ea"/>
                <a:cs typeface="+mj-ea"/>
              </a:rPr>
              <a:t>配置浏览器</a:t>
            </a:r>
            <a:r>
              <a:rPr lang="zh-CN" altLang="en-US" b="1">
                <a:latin typeface="+mj-ea"/>
                <a:ea typeface="+mj-ea"/>
                <a:cs typeface="+mj-ea"/>
              </a:rPr>
              <a:t>插件：</a:t>
            </a:r>
            <a:endParaRPr lang="zh-CN" altLang="en-US" b="1">
              <a:latin typeface="+mj-ea"/>
              <a:ea typeface="+mj-ea"/>
              <a:cs typeface="+mj-ea"/>
            </a:endParaRPr>
          </a:p>
        </p:txBody>
      </p:sp>
      <p:sp>
        <p:nvSpPr>
          <p:cNvPr id="9" name="文本框 8"/>
          <p:cNvSpPr txBox="1"/>
          <p:nvPr/>
        </p:nvSpPr>
        <p:spPr>
          <a:xfrm>
            <a:off x="3242945" y="1986915"/>
            <a:ext cx="5304155" cy="337185"/>
          </a:xfrm>
          <a:prstGeom prst="rect">
            <a:avLst/>
          </a:prstGeom>
          <a:noFill/>
        </p:spPr>
        <p:txBody>
          <a:bodyPr wrap="square" rtlCol="0">
            <a:spAutoFit/>
          </a:bodyPr>
          <a:p>
            <a:pPr indent="0">
              <a:buFont typeface="Arial" panose="020B0604020202020204" pitchFamily="34" charset="0"/>
              <a:buNone/>
            </a:pPr>
            <a:r>
              <a:rPr lang="zh-CN" altLang="en-US" sz="1600">
                <a:latin typeface="仿宋" panose="02010609060101010101" charset="-122"/>
                <a:ea typeface="仿宋" panose="02010609060101010101" charset="-122"/>
              </a:rPr>
              <a:t>配置该插件后机器人将具有执行各项网站操作的</a:t>
            </a:r>
            <a:r>
              <a:rPr lang="zh-CN" altLang="en-US" sz="1600">
                <a:latin typeface="仿宋" panose="02010609060101010101" charset="-122"/>
                <a:ea typeface="仿宋" panose="02010609060101010101" charset="-122"/>
              </a:rPr>
              <a:t>能力</a:t>
            </a:r>
            <a:endParaRPr lang="zh-CN" altLang="en-US" sz="1600">
              <a:latin typeface="仿宋" panose="02010609060101010101" charset="-122"/>
              <a:ea typeface="仿宋" panose="02010609060101010101" charset="-122"/>
            </a:endParaRPr>
          </a:p>
        </p:txBody>
      </p:sp>
      <p:sp>
        <p:nvSpPr>
          <p:cNvPr id="13" name="文本框 12"/>
          <p:cNvSpPr txBox="1"/>
          <p:nvPr/>
        </p:nvSpPr>
        <p:spPr>
          <a:xfrm>
            <a:off x="918210" y="2421890"/>
            <a:ext cx="8063230" cy="2061210"/>
          </a:xfrm>
          <a:prstGeom prst="rect">
            <a:avLst/>
          </a:prstGeom>
          <a:noFill/>
        </p:spPr>
        <p:txBody>
          <a:bodyPr wrap="square" rtlCol="0">
            <a:spAutoFit/>
          </a:bodyPr>
          <a:p>
            <a:pPr marL="285750" indent="-285750">
              <a:buFont typeface="Arial" panose="020B0604020202020204" pitchFamily="34" charset="0"/>
              <a:buChar char="•"/>
            </a:pPr>
            <a:r>
              <a:rPr lang="zh-CN" altLang="en-US" sz="1600">
                <a:latin typeface="+mj-ea"/>
                <a:ea typeface="+mj-ea"/>
                <a:cs typeface="+mj-ea"/>
              </a:rPr>
              <a:t>终端运行</a:t>
            </a:r>
            <a:r>
              <a:rPr lang="en-US" altLang="zh-CN" sz="1600">
                <a:latin typeface="+mj-ea"/>
                <a:ea typeface="+mj-ea"/>
                <a:cs typeface="+mj-ea"/>
              </a:rPr>
              <a:t>openclaw browser extension install</a:t>
            </a:r>
            <a:r>
              <a:rPr lang="zh-CN" altLang="en-US" sz="1600">
                <a:latin typeface="+mj-ea"/>
                <a:ea typeface="+mj-ea"/>
                <a:cs typeface="+mj-ea"/>
              </a:rPr>
              <a:t>，会输出一个目录显示插件安装</a:t>
            </a:r>
            <a:r>
              <a:rPr lang="zh-CN" altLang="en-US" sz="1600">
                <a:latin typeface="+mj-ea"/>
                <a:ea typeface="+mj-ea"/>
                <a:cs typeface="+mj-ea"/>
              </a:rPr>
              <a:t>位置</a:t>
            </a:r>
            <a:endParaRPr lang="zh-CN" altLang="en-US" sz="1600">
              <a:latin typeface="+mj-ea"/>
              <a:ea typeface="+mj-ea"/>
              <a:cs typeface="+mj-ea"/>
            </a:endParaRPr>
          </a:p>
          <a:p>
            <a:pPr marL="285750" indent="-285750">
              <a:buFont typeface="Arial" panose="020B0604020202020204" pitchFamily="34" charset="0"/>
              <a:buChar char="•"/>
            </a:pPr>
            <a:r>
              <a:rPr lang="zh-CN" altLang="en-US" sz="1600">
                <a:latin typeface="+mj-ea"/>
                <a:ea typeface="+mj-ea"/>
                <a:cs typeface="+mj-ea"/>
              </a:rPr>
              <a:t>打开</a:t>
            </a:r>
            <a:r>
              <a:rPr lang="en-US" altLang="zh-CN" sz="1600">
                <a:latin typeface="+mj-ea"/>
                <a:ea typeface="+mj-ea"/>
                <a:cs typeface="+mj-ea"/>
              </a:rPr>
              <a:t>google</a:t>
            </a:r>
            <a:r>
              <a:rPr lang="zh-CN" altLang="en-US" sz="1600">
                <a:latin typeface="+mj-ea"/>
                <a:ea typeface="+mj-ea"/>
                <a:cs typeface="+mj-ea"/>
              </a:rPr>
              <a:t>浏览器（或是电脑里的默认浏览器），右上角三个点处找到</a:t>
            </a:r>
            <a:r>
              <a:rPr lang="en-US" altLang="zh-CN" sz="1600">
                <a:latin typeface="+mj-ea"/>
                <a:ea typeface="+mj-ea"/>
                <a:cs typeface="+mj-ea"/>
              </a:rPr>
              <a:t>“</a:t>
            </a:r>
            <a:r>
              <a:rPr lang="zh-CN" altLang="en-US" sz="1600">
                <a:latin typeface="+mj-ea"/>
                <a:ea typeface="+mj-ea"/>
                <a:cs typeface="+mj-ea"/>
              </a:rPr>
              <a:t>扩展程序</a:t>
            </a:r>
            <a:r>
              <a:rPr lang="en-US" altLang="zh-CN" sz="1600">
                <a:latin typeface="+mj-ea"/>
                <a:ea typeface="+mj-ea"/>
                <a:cs typeface="+mj-ea"/>
              </a:rPr>
              <a:t>”</a:t>
            </a:r>
            <a:r>
              <a:rPr lang="zh-CN" altLang="en-US" sz="1600">
                <a:latin typeface="+mj-ea"/>
                <a:ea typeface="+mj-ea"/>
                <a:cs typeface="+mj-ea"/>
              </a:rPr>
              <a:t>进入</a:t>
            </a:r>
            <a:r>
              <a:rPr lang="en-US" altLang="zh-CN" sz="1600">
                <a:latin typeface="+mj-ea"/>
                <a:ea typeface="+mj-ea"/>
                <a:cs typeface="+mj-ea"/>
              </a:rPr>
              <a:t>”</a:t>
            </a:r>
            <a:r>
              <a:rPr lang="zh-CN" altLang="en-US" sz="1600">
                <a:latin typeface="+mj-ea"/>
                <a:ea typeface="+mj-ea"/>
                <a:cs typeface="+mj-ea"/>
              </a:rPr>
              <a:t>管理扩展程序</a:t>
            </a:r>
            <a:r>
              <a:rPr lang="en-US" altLang="zh-CN" sz="1600">
                <a:latin typeface="+mj-ea"/>
                <a:ea typeface="+mj-ea"/>
                <a:cs typeface="+mj-ea"/>
              </a:rPr>
              <a:t>”</a:t>
            </a:r>
            <a:endParaRPr lang="en-US" altLang="zh-CN" sz="1600">
              <a:latin typeface="+mj-ea"/>
              <a:ea typeface="+mj-ea"/>
              <a:cs typeface="+mj-ea"/>
            </a:endParaRPr>
          </a:p>
          <a:p>
            <a:pPr marL="285750" indent="-285750">
              <a:buFont typeface="Arial" panose="020B0604020202020204" pitchFamily="34" charset="0"/>
              <a:buChar char="•"/>
            </a:pPr>
            <a:endParaRPr lang="en-US" altLang="zh-CN" sz="1600">
              <a:latin typeface="+mj-ea"/>
              <a:ea typeface="+mj-ea"/>
              <a:cs typeface="+mj-ea"/>
            </a:endParaRPr>
          </a:p>
          <a:p>
            <a:pPr marL="285750" indent="-285750">
              <a:buFont typeface="Arial" panose="020B0604020202020204" pitchFamily="34" charset="0"/>
              <a:buChar char="•"/>
            </a:pPr>
            <a:r>
              <a:rPr lang="zh-CN" altLang="en-US" sz="1600">
                <a:latin typeface="+mj-ea"/>
                <a:ea typeface="+mj-ea"/>
                <a:cs typeface="+mj-ea"/>
              </a:rPr>
              <a:t>右上角打开</a:t>
            </a:r>
            <a:r>
              <a:rPr lang="en-US" altLang="zh-CN" sz="1600">
                <a:latin typeface="+mj-ea"/>
                <a:ea typeface="+mj-ea"/>
                <a:cs typeface="+mj-ea"/>
              </a:rPr>
              <a:t>“</a:t>
            </a:r>
            <a:r>
              <a:rPr lang="zh-CN" altLang="en-US" sz="1600">
                <a:latin typeface="+mj-ea"/>
                <a:ea typeface="+mj-ea"/>
                <a:cs typeface="+mj-ea"/>
              </a:rPr>
              <a:t>开发者模式</a:t>
            </a:r>
            <a:r>
              <a:rPr lang="en-US" altLang="zh-CN" sz="1600">
                <a:latin typeface="+mj-ea"/>
                <a:ea typeface="+mj-ea"/>
                <a:cs typeface="+mj-ea"/>
              </a:rPr>
              <a:t>”</a:t>
            </a:r>
            <a:r>
              <a:rPr lang="zh-CN" altLang="en-US" sz="1600">
                <a:latin typeface="+mj-ea"/>
                <a:ea typeface="+mj-ea"/>
                <a:cs typeface="+mj-ea"/>
              </a:rPr>
              <a:t>，选择左上角</a:t>
            </a:r>
            <a:r>
              <a:rPr lang="en-US" altLang="zh-CN" sz="1600">
                <a:latin typeface="+mj-ea"/>
                <a:ea typeface="+mj-ea"/>
                <a:cs typeface="+mj-ea"/>
              </a:rPr>
              <a:t>“</a:t>
            </a:r>
            <a:r>
              <a:rPr lang="zh-CN" altLang="en-US" sz="1600">
                <a:latin typeface="+mj-ea"/>
                <a:ea typeface="+mj-ea"/>
                <a:cs typeface="+mj-ea"/>
              </a:rPr>
              <a:t>加载未打包的扩展程序</a:t>
            </a:r>
            <a:r>
              <a:rPr lang="en-US" altLang="zh-CN" sz="1600">
                <a:latin typeface="+mj-ea"/>
                <a:ea typeface="+mj-ea"/>
                <a:cs typeface="+mj-ea"/>
              </a:rPr>
              <a:t>”</a:t>
            </a:r>
            <a:r>
              <a:rPr lang="zh-CN" altLang="en-US" sz="1600">
                <a:latin typeface="+mj-ea"/>
                <a:ea typeface="+mj-ea"/>
                <a:cs typeface="+mj-ea"/>
              </a:rPr>
              <a:t>，选择刚刚插件安装</a:t>
            </a:r>
            <a:r>
              <a:rPr lang="zh-CN" altLang="en-US" sz="1600">
                <a:latin typeface="+mj-ea"/>
                <a:ea typeface="+mj-ea"/>
                <a:cs typeface="+mj-ea"/>
                <a:sym typeface="+mn-ea"/>
              </a:rPr>
              <a:t>的</a:t>
            </a:r>
            <a:r>
              <a:rPr lang="zh-CN" altLang="en-US" sz="1600">
                <a:latin typeface="+mj-ea"/>
                <a:ea typeface="+mj-ea"/>
                <a:cs typeface="+mj-ea"/>
              </a:rPr>
              <a:t>目录即可，随后打开该插件的开关，机器人即可访问</a:t>
            </a:r>
            <a:r>
              <a:rPr lang="zh-CN" altLang="en-US" sz="1600">
                <a:latin typeface="+mj-ea"/>
                <a:ea typeface="+mj-ea"/>
                <a:cs typeface="+mj-ea"/>
              </a:rPr>
              <a:t>网站</a:t>
            </a:r>
            <a:endParaRPr lang="zh-CN" altLang="en-US" sz="1600">
              <a:latin typeface="+mj-ea"/>
              <a:ea typeface="+mj-ea"/>
              <a:cs typeface="+mj-ea"/>
            </a:endParaRPr>
          </a:p>
          <a:p>
            <a:pPr marL="285750" indent="-285750">
              <a:buFont typeface="Arial" panose="020B0604020202020204" pitchFamily="34" charset="0"/>
              <a:buChar char="•"/>
            </a:pPr>
            <a:endParaRPr lang="zh-CN" altLang="en-US" sz="1600">
              <a:latin typeface="+mj-ea"/>
              <a:ea typeface="+mj-ea"/>
              <a:cs typeface="+mj-ea"/>
            </a:endParaRPr>
          </a:p>
          <a:p>
            <a:pPr marL="285750" indent="-285750">
              <a:buFont typeface="Arial" panose="020B0604020202020204" pitchFamily="34" charset="0"/>
              <a:buChar char="•"/>
            </a:pPr>
            <a:r>
              <a:rPr lang="zh-CN" altLang="en-US" sz="1600">
                <a:latin typeface="+mj-ea"/>
                <a:ea typeface="+mj-ea"/>
                <a:cs typeface="+mj-ea"/>
              </a:rPr>
              <a:t>特定网站的登录需要账号密码，告诉机器人后会被存储，请大家</a:t>
            </a:r>
            <a:r>
              <a:rPr lang="zh-CN" altLang="en-US" sz="1600" b="1">
                <a:latin typeface="+mj-ea"/>
                <a:ea typeface="+mj-ea"/>
                <a:cs typeface="+mj-ea"/>
              </a:rPr>
              <a:t>注意隐私保护！</a:t>
            </a:r>
            <a:endParaRPr lang="zh-CN" altLang="en-US" sz="1600" b="1">
              <a:latin typeface="+mj-ea"/>
              <a:ea typeface="+mj-ea"/>
              <a:cs typeface="+mj-ea"/>
            </a:endParaRPr>
          </a:p>
        </p:txBody>
      </p:sp>
      <p:pic>
        <p:nvPicPr>
          <p:cNvPr id="14" name="图片 13"/>
          <p:cNvPicPr>
            <a:picLocks noChangeAspect="1"/>
          </p:cNvPicPr>
          <p:nvPr/>
        </p:nvPicPr>
        <p:blipFill>
          <a:blip r:embed="rId2"/>
          <a:stretch>
            <a:fillRect/>
          </a:stretch>
        </p:blipFill>
        <p:spPr>
          <a:xfrm>
            <a:off x="9398000" y="1293495"/>
            <a:ext cx="1927860" cy="3369310"/>
          </a:xfrm>
          <a:prstGeom prst="rect">
            <a:avLst/>
          </a:prstGeom>
        </p:spPr>
      </p:pic>
      <p:pic>
        <p:nvPicPr>
          <p:cNvPr id="10" name="图片 9"/>
          <p:cNvPicPr>
            <a:picLocks noChangeAspect="1"/>
          </p:cNvPicPr>
          <p:nvPr/>
        </p:nvPicPr>
        <p:blipFill>
          <a:blip r:embed="rId3"/>
          <a:stretch>
            <a:fillRect/>
          </a:stretch>
        </p:blipFill>
        <p:spPr>
          <a:xfrm>
            <a:off x="711200" y="4662805"/>
            <a:ext cx="8477250" cy="20339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游戏机&#10;&#10;描述已自动生成"/>
          <p:cNvPicPr>
            <a:picLocks noChangeAspect="1"/>
          </p:cNvPicPr>
          <p:nvPr/>
        </p:nvPicPr>
        <p:blipFill rotWithShape="1">
          <a:blip r:embed="rId1">
            <a:extLst>
              <a:ext uri="{28A0092B-C50C-407E-A947-70E740481C1C}">
                <a14:useLocalDpi xmlns:a14="http://schemas.microsoft.com/office/drawing/2010/main" val="0"/>
              </a:ext>
            </a:extLst>
          </a:blip>
          <a:srcRect l="5854" t="14311" r="2763" b="18023"/>
          <a:stretch>
            <a:fillRect/>
          </a:stretch>
        </p:blipFill>
        <p:spPr>
          <a:xfrm>
            <a:off x="8832178" y="211047"/>
            <a:ext cx="3359822" cy="741561"/>
          </a:xfrm>
          <a:prstGeom prst="rect">
            <a:avLst/>
          </a:prstGeom>
        </p:spPr>
      </p:pic>
      <p:sp>
        <p:nvSpPr>
          <p:cNvPr id="3" name="任意多边形: 形状 2"/>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 name="文本框 3"/>
          <p:cNvSpPr txBox="1"/>
          <p:nvPr/>
        </p:nvSpPr>
        <p:spPr>
          <a:xfrm>
            <a:off x="1164276" y="355470"/>
            <a:ext cx="3294380" cy="583565"/>
          </a:xfrm>
          <a:prstGeom prst="rect">
            <a:avLst/>
          </a:prstGeom>
          <a:noFill/>
        </p:spPr>
        <p:txBody>
          <a:bodyPr wrap="none" rtlCol="0">
            <a:spAutoFit/>
          </a:bodyPr>
          <a:lstStyle/>
          <a:p>
            <a:pPr algn="l"/>
            <a:r>
              <a:rPr lang="zh-CN" altLang="en-US" sz="3200" b="1" spc="300" dirty="0">
                <a:solidFill>
                  <a:schemeClr val="tx1">
                    <a:lumMod val="85000"/>
                    <a:lumOff val="15000"/>
                  </a:schemeClr>
                </a:solidFill>
                <a:sym typeface="+mn-ea"/>
              </a:rPr>
              <a:t>部署及使用方法</a:t>
            </a:r>
            <a:endParaRPr lang="zh-CN" altLang="en-US" sz="3200" b="1" spc="300" dirty="0">
              <a:solidFill>
                <a:schemeClr val="tx1">
                  <a:lumMod val="85000"/>
                  <a:lumOff val="15000"/>
                </a:schemeClr>
              </a:solidFill>
            </a:endParaRPr>
          </a:p>
        </p:txBody>
      </p:sp>
      <p:sp>
        <p:nvSpPr>
          <p:cNvPr id="5" name="文本框 4"/>
          <p:cNvSpPr txBox="1"/>
          <p:nvPr/>
        </p:nvSpPr>
        <p:spPr>
          <a:xfrm>
            <a:off x="271574" y="339428"/>
            <a:ext cx="646697" cy="521970"/>
          </a:xfrm>
          <a:prstGeom prst="rect">
            <a:avLst/>
          </a:prstGeom>
          <a:noFill/>
        </p:spPr>
        <p:txBody>
          <a:bodyPr wrap="square" rtlCol="0">
            <a:spAutoFit/>
          </a:bodyPr>
          <a:lstStyle/>
          <a:p>
            <a:pPr algn="ctr"/>
            <a:r>
              <a:rPr lang="en-US" altLang="zh-CN" sz="2800" b="1" dirty="0">
                <a:solidFill>
                  <a:schemeClr val="bg1"/>
                </a:solidFill>
              </a:rPr>
              <a:t>03</a:t>
            </a:r>
            <a:endParaRPr lang="zh-CN" altLang="en-US" sz="2800" b="1" dirty="0">
              <a:solidFill>
                <a:schemeClr val="bg1"/>
              </a:solidFill>
            </a:endParaRPr>
          </a:p>
        </p:txBody>
      </p:sp>
      <p:sp>
        <p:nvSpPr>
          <p:cNvPr id="6" name="任意多边形: 形状 5"/>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8" name="任意多边形: 形状 17"/>
          <p:cNvSpPr>
            <a:spLocks noChangeAspect="1"/>
          </p:cNvSpPr>
          <p:nvPr/>
        </p:nvSpPr>
        <p:spPr>
          <a:xfrm>
            <a:off x="763270" y="1457960"/>
            <a:ext cx="327025" cy="28829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8" name="文本框 7"/>
          <p:cNvSpPr txBox="1"/>
          <p:nvPr/>
        </p:nvSpPr>
        <p:spPr>
          <a:xfrm>
            <a:off x="1263015" y="1431290"/>
            <a:ext cx="2194560" cy="398780"/>
          </a:xfrm>
          <a:prstGeom prst="rect">
            <a:avLst/>
          </a:prstGeom>
          <a:noFill/>
        </p:spPr>
        <p:txBody>
          <a:bodyPr wrap="square" rtlCol="0">
            <a:spAutoFit/>
          </a:bodyPr>
          <a:p>
            <a:r>
              <a:rPr lang="zh-CN" altLang="en-US" sz="2000" b="1"/>
              <a:t>其他技巧</a:t>
            </a:r>
            <a:endParaRPr lang="zh-CN" altLang="en-US" sz="2000" b="1"/>
          </a:p>
        </p:txBody>
      </p:sp>
      <p:sp>
        <p:nvSpPr>
          <p:cNvPr id="7" name="文本框 6"/>
          <p:cNvSpPr txBox="1"/>
          <p:nvPr/>
        </p:nvSpPr>
        <p:spPr>
          <a:xfrm>
            <a:off x="852170" y="2060575"/>
            <a:ext cx="4229735" cy="368300"/>
          </a:xfrm>
          <a:prstGeom prst="rect">
            <a:avLst/>
          </a:prstGeom>
          <a:noFill/>
        </p:spPr>
        <p:txBody>
          <a:bodyPr wrap="square" rtlCol="0">
            <a:spAutoFit/>
          </a:bodyPr>
          <a:p>
            <a:pPr indent="0">
              <a:buFont typeface="Arial" panose="020B0604020202020204" pitchFamily="34" charset="0"/>
              <a:buNone/>
            </a:pPr>
            <a:r>
              <a:rPr lang="zh-CN" altLang="en-US" b="1">
                <a:latin typeface="+mj-ea"/>
                <a:ea typeface="+mj-ea"/>
                <a:cs typeface="+mj-ea"/>
              </a:rPr>
              <a:t>配置</a:t>
            </a:r>
            <a:r>
              <a:rPr lang="zh-CN" altLang="en-US" b="1">
                <a:latin typeface="+mj-ea"/>
                <a:ea typeface="+mj-ea"/>
                <a:cs typeface="+mj-ea"/>
              </a:rPr>
              <a:t>邮箱：</a:t>
            </a:r>
            <a:endParaRPr lang="zh-CN" altLang="en-US" b="1">
              <a:latin typeface="+mj-ea"/>
              <a:ea typeface="+mj-ea"/>
              <a:cs typeface="+mj-ea"/>
            </a:endParaRPr>
          </a:p>
        </p:txBody>
      </p:sp>
      <p:sp>
        <p:nvSpPr>
          <p:cNvPr id="10" name="文本框 9"/>
          <p:cNvSpPr txBox="1"/>
          <p:nvPr/>
        </p:nvSpPr>
        <p:spPr>
          <a:xfrm>
            <a:off x="3242945" y="2084705"/>
            <a:ext cx="6689725" cy="337185"/>
          </a:xfrm>
          <a:prstGeom prst="rect">
            <a:avLst/>
          </a:prstGeom>
          <a:noFill/>
        </p:spPr>
        <p:txBody>
          <a:bodyPr wrap="square" rtlCol="0">
            <a:spAutoFit/>
          </a:bodyPr>
          <a:p>
            <a:pPr indent="0">
              <a:buFont typeface="Arial" panose="020B0604020202020204" pitchFamily="34" charset="0"/>
              <a:buNone/>
            </a:pPr>
            <a:r>
              <a:rPr lang="zh-CN" altLang="en-US" sz="1600">
                <a:latin typeface="仿宋" panose="02010609060101010101" charset="-122"/>
                <a:ea typeface="仿宋" panose="02010609060101010101" charset="-122"/>
                <a:cs typeface="仿宋" panose="02010609060101010101" charset="-122"/>
              </a:rPr>
              <a:t>配置后机器人可以使用</a:t>
            </a:r>
            <a:r>
              <a:rPr lang="en-US" altLang="zh-CN" sz="1600">
                <a:latin typeface="仿宋" panose="02010609060101010101" charset="-122"/>
                <a:ea typeface="仿宋" panose="02010609060101010101" charset="-122"/>
                <a:cs typeface="仿宋" panose="02010609060101010101" charset="-122"/>
              </a:rPr>
              <a:t>IMAP/SMTP</a:t>
            </a:r>
            <a:r>
              <a:rPr lang="zh-CN" altLang="en-US" sz="1600">
                <a:latin typeface="仿宋" panose="02010609060101010101" charset="-122"/>
                <a:ea typeface="仿宋" panose="02010609060101010101" charset="-122"/>
                <a:cs typeface="仿宋" panose="02010609060101010101" charset="-122"/>
              </a:rPr>
              <a:t>协议收发</a:t>
            </a:r>
            <a:r>
              <a:rPr lang="en-US" altLang="zh-CN" sz="1600">
                <a:latin typeface="仿宋" panose="02010609060101010101" charset="-122"/>
                <a:ea typeface="仿宋" panose="02010609060101010101" charset="-122"/>
                <a:cs typeface="仿宋" panose="02010609060101010101" charset="-122"/>
              </a:rPr>
              <a:t>/</a:t>
            </a:r>
            <a:r>
              <a:rPr lang="zh-CN" altLang="en-US" sz="1600">
                <a:latin typeface="仿宋" panose="02010609060101010101" charset="-122"/>
                <a:ea typeface="仿宋" panose="02010609060101010101" charset="-122"/>
                <a:cs typeface="仿宋" panose="02010609060101010101" charset="-122"/>
              </a:rPr>
              <a:t>查看</a:t>
            </a:r>
            <a:r>
              <a:rPr lang="en-US" altLang="zh-CN" sz="1600">
                <a:latin typeface="仿宋" panose="02010609060101010101" charset="-122"/>
                <a:ea typeface="仿宋" panose="02010609060101010101" charset="-122"/>
                <a:cs typeface="仿宋" panose="02010609060101010101" charset="-122"/>
              </a:rPr>
              <a:t>/</a:t>
            </a:r>
            <a:r>
              <a:rPr lang="zh-CN" altLang="en-US" sz="1600">
                <a:latin typeface="仿宋" panose="02010609060101010101" charset="-122"/>
                <a:ea typeface="仿宋" panose="02010609060101010101" charset="-122"/>
                <a:cs typeface="仿宋" panose="02010609060101010101" charset="-122"/>
              </a:rPr>
              <a:t>管理邮件</a:t>
            </a:r>
            <a:endParaRPr lang="zh-CN" altLang="en-US" sz="1600">
              <a:latin typeface="仿宋" panose="02010609060101010101" charset="-122"/>
              <a:ea typeface="仿宋" panose="02010609060101010101" charset="-122"/>
              <a:cs typeface="仿宋" panose="02010609060101010101" charset="-122"/>
            </a:endParaRPr>
          </a:p>
        </p:txBody>
      </p:sp>
      <p:sp>
        <p:nvSpPr>
          <p:cNvPr id="12" name="文本框 11"/>
          <p:cNvSpPr txBox="1"/>
          <p:nvPr/>
        </p:nvSpPr>
        <p:spPr>
          <a:xfrm>
            <a:off x="918210" y="2499360"/>
            <a:ext cx="10175875" cy="829945"/>
          </a:xfrm>
          <a:prstGeom prst="rect">
            <a:avLst/>
          </a:prstGeom>
          <a:noFill/>
        </p:spPr>
        <p:txBody>
          <a:bodyPr wrap="square" rtlCol="0">
            <a:spAutoFit/>
          </a:bodyPr>
          <a:p>
            <a:pPr marL="285750" indent="-285750">
              <a:buFont typeface="Arial" panose="020B0604020202020204" pitchFamily="34" charset="0"/>
              <a:buChar char="•"/>
            </a:pPr>
            <a:r>
              <a:rPr lang="zh-CN" altLang="en-US" sz="1600">
                <a:latin typeface="+mj-ea"/>
                <a:ea typeface="+mj-ea"/>
                <a:cs typeface="+mj-ea"/>
                <a:sym typeface="+mn-ea"/>
              </a:rPr>
              <a:t>登录</a:t>
            </a:r>
            <a:r>
              <a:rPr lang="zh-CN" altLang="en-US" sz="1600">
                <a:latin typeface="+mj-ea"/>
                <a:ea typeface="+mj-ea"/>
                <a:cs typeface="+mj-ea"/>
              </a:rPr>
              <a:t>邮箱，找到第三方协议的专用密码（不同邮箱平台的位置不同，以清华邮箱和</a:t>
            </a:r>
            <a:r>
              <a:rPr lang="en-US" altLang="zh-CN" sz="1600">
                <a:latin typeface="+mj-ea"/>
                <a:ea typeface="+mj-ea"/>
                <a:cs typeface="+mj-ea"/>
              </a:rPr>
              <a:t>qq</a:t>
            </a:r>
            <a:r>
              <a:rPr lang="zh-CN" altLang="en-US" sz="1600">
                <a:latin typeface="+mj-ea"/>
                <a:ea typeface="+mj-ea"/>
                <a:cs typeface="+mj-ea"/>
              </a:rPr>
              <a:t>邮箱为</a:t>
            </a:r>
            <a:r>
              <a:rPr lang="zh-CN" altLang="en-US" sz="1600">
                <a:latin typeface="+mj-ea"/>
                <a:ea typeface="+mj-ea"/>
                <a:cs typeface="+mj-ea"/>
              </a:rPr>
              <a:t>例）</a:t>
            </a:r>
            <a:endParaRPr lang="zh-CN" altLang="en-US" sz="1600">
              <a:latin typeface="+mj-ea"/>
              <a:ea typeface="+mj-ea"/>
              <a:cs typeface="+mj-ea"/>
            </a:endParaRPr>
          </a:p>
          <a:p>
            <a:pPr indent="0">
              <a:buFont typeface="Arial" panose="020B0604020202020204" pitchFamily="34" charset="0"/>
              <a:buNone/>
            </a:pPr>
            <a:r>
              <a:rPr lang="en-US" altLang="zh-CN" sz="1600">
                <a:latin typeface="+mj-ea"/>
                <a:ea typeface="+mj-ea"/>
                <a:cs typeface="+mj-ea"/>
              </a:rPr>
              <a:t>     qq</a:t>
            </a:r>
            <a:r>
              <a:rPr lang="zh-CN" altLang="en-US" sz="1600">
                <a:latin typeface="+mj-ea"/>
                <a:ea typeface="+mj-ea"/>
                <a:cs typeface="+mj-ea"/>
              </a:rPr>
              <a:t>邮箱：设置</a:t>
            </a:r>
            <a:r>
              <a:rPr lang="en-US" altLang="zh-CN" sz="1600">
                <a:latin typeface="+mj-ea"/>
                <a:ea typeface="+mj-ea"/>
                <a:cs typeface="+mj-ea"/>
              </a:rPr>
              <a:t>--</a:t>
            </a:r>
            <a:r>
              <a:rPr lang="zh-CN" altLang="en-US" sz="1600">
                <a:latin typeface="+mj-ea"/>
                <a:ea typeface="+mj-ea"/>
                <a:cs typeface="+mj-ea"/>
              </a:rPr>
              <a:t>账号与安全</a:t>
            </a:r>
            <a:r>
              <a:rPr lang="en-US" altLang="zh-CN" sz="1600">
                <a:latin typeface="+mj-ea"/>
                <a:ea typeface="+mj-ea"/>
                <a:cs typeface="+mj-ea"/>
              </a:rPr>
              <a:t>--</a:t>
            </a:r>
            <a:r>
              <a:rPr lang="zh-CN" altLang="en-US" sz="1600">
                <a:latin typeface="+mj-ea"/>
                <a:ea typeface="+mj-ea"/>
                <a:cs typeface="+mj-ea"/>
              </a:rPr>
              <a:t>安全设置</a:t>
            </a:r>
            <a:r>
              <a:rPr lang="en-US" altLang="zh-CN" sz="1600">
                <a:latin typeface="+mj-ea"/>
                <a:ea typeface="+mj-ea"/>
                <a:cs typeface="+mj-ea"/>
              </a:rPr>
              <a:t>--POP3/IMAP/SMTP/Exchange/CardDAV </a:t>
            </a:r>
            <a:r>
              <a:rPr lang="zh-CN" altLang="en-US" sz="1600">
                <a:latin typeface="+mj-ea"/>
                <a:ea typeface="+mj-ea"/>
                <a:cs typeface="+mj-ea"/>
              </a:rPr>
              <a:t>服务</a:t>
            </a:r>
            <a:r>
              <a:rPr lang="en-US" altLang="zh-CN" sz="1600">
                <a:latin typeface="+mj-ea"/>
                <a:ea typeface="+mj-ea"/>
                <a:cs typeface="+mj-ea"/>
              </a:rPr>
              <a:t>--</a:t>
            </a:r>
            <a:r>
              <a:rPr lang="zh-CN" altLang="en-US" sz="1600">
                <a:latin typeface="+mj-ea"/>
                <a:ea typeface="+mj-ea"/>
                <a:cs typeface="+mj-ea"/>
              </a:rPr>
              <a:t>开启</a:t>
            </a:r>
            <a:r>
              <a:rPr lang="zh-CN" altLang="en-US" sz="1600">
                <a:latin typeface="+mj-ea"/>
                <a:ea typeface="+mj-ea"/>
                <a:cs typeface="+mj-ea"/>
              </a:rPr>
              <a:t>服务</a:t>
            </a:r>
            <a:endParaRPr lang="zh-CN" altLang="en-US" sz="1600">
              <a:latin typeface="+mj-ea"/>
              <a:ea typeface="+mj-ea"/>
              <a:cs typeface="+mj-ea"/>
            </a:endParaRPr>
          </a:p>
          <a:p>
            <a:pPr indent="0">
              <a:buFont typeface="Arial" panose="020B0604020202020204" pitchFamily="34" charset="0"/>
              <a:buNone/>
            </a:pPr>
            <a:r>
              <a:rPr lang="en-US" altLang="zh-CN" sz="1600">
                <a:latin typeface="+mj-ea"/>
                <a:ea typeface="+mj-ea"/>
                <a:cs typeface="+mj-ea"/>
              </a:rPr>
              <a:t>     </a:t>
            </a:r>
            <a:r>
              <a:rPr lang="zh-CN" altLang="en-US" sz="1600">
                <a:latin typeface="+mj-ea"/>
                <a:ea typeface="+mj-ea"/>
                <a:cs typeface="+mj-ea"/>
              </a:rPr>
              <a:t>清华邮箱：设置</a:t>
            </a:r>
            <a:r>
              <a:rPr lang="en-US" altLang="zh-CN" sz="1600">
                <a:latin typeface="+mj-ea"/>
                <a:ea typeface="+mj-ea"/>
                <a:cs typeface="+mj-ea"/>
              </a:rPr>
              <a:t>--</a:t>
            </a:r>
            <a:r>
              <a:rPr lang="zh-CN" altLang="en-US" sz="1600">
                <a:latin typeface="+mj-ea"/>
                <a:ea typeface="+mj-ea"/>
                <a:cs typeface="+mj-ea"/>
              </a:rPr>
              <a:t>安全设置</a:t>
            </a:r>
            <a:r>
              <a:rPr lang="en-US" altLang="zh-CN" sz="1600">
                <a:latin typeface="+mj-ea"/>
                <a:ea typeface="+mj-ea"/>
                <a:cs typeface="+mj-ea"/>
              </a:rPr>
              <a:t>--</a:t>
            </a:r>
            <a:r>
              <a:rPr lang="zh-CN" altLang="en-US" sz="1600">
                <a:latin typeface="+mj-ea"/>
                <a:ea typeface="+mj-ea"/>
                <a:cs typeface="+mj-ea"/>
              </a:rPr>
              <a:t>客户端专用密码</a:t>
            </a:r>
            <a:r>
              <a:rPr lang="en-US" altLang="zh-CN" sz="1600">
                <a:latin typeface="+mj-ea"/>
                <a:ea typeface="+mj-ea"/>
                <a:cs typeface="+mj-ea"/>
              </a:rPr>
              <a:t>--</a:t>
            </a:r>
            <a:r>
              <a:rPr lang="zh-CN" altLang="en-US" sz="1600">
                <a:latin typeface="+mj-ea"/>
                <a:ea typeface="+mj-ea"/>
                <a:cs typeface="+mj-ea"/>
              </a:rPr>
              <a:t>生成专用</a:t>
            </a:r>
            <a:r>
              <a:rPr lang="zh-CN" altLang="en-US" sz="1600">
                <a:latin typeface="+mj-ea"/>
                <a:ea typeface="+mj-ea"/>
                <a:cs typeface="+mj-ea"/>
              </a:rPr>
              <a:t>密码</a:t>
            </a:r>
            <a:endParaRPr lang="zh-CN" altLang="en-US" sz="1600">
              <a:latin typeface="+mj-ea"/>
              <a:ea typeface="+mj-ea"/>
              <a:cs typeface="+mj-ea"/>
            </a:endParaRPr>
          </a:p>
        </p:txBody>
      </p:sp>
      <p:pic>
        <p:nvPicPr>
          <p:cNvPr id="19" name="图片 18"/>
          <p:cNvPicPr>
            <a:picLocks noChangeAspect="1"/>
          </p:cNvPicPr>
          <p:nvPr/>
        </p:nvPicPr>
        <p:blipFill>
          <a:blip r:embed="rId2"/>
          <a:stretch>
            <a:fillRect/>
          </a:stretch>
        </p:blipFill>
        <p:spPr>
          <a:xfrm>
            <a:off x="6391275" y="3406775"/>
            <a:ext cx="4325620" cy="2185035"/>
          </a:xfrm>
          <a:prstGeom prst="rect">
            <a:avLst/>
          </a:prstGeom>
        </p:spPr>
      </p:pic>
      <p:pic>
        <p:nvPicPr>
          <p:cNvPr id="20" name="图片 19"/>
          <p:cNvPicPr>
            <a:picLocks noChangeAspect="1"/>
          </p:cNvPicPr>
          <p:nvPr/>
        </p:nvPicPr>
        <p:blipFill>
          <a:blip r:embed="rId3"/>
          <a:stretch>
            <a:fillRect/>
          </a:stretch>
        </p:blipFill>
        <p:spPr>
          <a:xfrm>
            <a:off x="2098040" y="3413760"/>
            <a:ext cx="3409315" cy="2311400"/>
          </a:xfrm>
          <a:prstGeom prst="rect">
            <a:avLst/>
          </a:prstGeom>
        </p:spPr>
      </p:pic>
      <p:sp>
        <p:nvSpPr>
          <p:cNvPr id="21" name="文本框 20"/>
          <p:cNvSpPr txBox="1"/>
          <p:nvPr/>
        </p:nvSpPr>
        <p:spPr>
          <a:xfrm>
            <a:off x="983615" y="5809615"/>
            <a:ext cx="10175875" cy="583565"/>
          </a:xfrm>
          <a:prstGeom prst="rect">
            <a:avLst/>
          </a:prstGeom>
          <a:noFill/>
        </p:spPr>
        <p:txBody>
          <a:bodyPr wrap="square" rtlCol="0">
            <a:spAutoFit/>
          </a:bodyPr>
          <a:p>
            <a:pPr marL="285750" indent="-285750">
              <a:buFont typeface="Arial" panose="020B0604020202020204" pitchFamily="34" charset="0"/>
              <a:buChar char="•"/>
            </a:pPr>
            <a:r>
              <a:rPr lang="zh-CN" altLang="en-US" sz="1600">
                <a:latin typeface="+mj-ea"/>
                <a:ea typeface="+mj-ea"/>
                <a:cs typeface="+mj-ea"/>
                <a:sym typeface="+mn-ea"/>
              </a:rPr>
              <a:t>将邮箱地址和专用密码发给机器人即可，后续机器人可直接收发</a:t>
            </a:r>
            <a:r>
              <a:rPr lang="en-US" altLang="zh-CN" sz="1600">
                <a:latin typeface="+mj-ea"/>
                <a:ea typeface="+mj-ea"/>
                <a:cs typeface="+mj-ea"/>
                <a:sym typeface="+mn-ea"/>
              </a:rPr>
              <a:t>/</a:t>
            </a:r>
            <a:r>
              <a:rPr lang="zh-CN" altLang="en-US" sz="1600">
                <a:latin typeface="+mj-ea"/>
                <a:ea typeface="+mj-ea"/>
                <a:cs typeface="+mj-ea"/>
                <a:sym typeface="+mn-ea"/>
              </a:rPr>
              <a:t>查看</a:t>
            </a:r>
            <a:r>
              <a:rPr lang="en-US" altLang="zh-CN" sz="1600">
                <a:latin typeface="+mj-ea"/>
                <a:ea typeface="+mj-ea"/>
                <a:cs typeface="+mj-ea"/>
                <a:sym typeface="+mn-ea"/>
              </a:rPr>
              <a:t>/</a:t>
            </a:r>
            <a:r>
              <a:rPr lang="zh-CN" altLang="en-US" sz="1600">
                <a:latin typeface="+mj-ea"/>
                <a:ea typeface="+mj-ea"/>
                <a:cs typeface="+mj-ea"/>
                <a:sym typeface="+mn-ea"/>
              </a:rPr>
              <a:t>管理</a:t>
            </a:r>
            <a:r>
              <a:rPr lang="zh-CN" altLang="en-US" sz="1600">
                <a:latin typeface="+mj-ea"/>
                <a:ea typeface="+mj-ea"/>
                <a:cs typeface="+mj-ea"/>
                <a:sym typeface="+mn-ea"/>
              </a:rPr>
              <a:t>邮件</a:t>
            </a:r>
            <a:endParaRPr lang="zh-CN" altLang="en-US" sz="1600">
              <a:latin typeface="+mj-ea"/>
              <a:ea typeface="+mj-ea"/>
              <a:cs typeface="+mj-ea"/>
              <a:sym typeface="+mn-ea"/>
            </a:endParaRPr>
          </a:p>
          <a:p>
            <a:pPr marL="285750" indent="-285750">
              <a:buFont typeface="Arial" panose="020B0604020202020204" pitchFamily="34" charset="0"/>
              <a:buChar char="•"/>
            </a:pPr>
            <a:r>
              <a:rPr lang="zh-CN" altLang="en-US" sz="1600" b="1">
                <a:latin typeface="+mj-ea"/>
                <a:ea typeface="+mj-ea"/>
                <a:cs typeface="+mj-ea"/>
                <a:sym typeface="+mn-ea"/>
              </a:rPr>
              <a:t>注意邮箱安全！</a:t>
            </a:r>
            <a:endParaRPr lang="zh-CN" altLang="en-US" sz="1600" b="1">
              <a:latin typeface="+mj-ea"/>
              <a:ea typeface="+mj-ea"/>
              <a:cs typeface="+mj-ea"/>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游戏机&#10;&#10;描述已自动生成"/>
          <p:cNvPicPr>
            <a:picLocks noChangeAspect="1"/>
          </p:cNvPicPr>
          <p:nvPr/>
        </p:nvPicPr>
        <p:blipFill rotWithShape="1">
          <a:blip r:embed="rId1">
            <a:extLst>
              <a:ext uri="{28A0092B-C50C-407E-A947-70E740481C1C}">
                <a14:useLocalDpi xmlns:a14="http://schemas.microsoft.com/office/drawing/2010/main" val="0"/>
              </a:ext>
            </a:extLst>
          </a:blip>
          <a:srcRect l="5854" t="14311" r="2763" b="18023"/>
          <a:stretch>
            <a:fillRect/>
          </a:stretch>
        </p:blipFill>
        <p:spPr>
          <a:xfrm>
            <a:off x="8832178" y="211047"/>
            <a:ext cx="3359822" cy="741561"/>
          </a:xfrm>
          <a:prstGeom prst="rect">
            <a:avLst/>
          </a:prstGeom>
        </p:spPr>
      </p:pic>
      <p:sp>
        <p:nvSpPr>
          <p:cNvPr id="3" name="任意多边形: 形状 2"/>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 name="文本框 3"/>
          <p:cNvSpPr txBox="1"/>
          <p:nvPr/>
        </p:nvSpPr>
        <p:spPr>
          <a:xfrm>
            <a:off x="1164276" y="355470"/>
            <a:ext cx="3294380" cy="583565"/>
          </a:xfrm>
          <a:prstGeom prst="rect">
            <a:avLst/>
          </a:prstGeom>
          <a:noFill/>
        </p:spPr>
        <p:txBody>
          <a:bodyPr wrap="none" rtlCol="0">
            <a:spAutoFit/>
          </a:bodyPr>
          <a:lstStyle/>
          <a:p>
            <a:pPr algn="l"/>
            <a:r>
              <a:rPr lang="zh-CN" altLang="en-US" sz="3200" b="1" spc="300" dirty="0">
                <a:solidFill>
                  <a:schemeClr val="tx1">
                    <a:lumMod val="85000"/>
                    <a:lumOff val="15000"/>
                  </a:schemeClr>
                </a:solidFill>
                <a:sym typeface="+mn-ea"/>
              </a:rPr>
              <a:t>部署及使用方法</a:t>
            </a:r>
            <a:endParaRPr lang="zh-CN" altLang="en-US" sz="3200" b="1" spc="300" dirty="0">
              <a:solidFill>
                <a:schemeClr val="tx1">
                  <a:lumMod val="85000"/>
                  <a:lumOff val="15000"/>
                </a:schemeClr>
              </a:solidFill>
            </a:endParaRPr>
          </a:p>
        </p:txBody>
      </p:sp>
      <p:sp>
        <p:nvSpPr>
          <p:cNvPr id="5" name="文本框 4"/>
          <p:cNvSpPr txBox="1"/>
          <p:nvPr/>
        </p:nvSpPr>
        <p:spPr>
          <a:xfrm>
            <a:off x="271574" y="339428"/>
            <a:ext cx="646697" cy="521970"/>
          </a:xfrm>
          <a:prstGeom prst="rect">
            <a:avLst/>
          </a:prstGeom>
          <a:noFill/>
        </p:spPr>
        <p:txBody>
          <a:bodyPr wrap="square" rtlCol="0">
            <a:spAutoFit/>
          </a:bodyPr>
          <a:lstStyle/>
          <a:p>
            <a:pPr algn="ctr"/>
            <a:r>
              <a:rPr lang="en-US" altLang="zh-CN" sz="2800" b="1" dirty="0">
                <a:solidFill>
                  <a:schemeClr val="bg1"/>
                </a:solidFill>
              </a:rPr>
              <a:t>03</a:t>
            </a:r>
            <a:endParaRPr lang="zh-CN" altLang="en-US" sz="2800" b="1" dirty="0">
              <a:solidFill>
                <a:schemeClr val="bg1"/>
              </a:solidFill>
            </a:endParaRPr>
          </a:p>
        </p:txBody>
      </p:sp>
      <p:sp>
        <p:nvSpPr>
          <p:cNvPr id="6" name="任意多边形: 形状 5"/>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8" name="任意多边形: 形状 17"/>
          <p:cNvSpPr>
            <a:spLocks noChangeAspect="1"/>
          </p:cNvSpPr>
          <p:nvPr/>
        </p:nvSpPr>
        <p:spPr>
          <a:xfrm>
            <a:off x="763270" y="1457960"/>
            <a:ext cx="327025" cy="28829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8" name="文本框 7"/>
          <p:cNvSpPr txBox="1"/>
          <p:nvPr/>
        </p:nvSpPr>
        <p:spPr>
          <a:xfrm>
            <a:off x="1263015" y="1431290"/>
            <a:ext cx="2194560" cy="398780"/>
          </a:xfrm>
          <a:prstGeom prst="rect">
            <a:avLst/>
          </a:prstGeom>
          <a:noFill/>
        </p:spPr>
        <p:txBody>
          <a:bodyPr wrap="square" rtlCol="0">
            <a:spAutoFit/>
          </a:bodyPr>
          <a:p>
            <a:r>
              <a:rPr lang="zh-CN" altLang="en-US" sz="2000" b="1"/>
              <a:t>其他技巧</a:t>
            </a:r>
            <a:endParaRPr lang="zh-CN" altLang="en-US" sz="2000" b="1"/>
          </a:p>
        </p:txBody>
      </p:sp>
      <p:sp>
        <p:nvSpPr>
          <p:cNvPr id="15" name="文本框 14"/>
          <p:cNvSpPr txBox="1"/>
          <p:nvPr/>
        </p:nvSpPr>
        <p:spPr>
          <a:xfrm>
            <a:off x="612140" y="4932045"/>
            <a:ext cx="7117715" cy="368300"/>
          </a:xfrm>
          <a:prstGeom prst="rect">
            <a:avLst/>
          </a:prstGeom>
          <a:noFill/>
        </p:spPr>
        <p:txBody>
          <a:bodyPr wrap="square" rtlCol="0">
            <a:spAutoFit/>
          </a:bodyPr>
          <a:p>
            <a:pPr indent="0">
              <a:buFont typeface="Arial" panose="020B0604020202020204" pitchFamily="34" charset="0"/>
              <a:buNone/>
            </a:pPr>
            <a:r>
              <a:rPr lang="zh-CN" altLang="en-US" b="1">
                <a:latin typeface="+mj-ea"/>
                <a:ea typeface="+mj-ea"/>
                <a:cs typeface="+mj-ea"/>
              </a:rPr>
              <a:t>通过自然语言配置所需其他能力（</a:t>
            </a:r>
            <a:r>
              <a:rPr lang="zh-CN" altLang="en-US" b="1">
                <a:latin typeface="+mj-ea"/>
                <a:ea typeface="+mj-ea"/>
                <a:cs typeface="+mj-ea"/>
              </a:rPr>
              <a:t>很重要）：</a:t>
            </a:r>
            <a:endParaRPr lang="zh-CN" altLang="en-US" b="1">
              <a:latin typeface="+mj-ea"/>
              <a:ea typeface="+mj-ea"/>
              <a:cs typeface="+mj-ea"/>
            </a:endParaRPr>
          </a:p>
        </p:txBody>
      </p:sp>
      <p:sp>
        <p:nvSpPr>
          <p:cNvPr id="17" name="文本框 16"/>
          <p:cNvSpPr txBox="1"/>
          <p:nvPr/>
        </p:nvSpPr>
        <p:spPr>
          <a:xfrm>
            <a:off x="696595" y="5363845"/>
            <a:ext cx="7269480" cy="583565"/>
          </a:xfrm>
          <a:prstGeom prst="rect">
            <a:avLst/>
          </a:prstGeom>
          <a:noFill/>
        </p:spPr>
        <p:txBody>
          <a:bodyPr wrap="square" rtlCol="0">
            <a:spAutoFit/>
          </a:bodyPr>
          <a:p>
            <a:pPr marL="285750" indent="-285750">
              <a:buFont typeface="Arial" panose="020B0604020202020204" pitchFamily="34" charset="0"/>
              <a:buChar char="•"/>
            </a:pPr>
            <a:r>
              <a:rPr lang="zh-CN" altLang="en-US" sz="1600">
                <a:latin typeface="+mj-ea"/>
                <a:ea typeface="+mj-ea"/>
                <a:cs typeface="+mj-ea"/>
              </a:rPr>
              <a:t>若发现目标无法实现，可以</a:t>
            </a:r>
            <a:r>
              <a:rPr lang="zh-CN" altLang="en-US" sz="1600">
                <a:latin typeface="+mj-ea"/>
                <a:ea typeface="+mj-ea"/>
                <a:cs typeface="+mj-ea"/>
              </a:rPr>
              <a:t>通过对话让机器人自己解决或给出解决方案</a:t>
            </a:r>
            <a:endParaRPr lang="zh-CN" altLang="en-US" sz="1600">
              <a:latin typeface="+mj-ea"/>
              <a:ea typeface="+mj-ea"/>
              <a:cs typeface="+mj-ea"/>
            </a:endParaRPr>
          </a:p>
          <a:p>
            <a:pPr marL="285750" indent="-285750">
              <a:buFont typeface="Arial" panose="020B0604020202020204" pitchFamily="34" charset="0"/>
              <a:buChar char="•"/>
            </a:pPr>
            <a:r>
              <a:rPr lang="zh-CN" altLang="en-US" sz="1600">
                <a:latin typeface="+mj-ea"/>
                <a:ea typeface="+mj-ea"/>
                <a:cs typeface="+mj-ea"/>
                <a:sym typeface="+mn-ea"/>
              </a:rPr>
              <a:t>体现</a:t>
            </a:r>
            <a:r>
              <a:rPr lang="en-US" altLang="zh-CN" sz="1600">
                <a:latin typeface="+mj-ea"/>
                <a:ea typeface="+mj-ea"/>
                <a:cs typeface="+mj-ea"/>
              </a:rPr>
              <a:t>“</a:t>
            </a:r>
            <a:r>
              <a:rPr lang="zh-CN" altLang="en-US" sz="1600">
                <a:latin typeface="+mj-ea"/>
                <a:ea typeface="+mj-ea"/>
                <a:cs typeface="+mj-ea"/>
              </a:rPr>
              <a:t>自主智能</a:t>
            </a:r>
            <a:r>
              <a:rPr lang="en-US" altLang="zh-CN" sz="1600">
                <a:latin typeface="+mj-ea"/>
                <a:ea typeface="+mj-ea"/>
                <a:cs typeface="+mj-ea"/>
              </a:rPr>
              <a:t>”</a:t>
            </a:r>
            <a:endParaRPr lang="zh-CN" altLang="en-US" sz="1600">
              <a:latin typeface="+mj-ea"/>
              <a:ea typeface="+mj-ea"/>
              <a:cs typeface="+mj-ea"/>
            </a:endParaRPr>
          </a:p>
        </p:txBody>
      </p:sp>
      <p:sp>
        <p:nvSpPr>
          <p:cNvPr id="7" name="文本框 6"/>
          <p:cNvSpPr txBox="1"/>
          <p:nvPr/>
        </p:nvSpPr>
        <p:spPr>
          <a:xfrm>
            <a:off x="620395" y="2060575"/>
            <a:ext cx="7117715" cy="368300"/>
          </a:xfrm>
          <a:prstGeom prst="rect">
            <a:avLst/>
          </a:prstGeom>
          <a:noFill/>
        </p:spPr>
        <p:txBody>
          <a:bodyPr wrap="square" rtlCol="0">
            <a:spAutoFit/>
          </a:bodyPr>
          <a:p>
            <a:pPr indent="0">
              <a:buFont typeface="Arial" panose="020B0604020202020204" pitchFamily="34" charset="0"/>
              <a:buNone/>
            </a:pPr>
            <a:r>
              <a:rPr lang="zh-CN" altLang="en-US" b="1">
                <a:latin typeface="+mj-ea"/>
                <a:ea typeface="+mj-ea"/>
                <a:cs typeface="+mj-ea"/>
              </a:rPr>
              <a:t>配置其他进阶</a:t>
            </a:r>
            <a:r>
              <a:rPr lang="en-US" altLang="zh-CN" b="1">
                <a:latin typeface="+mj-ea"/>
                <a:ea typeface="+mj-ea"/>
                <a:cs typeface="+mj-ea"/>
              </a:rPr>
              <a:t>Skills</a:t>
            </a:r>
            <a:r>
              <a:rPr lang="zh-CN" altLang="en-US" b="1">
                <a:latin typeface="+mj-ea"/>
                <a:ea typeface="+mj-ea"/>
                <a:cs typeface="+mj-ea"/>
              </a:rPr>
              <a:t>：</a:t>
            </a:r>
            <a:endParaRPr lang="zh-CN" altLang="en-US" b="1">
              <a:latin typeface="+mj-ea"/>
              <a:ea typeface="+mj-ea"/>
              <a:cs typeface="+mj-ea"/>
            </a:endParaRPr>
          </a:p>
        </p:txBody>
      </p:sp>
      <p:sp>
        <p:nvSpPr>
          <p:cNvPr id="10" name="文本框 9"/>
          <p:cNvSpPr txBox="1"/>
          <p:nvPr/>
        </p:nvSpPr>
        <p:spPr>
          <a:xfrm>
            <a:off x="620395" y="2659380"/>
            <a:ext cx="5669915" cy="1814830"/>
          </a:xfrm>
          <a:prstGeom prst="rect">
            <a:avLst/>
          </a:prstGeom>
          <a:noFill/>
        </p:spPr>
        <p:txBody>
          <a:bodyPr wrap="square" rtlCol="0">
            <a:spAutoFit/>
          </a:bodyPr>
          <a:p>
            <a:pPr marL="285750" indent="-285750">
              <a:buFont typeface="Arial" panose="020B0604020202020204" pitchFamily="34" charset="0"/>
              <a:buChar char="•"/>
            </a:pPr>
            <a:r>
              <a:rPr lang="en-US" altLang="zh-CN" sz="1600">
                <a:latin typeface="+mj-ea"/>
                <a:ea typeface="+mj-ea"/>
                <a:cs typeface="+mj-ea"/>
              </a:rPr>
              <a:t>clawhub</a:t>
            </a:r>
            <a:r>
              <a:rPr lang="zh-CN" altLang="en-US" sz="1600">
                <a:latin typeface="+mj-ea"/>
                <a:ea typeface="+mj-ea"/>
                <a:cs typeface="+mj-ea"/>
              </a:rPr>
              <a:t>上存有各种好用的进阶</a:t>
            </a:r>
            <a:r>
              <a:rPr lang="en-US" altLang="zh-CN" sz="1600">
                <a:latin typeface="+mj-ea"/>
                <a:ea typeface="+mj-ea"/>
                <a:cs typeface="+mj-ea"/>
              </a:rPr>
              <a:t>skills</a:t>
            </a:r>
            <a:r>
              <a:rPr lang="zh-CN" altLang="en-US" sz="1600">
                <a:latin typeface="+mj-ea"/>
                <a:ea typeface="+mj-ea"/>
                <a:cs typeface="+mj-ea"/>
              </a:rPr>
              <a:t>，包括</a:t>
            </a:r>
            <a:r>
              <a:rPr lang="en-US" altLang="zh-CN" sz="1600">
                <a:latin typeface="+mj-ea"/>
                <a:ea typeface="+mj-ea"/>
                <a:cs typeface="+mj-ea"/>
              </a:rPr>
              <a:t>github</a:t>
            </a:r>
            <a:r>
              <a:rPr lang="zh-CN" altLang="en-US" sz="1600">
                <a:latin typeface="+mj-ea"/>
                <a:ea typeface="+mj-ea"/>
                <a:cs typeface="+mj-ea"/>
              </a:rPr>
              <a:t>管理、图片</a:t>
            </a:r>
            <a:r>
              <a:rPr lang="en-US" altLang="zh-CN" sz="1600">
                <a:latin typeface="+mj-ea"/>
                <a:ea typeface="+mj-ea"/>
                <a:cs typeface="+mj-ea"/>
              </a:rPr>
              <a:t>/</a:t>
            </a:r>
            <a:r>
              <a:rPr lang="zh-CN" altLang="en-US" sz="1600">
                <a:latin typeface="+mj-ea"/>
                <a:ea typeface="+mj-ea"/>
                <a:cs typeface="+mj-ea"/>
              </a:rPr>
              <a:t>视频生成、效率工具</a:t>
            </a:r>
            <a:r>
              <a:rPr lang="zh-CN" altLang="en-US" sz="1600">
                <a:latin typeface="+mj-ea"/>
                <a:ea typeface="+mj-ea"/>
                <a:cs typeface="+mj-ea"/>
              </a:rPr>
              <a:t>等</a:t>
            </a:r>
            <a:endParaRPr lang="zh-CN" altLang="en-US" sz="1600">
              <a:latin typeface="+mj-ea"/>
              <a:ea typeface="+mj-ea"/>
              <a:cs typeface="+mj-ea"/>
            </a:endParaRPr>
          </a:p>
          <a:p>
            <a:pPr marL="285750" indent="-285750">
              <a:buFont typeface="Arial" panose="020B0604020202020204" pitchFamily="34" charset="0"/>
              <a:buChar char="•"/>
            </a:pPr>
            <a:r>
              <a:rPr lang="zh-CN" altLang="en-US" sz="1600">
                <a:latin typeface="+mj-ea"/>
                <a:ea typeface="+mj-ea"/>
                <a:cs typeface="+mj-ea"/>
              </a:rPr>
              <a:t>终端运行</a:t>
            </a:r>
            <a:r>
              <a:rPr lang="en-US" altLang="zh-CN" sz="1600">
                <a:latin typeface="+mj-ea"/>
                <a:ea typeface="+mj-ea"/>
                <a:cs typeface="+mj-ea"/>
              </a:rPr>
              <a:t>npm i -g clawhub</a:t>
            </a:r>
            <a:r>
              <a:rPr lang="zh-CN" altLang="en-US" sz="1600">
                <a:latin typeface="+mj-ea"/>
                <a:ea typeface="+mj-ea"/>
                <a:cs typeface="+mj-ea"/>
              </a:rPr>
              <a:t>安装</a:t>
            </a:r>
            <a:r>
              <a:rPr lang="en-US" altLang="zh-CN" sz="1600">
                <a:latin typeface="+mj-ea"/>
                <a:ea typeface="+mj-ea"/>
                <a:cs typeface="+mj-ea"/>
              </a:rPr>
              <a:t>clawhub</a:t>
            </a:r>
            <a:endParaRPr lang="en-US" altLang="zh-CN" sz="1600">
              <a:latin typeface="+mj-ea"/>
              <a:ea typeface="+mj-ea"/>
              <a:cs typeface="+mj-ea"/>
            </a:endParaRPr>
          </a:p>
          <a:p>
            <a:pPr marL="285750" indent="-285750">
              <a:buFont typeface="Arial" panose="020B0604020202020204" pitchFamily="34" charset="0"/>
              <a:buChar char="•"/>
            </a:pPr>
            <a:r>
              <a:rPr lang="zh-CN" altLang="en-US" sz="1600">
                <a:latin typeface="+mj-ea"/>
                <a:ea typeface="+mj-ea"/>
                <a:cs typeface="+mj-ea"/>
              </a:rPr>
              <a:t>安装</a:t>
            </a:r>
            <a:r>
              <a:rPr lang="en-US" altLang="zh-CN" sz="1600">
                <a:latin typeface="+mj-ea"/>
                <a:ea typeface="+mj-ea"/>
                <a:cs typeface="+mj-ea"/>
              </a:rPr>
              <a:t>find-skills</a:t>
            </a:r>
            <a:r>
              <a:rPr lang="zh-CN" altLang="en-US" sz="1600">
                <a:latin typeface="+mj-ea"/>
                <a:ea typeface="+mj-ea"/>
                <a:cs typeface="+mj-ea"/>
              </a:rPr>
              <a:t>插件：终端运行</a:t>
            </a:r>
            <a:r>
              <a:rPr lang="en-US" altLang="zh-CN" sz="1600">
                <a:latin typeface="+mj-ea"/>
                <a:ea typeface="+mj-ea"/>
                <a:cs typeface="+mj-ea"/>
              </a:rPr>
              <a:t>clawhub install find-skills</a:t>
            </a:r>
            <a:r>
              <a:rPr lang="zh-CN" altLang="en-US" sz="1600">
                <a:latin typeface="+mj-ea"/>
                <a:ea typeface="+mj-ea"/>
                <a:cs typeface="+mj-ea"/>
              </a:rPr>
              <a:t>，该插件可以高效推荐好用的</a:t>
            </a:r>
            <a:r>
              <a:rPr lang="en-US" altLang="zh-CN" sz="1600">
                <a:latin typeface="+mj-ea"/>
                <a:ea typeface="+mj-ea"/>
                <a:cs typeface="+mj-ea"/>
              </a:rPr>
              <a:t>skills</a:t>
            </a:r>
            <a:endParaRPr lang="en-US" altLang="zh-CN" sz="1600">
              <a:latin typeface="+mj-ea"/>
              <a:ea typeface="+mj-ea"/>
              <a:cs typeface="+mj-ea"/>
            </a:endParaRPr>
          </a:p>
          <a:p>
            <a:pPr marL="285750" indent="-285750">
              <a:buFont typeface="Arial" panose="020B0604020202020204" pitchFamily="34" charset="0"/>
              <a:buChar char="•"/>
            </a:pPr>
            <a:r>
              <a:rPr lang="zh-CN" altLang="en-US" sz="1600">
                <a:latin typeface="+mj-ea"/>
                <a:ea typeface="+mj-ea"/>
                <a:cs typeface="+mj-ea"/>
              </a:rPr>
              <a:t>将需求告诉机器人，机器人会调用该插件找到合适的</a:t>
            </a:r>
            <a:r>
              <a:rPr lang="en-US" altLang="zh-CN" sz="1600">
                <a:latin typeface="+mj-ea"/>
                <a:ea typeface="+mj-ea"/>
                <a:cs typeface="+mj-ea"/>
              </a:rPr>
              <a:t>skills</a:t>
            </a:r>
            <a:r>
              <a:rPr lang="zh-CN" altLang="en-US" sz="1600">
                <a:latin typeface="+mj-ea"/>
                <a:ea typeface="+mj-ea"/>
                <a:cs typeface="+mj-ea"/>
              </a:rPr>
              <a:t>并帮你安装</a:t>
            </a:r>
            <a:r>
              <a:rPr lang="en-US" altLang="zh-CN" sz="1600">
                <a:latin typeface="+mj-ea"/>
                <a:ea typeface="+mj-ea"/>
                <a:cs typeface="+mj-ea"/>
              </a:rPr>
              <a:t>~</a:t>
            </a:r>
            <a:endParaRPr lang="en-US" altLang="zh-CN" sz="1600">
              <a:latin typeface="+mj-ea"/>
              <a:ea typeface="+mj-ea"/>
              <a:cs typeface="+mj-ea"/>
            </a:endParaRPr>
          </a:p>
        </p:txBody>
      </p:sp>
      <p:pic>
        <p:nvPicPr>
          <p:cNvPr id="11" name="图片 10"/>
          <p:cNvPicPr>
            <a:picLocks noChangeAspect="1"/>
          </p:cNvPicPr>
          <p:nvPr/>
        </p:nvPicPr>
        <p:blipFill>
          <a:blip r:embed="rId2"/>
          <a:stretch>
            <a:fillRect/>
          </a:stretch>
        </p:blipFill>
        <p:spPr>
          <a:xfrm>
            <a:off x="6426200" y="1503680"/>
            <a:ext cx="5500370" cy="30454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游戏机&#10;&#10;描述已自动生成"/>
          <p:cNvPicPr>
            <a:picLocks noChangeAspect="1"/>
          </p:cNvPicPr>
          <p:nvPr/>
        </p:nvPicPr>
        <p:blipFill rotWithShape="1">
          <a:blip r:embed="rId1">
            <a:extLst>
              <a:ext uri="{28A0092B-C50C-407E-A947-70E740481C1C}">
                <a14:useLocalDpi xmlns:a14="http://schemas.microsoft.com/office/drawing/2010/main" val="0"/>
              </a:ext>
            </a:extLst>
          </a:blip>
          <a:srcRect l="5854" t="14311" r="2763" b="18023"/>
          <a:stretch>
            <a:fillRect/>
          </a:stretch>
        </p:blipFill>
        <p:spPr>
          <a:xfrm>
            <a:off x="8832178" y="211047"/>
            <a:ext cx="3359822" cy="741561"/>
          </a:xfrm>
          <a:prstGeom prst="rect">
            <a:avLst/>
          </a:prstGeom>
        </p:spPr>
      </p:pic>
      <p:sp>
        <p:nvSpPr>
          <p:cNvPr id="3" name="任意多边形: 形状 2"/>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 name="文本框 3"/>
          <p:cNvSpPr txBox="1"/>
          <p:nvPr/>
        </p:nvSpPr>
        <p:spPr>
          <a:xfrm>
            <a:off x="1164276" y="355470"/>
            <a:ext cx="3294380" cy="583565"/>
          </a:xfrm>
          <a:prstGeom prst="rect">
            <a:avLst/>
          </a:prstGeom>
          <a:noFill/>
        </p:spPr>
        <p:txBody>
          <a:bodyPr wrap="none" rtlCol="0">
            <a:spAutoFit/>
          </a:bodyPr>
          <a:lstStyle/>
          <a:p>
            <a:pPr algn="l"/>
            <a:r>
              <a:rPr lang="zh-CN" altLang="en-US" sz="3200" b="1" spc="300" dirty="0">
                <a:solidFill>
                  <a:schemeClr val="tx1">
                    <a:lumMod val="85000"/>
                    <a:lumOff val="15000"/>
                  </a:schemeClr>
                </a:solidFill>
                <a:sym typeface="+mn-ea"/>
              </a:rPr>
              <a:t>部署及使用方法</a:t>
            </a:r>
            <a:endParaRPr lang="zh-CN" altLang="en-US" sz="3200" b="1" spc="300" dirty="0">
              <a:solidFill>
                <a:schemeClr val="tx1">
                  <a:lumMod val="85000"/>
                  <a:lumOff val="15000"/>
                </a:schemeClr>
              </a:solidFill>
            </a:endParaRPr>
          </a:p>
        </p:txBody>
      </p:sp>
      <p:sp>
        <p:nvSpPr>
          <p:cNvPr id="5" name="文本框 4"/>
          <p:cNvSpPr txBox="1"/>
          <p:nvPr/>
        </p:nvSpPr>
        <p:spPr>
          <a:xfrm>
            <a:off x="271574" y="339428"/>
            <a:ext cx="646697" cy="521970"/>
          </a:xfrm>
          <a:prstGeom prst="rect">
            <a:avLst/>
          </a:prstGeom>
          <a:noFill/>
        </p:spPr>
        <p:txBody>
          <a:bodyPr wrap="square" rtlCol="0">
            <a:spAutoFit/>
          </a:bodyPr>
          <a:lstStyle/>
          <a:p>
            <a:pPr algn="ctr"/>
            <a:r>
              <a:rPr lang="en-US" altLang="zh-CN" sz="2800" b="1" dirty="0">
                <a:solidFill>
                  <a:schemeClr val="bg1"/>
                </a:solidFill>
              </a:rPr>
              <a:t>03</a:t>
            </a:r>
            <a:endParaRPr lang="zh-CN" altLang="en-US" sz="2800" b="1" dirty="0">
              <a:solidFill>
                <a:schemeClr val="bg1"/>
              </a:solidFill>
            </a:endParaRPr>
          </a:p>
        </p:txBody>
      </p:sp>
      <p:sp>
        <p:nvSpPr>
          <p:cNvPr id="6" name="任意多边形: 形状 5"/>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8" name="任意多边形: 形状 17"/>
          <p:cNvSpPr>
            <a:spLocks noChangeAspect="1"/>
          </p:cNvSpPr>
          <p:nvPr/>
        </p:nvSpPr>
        <p:spPr>
          <a:xfrm>
            <a:off x="763270" y="1457960"/>
            <a:ext cx="327025" cy="28829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8" name="文本框 7"/>
          <p:cNvSpPr txBox="1"/>
          <p:nvPr/>
        </p:nvSpPr>
        <p:spPr>
          <a:xfrm>
            <a:off x="1263015" y="1414780"/>
            <a:ext cx="2194560" cy="398780"/>
          </a:xfrm>
          <a:prstGeom prst="rect">
            <a:avLst/>
          </a:prstGeom>
          <a:noFill/>
        </p:spPr>
        <p:txBody>
          <a:bodyPr wrap="square" rtlCol="0">
            <a:spAutoFit/>
          </a:bodyPr>
          <a:p>
            <a:r>
              <a:rPr lang="zh-CN" altLang="en-US" sz="2000" b="1"/>
              <a:t>安全保障</a:t>
            </a:r>
            <a:r>
              <a:rPr lang="zh-CN" altLang="en-US" sz="2000" b="1"/>
              <a:t>方法</a:t>
            </a:r>
            <a:endParaRPr lang="zh-CN" altLang="en-US" sz="2000" b="1"/>
          </a:p>
        </p:txBody>
      </p:sp>
      <p:sp>
        <p:nvSpPr>
          <p:cNvPr id="9" name="文本框 8"/>
          <p:cNvSpPr txBox="1"/>
          <p:nvPr/>
        </p:nvSpPr>
        <p:spPr>
          <a:xfrm>
            <a:off x="2442845" y="1914525"/>
            <a:ext cx="7677150" cy="368300"/>
          </a:xfrm>
          <a:prstGeom prst="rect">
            <a:avLst/>
          </a:prstGeom>
          <a:noFill/>
        </p:spPr>
        <p:txBody>
          <a:bodyPr wrap="square" rtlCol="0">
            <a:spAutoFit/>
          </a:bodyPr>
          <a:p>
            <a:r>
              <a:rPr lang="zh-CN" altLang="en-US"/>
              <a:t>遗憾的是，</a:t>
            </a:r>
            <a:r>
              <a:rPr lang="en-US" altLang="zh-CN">
                <a:latin typeface="+mj-ea"/>
                <a:ea typeface="+mj-ea"/>
              </a:rPr>
              <a:t>“</a:t>
            </a:r>
            <a:r>
              <a:rPr lang="zh-CN" altLang="en-US">
                <a:latin typeface="+mj-ea"/>
                <a:ea typeface="+mj-ea"/>
              </a:rPr>
              <a:t>不存在绝对安全的部署和使用方法</a:t>
            </a:r>
            <a:r>
              <a:rPr lang="en-US" altLang="zh-CN">
                <a:latin typeface="+mj-ea"/>
                <a:ea typeface="+mj-ea"/>
              </a:rPr>
              <a:t>”</a:t>
            </a:r>
            <a:r>
              <a:rPr lang="zh-CN" altLang="en-US">
                <a:latin typeface="+mj-ea"/>
                <a:ea typeface="+mj-ea"/>
              </a:rPr>
              <a:t>（功能强大的必然</a:t>
            </a:r>
            <a:r>
              <a:rPr lang="zh-CN" altLang="en-US">
                <a:latin typeface="+mj-ea"/>
                <a:ea typeface="+mj-ea"/>
              </a:rPr>
              <a:t>代价）</a:t>
            </a:r>
            <a:endParaRPr lang="zh-CN" altLang="en-US">
              <a:latin typeface="+mj-ea"/>
              <a:ea typeface="+mj-ea"/>
            </a:endParaRPr>
          </a:p>
        </p:txBody>
      </p:sp>
      <p:sp>
        <p:nvSpPr>
          <p:cNvPr id="13" name="文本框 12"/>
          <p:cNvSpPr txBox="1"/>
          <p:nvPr/>
        </p:nvSpPr>
        <p:spPr>
          <a:xfrm>
            <a:off x="1289050" y="2456815"/>
            <a:ext cx="2612390" cy="368300"/>
          </a:xfrm>
          <a:prstGeom prst="rect">
            <a:avLst/>
          </a:prstGeom>
          <a:noFill/>
        </p:spPr>
        <p:txBody>
          <a:bodyPr wrap="square" rtlCol="0">
            <a:spAutoFit/>
          </a:bodyPr>
          <a:p>
            <a:r>
              <a:rPr lang="zh-CN" altLang="en-US" b="1"/>
              <a:t>一些实用的安全建议：</a:t>
            </a:r>
            <a:endParaRPr lang="zh-CN" altLang="en-US" b="1"/>
          </a:p>
        </p:txBody>
      </p:sp>
      <p:sp>
        <p:nvSpPr>
          <p:cNvPr id="14" name="文本框 13"/>
          <p:cNvSpPr txBox="1"/>
          <p:nvPr/>
        </p:nvSpPr>
        <p:spPr>
          <a:xfrm>
            <a:off x="1289050" y="2825115"/>
            <a:ext cx="7034530" cy="2445385"/>
          </a:xfrm>
          <a:prstGeom prst="rect">
            <a:avLst/>
          </a:prstGeom>
          <a:noFill/>
        </p:spPr>
        <p:txBody>
          <a:bodyPr wrap="square" rtlCol="0">
            <a:spAutoFit/>
          </a:bodyPr>
          <a:p>
            <a:pPr marL="285750" indent="-285750">
              <a:lnSpc>
                <a:spcPct val="150000"/>
              </a:lnSpc>
              <a:buFont typeface="Arial" panose="020B0604020202020204" pitchFamily="34" charset="0"/>
              <a:buChar char="•"/>
            </a:pPr>
            <a:r>
              <a:rPr lang="zh-CN" altLang="en-US"/>
              <a:t>使用安全设备部署，提前备份重要文件资料</a:t>
            </a:r>
            <a:endParaRPr lang="zh-CN" altLang="en-US"/>
          </a:p>
          <a:p>
            <a:pPr marL="285750" indent="-285750">
              <a:lnSpc>
                <a:spcPct val="150000"/>
              </a:lnSpc>
              <a:buFont typeface="Arial" panose="020B0604020202020204" pitchFamily="34" charset="0"/>
              <a:buChar char="•"/>
            </a:pPr>
            <a:r>
              <a:rPr lang="zh-CN" altLang="en-US"/>
              <a:t>限制机器人对特定目录</a:t>
            </a:r>
            <a:r>
              <a:rPr lang="en-US" altLang="zh-CN"/>
              <a:t>/</a:t>
            </a:r>
            <a:r>
              <a:rPr lang="zh-CN" altLang="en-US"/>
              <a:t>网站</a:t>
            </a:r>
            <a:r>
              <a:rPr lang="en-US" altLang="zh-CN"/>
              <a:t>/</a:t>
            </a:r>
            <a:r>
              <a:rPr lang="zh-CN" altLang="en-US"/>
              <a:t>命令的权限并通过</a:t>
            </a:r>
            <a:r>
              <a:rPr lang="zh-CN" altLang="en-US"/>
              <a:t>对话写入其</a:t>
            </a:r>
            <a:r>
              <a:rPr lang="zh-CN" altLang="en-US"/>
              <a:t>配置</a:t>
            </a:r>
            <a:endParaRPr lang="zh-CN" altLang="en-US"/>
          </a:p>
          <a:p>
            <a:pPr marL="285750" indent="-285750">
              <a:lnSpc>
                <a:spcPct val="150000"/>
              </a:lnSpc>
              <a:buFont typeface="Arial" panose="020B0604020202020204" pitchFamily="34" charset="0"/>
              <a:buChar char="•"/>
            </a:pPr>
            <a:r>
              <a:rPr lang="zh-CN" altLang="en-US"/>
              <a:t>降低任务复杂度，减少长时运行的任务</a:t>
            </a:r>
            <a:endParaRPr lang="zh-CN" altLang="en-US"/>
          </a:p>
          <a:p>
            <a:pPr marL="285750" indent="-285750">
              <a:lnSpc>
                <a:spcPct val="150000"/>
              </a:lnSpc>
              <a:buFont typeface="Arial" panose="020B0604020202020204" pitchFamily="34" charset="0"/>
              <a:buChar char="•"/>
            </a:pPr>
            <a:r>
              <a:rPr lang="zh-CN" altLang="en-US"/>
              <a:t>减少密码信息的</a:t>
            </a:r>
            <a:r>
              <a:rPr lang="zh-CN" altLang="en-US"/>
              <a:t>泄露</a:t>
            </a:r>
            <a:endParaRPr lang="zh-CN" altLang="en-US"/>
          </a:p>
          <a:p>
            <a:pPr marL="285750" indent="-285750">
              <a:lnSpc>
                <a:spcPct val="150000"/>
              </a:lnSpc>
              <a:buFont typeface="Arial" panose="020B0604020202020204" pitchFamily="34" charset="0"/>
              <a:buChar char="•"/>
            </a:pPr>
            <a:r>
              <a:rPr lang="zh-CN" altLang="en-US"/>
              <a:t>定期查看操作日志</a:t>
            </a:r>
            <a:r>
              <a:rPr lang="zh-CN" altLang="en-US"/>
              <a:t>检查</a:t>
            </a:r>
            <a:endParaRPr lang="zh-CN" altLang="en-US"/>
          </a:p>
          <a:p>
            <a:pPr marL="285750" indent="-285750">
              <a:buFont typeface="Arial" panose="020B0604020202020204" pitchFamily="34" charset="0"/>
              <a:buChar char="•"/>
            </a:pPr>
            <a:endParaRPr lang="zh-CN" altLang="en-US"/>
          </a:p>
        </p:txBody>
      </p:sp>
      <p:sp>
        <p:nvSpPr>
          <p:cNvPr id="16" name="文本框 15"/>
          <p:cNvSpPr txBox="1"/>
          <p:nvPr/>
        </p:nvSpPr>
        <p:spPr>
          <a:xfrm>
            <a:off x="1289050" y="5072380"/>
            <a:ext cx="2612390" cy="368300"/>
          </a:xfrm>
          <a:prstGeom prst="rect">
            <a:avLst/>
          </a:prstGeom>
          <a:noFill/>
        </p:spPr>
        <p:txBody>
          <a:bodyPr wrap="square" rtlCol="0">
            <a:spAutoFit/>
          </a:bodyPr>
          <a:p>
            <a:r>
              <a:rPr lang="zh-CN" altLang="en-US" b="1"/>
              <a:t>进阶建议：</a:t>
            </a:r>
            <a:endParaRPr lang="zh-CN" altLang="en-US" b="1"/>
          </a:p>
        </p:txBody>
      </p:sp>
      <p:sp>
        <p:nvSpPr>
          <p:cNvPr id="19" name="文本框 18"/>
          <p:cNvSpPr txBox="1"/>
          <p:nvPr/>
        </p:nvSpPr>
        <p:spPr>
          <a:xfrm>
            <a:off x="1353820" y="5555615"/>
            <a:ext cx="7034530" cy="368300"/>
          </a:xfrm>
          <a:prstGeom prst="rect">
            <a:avLst/>
          </a:prstGeom>
          <a:noFill/>
        </p:spPr>
        <p:txBody>
          <a:bodyPr wrap="square" rtlCol="0">
            <a:spAutoFit/>
          </a:bodyPr>
          <a:p>
            <a:pPr marL="285750" indent="-285750">
              <a:buFont typeface="Arial" panose="020B0604020202020204" pitchFamily="34" charset="0"/>
              <a:buChar char="•"/>
            </a:pPr>
            <a:r>
              <a:rPr lang="zh-CN" altLang="en-US"/>
              <a:t>本地可使用</a:t>
            </a:r>
            <a:r>
              <a:rPr lang="en-US" altLang="zh-CN"/>
              <a:t>docker</a:t>
            </a:r>
            <a:r>
              <a:rPr lang="zh-CN" altLang="en-US"/>
              <a:t>进行容器化</a:t>
            </a:r>
            <a:r>
              <a:rPr lang="zh-CN" altLang="en-US">
                <a:sym typeface="+mn-ea"/>
              </a:rPr>
              <a:t>部署</a:t>
            </a:r>
            <a:endParaRPr lang="zh-CN" altLang="en-US">
              <a:sym typeface="+mn-ea"/>
            </a:endParaRPr>
          </a:p>
        </p:txBody>
      </p:sp>
      <p:sp>
        <p:nvSpPr>
          <p:cNvPr id="20" name="文本框 19"/>
          <p:cNvSpPr txBox="1"/>
          <p:nvPr/>
        </p:nvSpPr>
        <p:spPr>
          <a:xfrm>
            <a:off x="5404485" y="5555615"/>
            <a:ext cx="6096000" cy="368300"/>
          </a:xfrm>
          <a:prstGeom prst="rect">
            <a:avLst/>
          </a:prstGeom>
          <a:noFill/>
        </p:spPr>
        <p:txBody>
          <a:bodyPr wrap="square" rtlCol="0" anchor="t">
            <a:spAutoFit/>
          </a:bodyPr>
          <a:p>
            <a:r>
              <a:rPr lang="en-US" altLang="zh-CN" u="sng">
                <a:solidFill>
                  <a:srgbClr val="0070C0"/>
                </a:solidFill>
              </a:rPr>
              <a:t>https://cloud.tencent.com/developer/article/2634688</a:t>
            </a:r>
            <a:endParaRPr lang="en-US" altLang="zh-CN" u="sng">
              <a:solidFill>
                <a:srgbClr val="0070C0"/>
              </a:solidFill>
            </a:endParaRPr>
          </a:p>
        </p:txBody>
      </p:sp>
    </p:spTree>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游戏机&#10;&#10;描述已自动生成"/>
          <p:cNvPicPr>
            <a:picLocks noChangeAspect="1"/>
          </p:cNvPicPr>
          <p:nvPr/>
        </p:nvPicPr>
        <p:blipFill rotWithShape="1">
          <a:blip r:embed="rId1">
            <a:extLst>
              <a:ext uri="{28A0092B-C50C-407E-A947-70E740481C1C}">
                <a14:useLocalDpi xmlns:a14="http://schemas.microsoft.com/office/drawing/2010/main" val="0"/>
              </a:ext>
            </a:extLst>
          </a:blip>
          <a:srcRect l="5854" t="14311" r="2763" b="18023"/>
          <a:stretch>
            <a:fillRect/>
          </a:stretch>
        </p:blipFill>
        <p:spPr>
          <a:xfrm>
            <a:off x="8832178" y="211047"/>
            <a:ext cx="3359822" cy="741561"/>
          </a:xfrm>
          <a:prstGeom prst="rect">
            <a:avLst/>
          </a:prstGeom>
        </p:spPr>
      </p:pic>
      <p:sp>
        <p:nvSpPr>
          <p:cNvPr id="3" name="任意多边形: 形状 2"/>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 name="文本框 3"/>
          <p:cNvSpPr txBox="1"/>
          <p:nvPr/>
        </p:nvSpPr>
        <p:spPr>
          <a:xfrm>
            <a:off x="1164276" y="355470"/>
            <a:ext cx="1071880" cy="583565"/>
          </a:xfrm>
          <a:prstGeom prst="rect">
            <a:avLst/>
          </a:prstGeom>
          <a:noFill/>
        </p:spPr>
        <p:txBody>
          <a:bodyPr wrap="none" rtlCol="0">
            <a:spAutoFit/>
          </a:bodyPr>
          <a:lstStyle/>
          <a:p>
            <a:pPr algn="l"/>
            <a:r>
              <a:rPr lang="zh-CN" altLang="en-US" sz="3200" b="1" spc="300" dirty="0">
                <a:solidFill>
                  <a:schemeClr val="tx1">
                    <a:lumMod val="85000"/>
                    <a:lumOff val="15000"/>
                  </a:schemeClr>
                </a:solidFill>
                <a:sym typeface="+mn-ea"/>
              </a:rPr>
              <a:t>总结</a:t>
            </a:r>
            <a:endParaRPr lang="zh-CN" altLang="en-US" sz="3200" b="1" spc="300" dirty="0">
              <a:solidFill>
                <a:schemeClr val="tx1">
                  <a:lumMod val="85000"/>
                  <a:lumOff val="15000"/>
                </a:schemeClr>
              </a:solidFill>
              <a:sym typeface="+mn-ea"/>
            </a:endParaRPr>
          </a:p>
        </p:txBody>
      </p:sp>
      <p:sp>
        <p:nvSpPr>
          <p:cNvPr id="5" name="文本框 4"/>
          <p:cNvSpPr txBox="1"/>
          <p:nvPr/>
        </p:nvSpPr>
        <p:spPr>
          <a:xfrm>
            <a:off x="271574" y="339428"/>
            <a:ext cx="646697" cy="521970"/>
          </a:xfrm>
          <a:prstGeom prst="rect">
            <a:avLst/>
          </a:prstGeom>
          <a:noFill/>
        </p:spPr>
        <p:txBody>
          <a:bodyPr wrap="square" rtlCol="0">
            <a:spAutoFit/>
          </a:bodyPr>
          <a:lstStyle/>
          <a:p>
            <a:pPr algn="ctr"/>
            <a:r>
              <a:rPr lang="en-US" altLang="zh-CN" sz="2800" b="1" dirty="0">
                <a:solidFill>
                  <a:schemeClr val="bg1"/>
                </a:solidFill>
              </a:rPr>
              <a:t>04</a:t>
            </a:r>
            <a:endParaRPr lang="zh-CN" altLang="en-US" sz="2800" b="1" dirty="0">
              <a:solidFill>
                <a:schemeClr val="bg1"/>
              </a:solidFill>
            </a:endParaRPr>
          </a:p>
        </p:txBody>
      </p:sp>
      <p:sp>
        <p:nvSpPr>
          <p:cNvPr id="6" name="任意多边形: 形状 5"/>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7" name="文本框 6"/>
          <p:cNvSpPr txBox="1"/>
          <p:nvPr/>
        </p:nvSpPr>
        <p:spPr>
          <a:xfrm>
            <a:off x="1274445" y="1495425"/>
            <a:ext cx="9642475" cy="2306955"/>
          </a:xfrm>
          <a:prstGeom prst="rect">
            <a:avLst/>
          </a:prstGeom>
          <a:noFill/>
        </p:spPr>
        <p:txBody>
          <a:bodyPr wrap="square" rtlCol="0">
            <a:spAutoFit/>
          </a:bodyPr>
          <a:p>
            <a:pPr marL="285750" indent="-285750">
              <a:buFont typeface="Arial" panose="020B0604020202020204" pitchFamily="34" charset="0"/>
              <a:buChar char="•"/>
            </a:pPr>
            <a:r>
              <a:rPr lang="en-US" altLang="zh-CN">
                <a:latin typeface="+mj-ea"/>
                <a:ea typeface="+mj-ea"/>
                <a:cs typeface="+mj-ea"/>
              </a:rPr>
              <a:t>OpenClaw</a:t>
            </a:r>
            <a:r>
              <a:rPr lang="zh-CN" altLang="en-US">
                <a:latin typeface="+mj-ea"/>
                <a:ea typeface="+mj-ea"/>
                <a:cs typeface="+mj-ea"/>
              </a:rPr>
              <a:t>在自主智能体</a:t>
            </a:r>
            <a:r>
              <a:rPr lang="en-US" altLang="zh-CN">
                <a:latin typeface="+mj-ea"/>
                <a:ea typeface="+mj-ea"/>
                <a:cs typeface="+mj-ea"/>
              </a:rPr>
              <a:t>/</a:t>
            </a:r>
            <a:r>
              <a:rPr lang="zh-CN" altLang="en-US">
                <a:latin typeface="+mj-ea"/>
                <a:ea typeface="+mj-ea"/>
                <a:cs typeface="+mj-ea"/>
              </a:rPr>
              <a:t>流程自动化等方面都</a:t>
            </a:r>
            <a:r>
              <a:rPr lang="zh-CN" altLang="en-US">
                <a:latin typeface="+mj-ea"/>
                <a:ea typeface="+mj-ea"/>
                <a:cs typeface="+mj-ea"/>
              </a:rPr>
              <a:t>有极强潜力，且很多</a:t>
            </a:r>
            <a:r>
              <a:rPr lang="en-US" altLang="zh-CN">
                <a:latin typeface="+mj-ea"/>
                <a:ea typeface="+mj-ea"/>
                <a:cs typeface="+mj-ea"/>
              </a:rPr>
              <a:t>“</a:t>
            </a:r>
            <a:r>
              <a:rPr lang="zh-CN" altLang="en-US">
                <a:latin typeface="+mj-ea"/>
                <a:ea typeface="+mj-ea"/>
                <a:cs typeface="+mj-ea"/>
              </a:rPr>
              <a:t>玩法</a:t>
            </a:r>
            <a:r>
              <a:rPr lang="en-US" altLang="zh-CN">
                <a:latin typeface="+mj-ea"/>
                <a:ea typeface="+mj-ea"/>
                <a:cs typeface="+mj-ea"/>
              </a:rPr>
              <a:t>”</a:t>
            </a:r>
            <a:r>
              <a:rPr lang="zh-CN" altLang="en-US">
                <a:latin typeface="+mj-ea"/>
                <a:ea typeface="+mj-ea"/>
                <a:cs typeface="+mj-ea"/>
              </a:rPr>
              <a:t>待开</a:t>
            </a:r>
            <a:r>
              <a:rPr lang="zh-CN" altLang="en-US">
                <a:latin typeface="+mj-ea"/>
                <a:ea typeface="+mj-ea"/>
                <a:cs typeface="+mj-ea"/>
              </a:rPr>
              <a:t>发；</a:t>
            </a:r>
            <a:endParaRPr lang="zh-CN" altLang="en-US">
              <a:latin typeface="+mj-ea"/>
              <a:ea typeface="+mj-ea"/>
              <a:cs typeface="+mj-ea"/>
            </a:endParaRPr>
          </a:p>
          <a:p>
            <a:pPr marL="285750" indent="-285750">
              <a:buFont typeface="Arial" panose="020B0604020202020204" pitchFamily="34" charset="0"/>
              <a:buChar char="•"/>
            </a:pPr>
            <a:endParaRPr lang="zh-CN" altLang="en-US">
              <a:latin typeface="+mj-ea"/>
              <a:ea typeface="+mj-ea"/>
              <a:cs typeface="+mj-ea"/>
            </a:endParaRPr>
          </a:p>
          <a:p>
            <a:pPr marL="285750" indent="-285750">
              <a:buFont typeface="Arial" panose="020B0604020202020204" pitchFamily="34" charset="0"/>
              <a:buChar char="•"/>
            </a:pPr>
            <a:r>
              <a:rPr lang="zh-CN" altLang="en-US">
                <a:latin typeface="+mj-ea"/>
                <a:ea typeface="+mj-ea"/>
                <a:cs typeface="+mj-ea"/>
              </a:rPr>
              <a:t>部署门槛高和烧</a:t>
            </a:r>
            <a:r>
              <a:rPr lang="en-US" altLang="zh-CN">
                <a:latin typeface="+mj-ea"/>
                <a:ea typeface="+mj-ea"/>
                <a:cs typeface="+mj-ea"/>
              </a:rPr>
              <a:t>token</a:t>
            </a:r>
            <a:r>
              <a:rPr lang="zh-CN" altLang="en-US">
                <a:latin typeface="+mj-ea"/>
                <a:ea typeface="+mj-ea"/>
                <a:cs typeface="+mj-ea"/>
              </a:rPr>
              <a:t>是目前的一大问题，限制其应用人群和范围，但是未来也会慢慢</a:t>
            </a:r>
            <a:r>
              <a:rPr lang="zh-CN" altLang="en-US">
                <a:latin typeface="+mj-ea"/>
                <a:ea typeface="+mj-ea"/>
                <a:cs typeface="+mj-ea"/>
              </a:rPr>
              <a:t>解决；</a:t>
            </a:r>
            <a:endParaRPr lang="zh-CN" altLang="en-US">
              <a:latin typeface="+mj-ea"/>
              <a:ea typeface="+mj-ea"/>
              <a:cs typeface="+mj-ea"/>
            </a:endParaRPr>
          </a:p>
          <a:p>
            <a:pPr indent="0">
              <a:buFont typeface="Arial" panose="020B0604020202020204" pitchFamily="34" charset="0"/>
              <a:buNone/>
            </a:pPr>
            <a:endParaRPr lang="zh-CN" altLang="en-US">
              <a:latin typeface="+mj-ea"/>
              <a:ea typeface="+mj-ea"/>
              <a:cs typeface="+mj-ea"/>
            </a:endParaRPr>
          </a:p>
          <a:p>
            <a:pPr marL="285750" indent="-285750">
              <a:buFont typeface="Arial" panose="020B0604020202020204" pitchFamily="34" charset="0"/>
              <a:buChar char="•"/>
            </a:pPr>
            <a:r>
              <a:rPr lang="zh-CN" altLang="en-US">
                <a:latin typeface="+mj-ea"/>
                <a:ea typeface="+mj-ea"/>
                <a:cs typeface="+mj-ea"/>
              </a:rPr>
              <a:t>安全问题不容小觑，使用时请注意保护关键数据</a:t>
            </a:r>
            <a:r>
              <a:rPr lang="en-US" altLang="zh-CN">
                <a:latin typeface="+mj-ea"/>
                <a:ea typeface="+mj-ea"/>
                <a:cs typeface="+mj-ea"/>
              </a:rPr>
              <a:t>/</a:t>
            </a:r>
            <a:r>
              <a:rPr lang="zh-CN" altLang="en-US">
                <a:latin typeface="+mj-ea"/>
                <a:ea typeface="+mj-ea"/>
                <a:cs typeface="+mj-ea"/>
              </a:rPr>
              <a:t>文件、保护个人隐私</a:t>
            </a:r>
            <a:r>
              <a:rPr lang="zh-CN" altLang="en-US">
                <a:latin typeface="+mj-ea"/>
                <a:ea typeface="+mj-ea"/>
                <a:cs typeface="+mj-ea"/>
              </a:rPr>
              <a:t>信息</a:t>
            </a:r>
            <a:endParaRPr lang="zh-CN" altLang="en-US">
              <a:latin typeface="+mj-ea"/>
              <a:ea typeface="+mj-ea"/>
              <a:cs typeface="+mj-ea"/>
            </a:endParaRPr>
          </a:p>
          <a:p>
            <a:pPr indent="0">
              <a:buFont typeface="Arial" panose="020B0604020202020204" pitchFamily="34" charset="0"/>
              <a:buNone/>
            </a:pPr>
            <a:endParaRPr lang="zh-CN" altLang="en-US">
              <a:latin typeface="+mj-ea"/>
              <a:ea typeface="+mj-ea"/>
              <a:cs typeface="+mj-ea"/>
            </a:endParaRPr>
          </a:p>
          <a:p>
            <a:pPr marL="285750" indent="-285750">
              <a:buFont typeface="Arial" panose="020B0604020202020204" pitchFamily="34" charset="0"/>
              <a:buChar char="•"/>
            </a:pPr>
            <a:r>
              <a:rPr lang="en-US" altLang="zh-CN">
                <a:latin typeface="+mj-ea"/>
                <a:ea typeface="+mj-ea"/>
                <a:cs typeface="+mj-ea"/>
              </a:rPr>
              <a:t>2026</a:t>
            </a:r>
            <a:r>
              <a:rPr lang="zh-CN" altLang="en-US">
                <a:latin typeface="+mj-ea"/>
                <a:ea typeface="+mj-ea"/>
                <a:cs typeface="+mj-ea"/>
              </a:rPr>
              <a:t>年，</a:t>
            </a:r>
            <a:r>
              <a:rPr lang="en-US" altLang="zh-CN">
                <a:latin typeface="+mj-ea"/>
                <a:ea typeface="+mj-ea"/>
                <a:cs typeface="+mj-ea"/>
              </a:rPr>
              <a:t>Agentic AI</a:t>
            </a:r>
            <a:r>
              <a:rPr lang="zh-CN" altLang="en-US">
                <a:latin typeface="+mj-ea"/>
                <a:ea typeface="+mj-ea"/>
                <a:cs typeface="+mj-ea"/>
              </a:rPr>
              <a:t>时代已全面到来，可以</a:t>
            </a:r>
            <a:r>
              <a:rPr lang="zh-CN" altLang="en-US">
                <a:latin typeface="+mj-ea"/>
                <a:ea typeface="+mj-ea"/>
                <a:cs typeface="+mj-ea"/>
              </a:rPr>
              <a:t>继续关注这个领域的更多</a:t>
            </a:r>
            <a:r>
              <a:rPr lang="zh-CN" altLang="en-US">
                <a:latin typeface="+mj-ea"/>
                <a:ea typeface="+mj-ea"/>
                <a:cs typeface="+mj-ea"/>
              </a:rPr>
              <a:t>进展！</a:t>
            </a:r>
            <a:endParaRPr lang="zh-CN" altLang="en-US">
              <a:latin typeface="+mj-ea"/>
              <a:ea typeface="+mj-ea"/>
              <a:cs typeface="+mj-ea"/>
            </a:endParaRPr>
          </a:p>
          <a:p>
            <a:pPr marL="285750" indent="-285750">
              <a:buFont typeface="Arial" panose="020B0604020202020204" pitchFamily="34" charset="0"/>
              <a:buChar char="•"/>
            </a:pPr>
            <a:endParaRPr lang="zh-CN" altLang="en-US">
              <a:latin typeface="+mj-ea"/>
              <a:ea typeface="+mj-ea"/>
              <a:cs typeface="+mj-ea"/>
            </a:endParaRPr>
          </a:p>
        </p:txBody>
      </p:sp>
      <p:pic>
        <p:nvPicPr>
          <p:cNvPr id="10" name="图片 9" descr="43a6cd3d2dd009e0d2c04f1f31d2bab7"/>
          <p:cNvPicPr>
            <a:picLocks noChangeAspect="1"/>
          </p:cNvPicPr>
          <p:nvPr/>
        </p:nvPicPr>
        <p:blipFill>
          <a:blip r:embed="rId2"/>
          <a:stretch>
            <a:fillRect/>
          </a:stretch>
        </p:blipFill>
        <p:spPr>
          <a:xfrm>
            <a:off x="2486025" y="3947160"/>
            <a:ext cx="7423150" cy="24739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游戏机&#10;&#10;描述已自动生成"/>
          <p:cNvPicPr>
            <a:picLocks noChangeAspect="1"/>
          </p:cNvPicPr>
          <p:nvPr/>
        </p:nvPicPr>
        <p:blipFill rotWithShape="1">
          <a:blip r:embed="rId1">
            <a:extLst>
              <a:ext uri="{28A0092B-C50C-407E-A947-70E740481C1C}">
                <a14:useLocalDpi xmlns:a14="http://schemas.microsoft.com/office/drawing/2010/main" val="0"/>
              </a:ext>
            </a:extLst>
          </a:blip>
          <a:srcRect l="5854" t="14311" r="2763" b="18023"/>
          <a:stretch>
            <a:fillRect/>
          </a:stretch>
        </p:blipFill>
        <p:spPr>
          <a:xfrm>
            <a:off x="8832178" y="211047"/>
            <a:ext cx="3359822" cy="741561"/>
          </a:xfrm>
          <a:prstGeom prst="rect">
            <a:avLst/>
          </a:prstGeom>
        </p:spPr>
      </p:pic>
      <p:sp>
        <p:nvSpPr>
          <p:cNvPr id="3" name="任意多边形: 形状 2"/>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6" name="任意多边形: 形状 5"/>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7" name="任意多边形: 形状 6"/>
          <p:cNvSpPr>
            <a:spLocks noChangeAspect="1"/>
          </p:cNvSpPr>
          <p:nvPr/>
        </p:nvSpPr>
        <p:spPr>
          <a:xfrm>
            <a:off x="763544" y="1745705"/>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8" name="文本框 7"/>
          <p:cNvSpPr txBox="1"/>
          <p:nvPr/>
        </p:nvSpPr>
        <p:spPr>
          <a:xfrm>
            <a:off x="1164277" y="1644491"/>
            <a:ext cx="939165" cy="460375"/>
          </a:xfrm>
          <a:prstGeom prst="rect">
            <a:avLst/>
          </a:prstGeom>
          <a:noFill/>
        </p:spPr>
        <p:txBody>
          <a:bodyPr wrap="none" rtlCol="0">
            <a:spAutoFit/>
          </a:bodyPr>
          <a:lstStyle/>
          <a:p>
            <a:r>
              <a:rPr lang="en-US" altLang="zh-CN" sz="2400" b="1" dirty="0">
                <a:solidFill>
                  <a:schemeClr val="tx1">
                    <a:lumMod val="85000"/>
                    <a:lumOff val="15000"/>
                  </a:schemeClr>
                </a:solidFill>
                <a:latin typeface="+mj-ea"/>
                <a:ea typeface="+mj-ea"/>
              </a:rPr>
              <a:t>Q&amp;A</a:t>
            </a:r>
            <a:endParaRPr lang="zh-CN" altLang="en-US" sz="2400" b="1" dirty="0">
              <a:solidFill>
                <a:schemeClr val="tx1">
                  <a:lumMod val="85000"/>
                  <a:lumOff val="15000"/>
                </a:schemeClr>
              </a:solidFill>
              <a:latin typeface="+mj-ea"/>
              <a:ea typeface="+mj-ea"/>
            </a:endParaRPr>
          </a:p>
        </p:txBody>
      </p:sp>
      <p:sp>
        <p:nvSpPr>
          <p:cNvPr id="10" name="文本框 9"/>
          <p:cNvSpPr txBox="1"/>
          <p:nvPr/>
        </p:nvSpPr>
        <p:spPr>
          <a:xfrm>
            <a:off x="2929220" y="3013501"/>
            <a:ext cx="4936490" cy="829945"/>
          </a:xfrm>
          <a:prstGeom prst="rect">
            <a:avLst/>
          </a:prstGeom>
          <a:noFill/>
        </p:spPr>
        <p:txBody>
          <a:bodyPr wrap="none" rtlCol="0">
            <a:spAutoFit/>
          </a:bodyPr>
          <a:lstStyle/>
          <a:p>
            <a:r>
              <a:rPr lang="en-US" altLang="zh-CN" sz="4800" b="1" dirty="0">
                <a:latin typeface="+mj-ea"/>
                <a:ea typeface="+mj-ea"/>
              </a:rPr>
              <a:t>Any Questions?</a:t>
            </a:r>
            <a:endParaRPr lang="zh-CN" altLang="en-US" sz="4800" b="1" dirty="0">
              <a:latin typeface="+mj-ea"/>
              <a:ea typeface="+mj-ea"/>
            </a:endParaRPr>
          </a:p>
        </p:txBody>
      </p:sp>
      <p:pic>
        <p:nvPicPr>
          <p:cNvPr id="4" name="图片 3"/>
          <p:cNvPicPr>
            <a:picLocks noChangeAspect="1"/>
          </p:cNvPicPr>
          <p:nvPr/>
        </p:nvPicPr>
        <p:blipFill>
          <a:blip r:embed="rId2"/>
          <a:stretch>
            <a:fillRect/>
          </a:stretch>
        </p:blipFill>
        <p:spPr>
          <a:xfrm>
            <a:off x="9439910" y="3080385"/>
            <a:ext cx="2156460" cy="2156460"/>
          </a:xfrm>
          <a:prstGeom prst="rect">
            <a:avLst/>
          </a:prstGeom>
        </p:spPr>
      </p:pic>
      <p:sp>
        <p:nvSpPr>
          <p:cNvPr id="5" name="文本框 4"/>
          <p:cNvSpPr txBox="1"/>
          <p:nvPr/>
        </p:nvSpPr>
        <p:spPr>
          <a:xfrm>
            <a:off x="9769475" y="2517140"/>
            <a:ext cx="1661160" cy="368300"/>
          </a:xfrm>
          <a:prstGeom prst="rect">
            <a:avLst/>
          </a:prstGeom>
          <a:noFill/>
        </p:spPr>
        <p:txBody>
          <a:bodyPr wrap="square" rtlCol="0">
            <a:spAutoFit/>
          </a:bodyPr>
          <a:p>
            <a:r>
              <a:rPr lang="zh-CN" altLang="en-US"/>
              <a:t>反馈</a:t>
            </a:r>
            <a:r>
              <a:rPr lang="zh-CN" altLang="en-US"/>
              <a:t>二维码</a:t>
            </a: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游戏机&#10;&#10;描述已自动生成"/>
          <p:cNvPicPr>
            <a:picLocks noChangeAspect="1"/>
          </p:cNvPicPr>
          <p:nvPr/>
        </p:nvPicPr>
        <p:blipFill rotWithShape="1">
          <a:blip r:embed="rId1">
            <a:extLst>
              <a:ext uri="{28A0092B-C50C-407E-A947-70E740481C1C}">
                <a14:useLocalDpi xmlns:a14="http://schemas.microsoft.com/office/drawing/2010/main" val="0"/>
              </a:ext>
            </a:extLst>
          </a:blip>
          <a:srcRect l="5854" t="14311" r="2763" b="18023"/>
          <a:stretch>
            <a:fillRect/>
          </a:stretch>
        </p:blipFill>
        <p:spPr>
          <a:xfrm>
            <a:off x="8832178" y="211047"/>
            <a:ext cx="3359822" cy="741561"/>
          </a:xfrm>
          <a:prstGeom prst="rect">
            <a:avLst/>
          </a:prstGeom>
        </p:spPr>
      </p:pic>
      <p:sp>
        <p:nvSpPr>
          <p:cNvPr id="3" name="任意多边形: 形状 2"/>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6" name="任意多边形: 形状 5"/>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0" name="文本框 9"/>
          <p:cNvSpPr txBox="1"/>
          <p:nvPr/>
        </p:nvSpPr>
        <p:spPr>
          <a:xfrm>
            <a:off x="4911690" y="3097956"/>
            <a:ext cx="2369185" cy="829945"/>
          </a:xfrm>
          <a:prstGeom prst="rect">
            <a:avLst/>
          </a:prstGeom>
          <a:noFill/>
        </p:spPr>
        <p:txBody>
          <a:bodyPr wrap="none" rtlCol="0">
            <a:spAutoFit/>
          </a:bodyPr>
          <a:lstStyle/>
          <a:p>
            <a:r>
              <a:rPr lang="en-US" altLang="zh-CN" sz="4800" b="1" dirty="0">
                <a:latin typeface="+mj-ea"/>
                <a:ea typeface="+mj-ea"/>
              </a:rPr>
              <a:t>Thanks</a:t>
            </a:r>
            <a:endParaRPr lang="zh-CN" altLang="en-US" sz="4800" b="1" dirty="0">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游戏机&#10;&#10;描述已自动生成"/>
          <p:cNvPicPr>
            <a:picLocks noChangeAspect="1"/>
          </p:cNvPicPr>
          <p:nvPr/>
        </p:nvPicPr>
        <p:blipFill rotWithShape="1">
          <a:blip r:embed="rId1">
            <a:extLst>
              <a:ext uri="{28A0092B-C50C-407E-A947-70E740481C1C}">
                <a14:useLocalDpi xmlns:a14="http://schemas.microsoft.com/office/drawing/2010/main" val="0"/>
              </a:ext>
            </a:extLst>
          </a:blip>
          <a:srcRect l="5854" t="14311" r="2763" b="18023"/>
          <a:stretch>
            <a:fillRect/>
          </a:stretch>
        </p:blipFill>
        <p:spPr>
          <a:xfrm>
            <a:off x="8832178" y="211047"/>
            <a:ext cx="3359822" cy="741561"/>
          </a:xfrm>
          <a:prstGeom prst="rect">
            <a:avLst/>
          </a:prstGeom>
        </p:spPr>
      </p:pic>
      <p:sp>
        <p:nvSpPr>
          <p:cNvPr id="3" name="任意多边形: 形状 2"/>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 name="文本框 3"/>
          <p:cNvSpPr txBox="1"/>
          <p:nvPr/>
        </p:nvSpPr>
        <p:spPr>
          <a:xfrm>
            <a:off x="1164276" y="355470"/>
            <a:ext cx="1071880" cy="583565"/>
          </a:xfrm>
          <a:prstGeom prst="rect">
            <a:avLst/>
          </a:prstGeom>
          <a:noFill/>
        </p:spPr>
        <p:txBody>
          <a:bodyPr wrap="none" rtlCol="0">
            <a:spAutoFit/>
          </a:bodyPr>
          <a:lstStyle/>
          <a:p>
            <a:r>
              <a:rPr lang="zh-CN" altLang="en-US" sz="3200" b="1" spc="300" dirty="0">
                <a:solidFill>
                  <a:schemeClr val="tx1">
                    <a:lumMod val="85000"/>
                    <a:lumOff val="15000"/>
                  </a:schemeClr>
                </a:solidFill>
              </a:rPr>
              <a:t>概况</a:t>
            </a:r>
            <a:endParaRPr lang="zh-CN" altLang="en-US" sz="3200" b="1" spc="300" dirty="0">
              <a:solidFill>
                <a:schemeClr val="tx1">
                  <a:lumMod val="85000"/>
                  <a:lumOff val="15000"/>
                </a:schemeClr>
              </a:solidFill>
            </a:endParaRPr>
          </a:p>
        </p:txBody>
      </p:sp>
      <p:sp>
        <p:nvSpPr>
          <p:cNvPr id="5" name="文本框 4"/>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01</a:t>
            </a:r>
            <a:endParaRPr lang="zh-CN" altLang="en-US" sz="2800" b="1" dirty="0">
              <a:solidFill>
                <a:schemeClr val="bg1"/>
              </a:solidFill>
            </a:endParaRPr>
          </a:p>
        </p:txBody>
      </p:sp>
      <p:sp>
        <p:nvSpPr>
          <p:cNvPr id="6" name="任意多边形: 形状 5"/>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7" name="任意多边形: 形状 6"/>
          <p:cNvSpPr>
            <a:spLocks noChangeAspect="1"/>
          </p:cNvSpPr>
          <p:nvPr/>
        </p:nvSpPr>
        <p:spPr>
          <a:xfrm>
            <a:off x="763544" y="1641795"/>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8" name="文本框 7"/>
          <p:cNvSpPr txBox="1"/>
          <p:nvPr/>
        </p:nvSpPr>
        <p:spPr>
          <a:xfrm>
            <a:off x="1164277" y="1540581"/>
            <a:ext cx="1402080" cy="460375"/>
          </a:xfrm>
          <a:prstGeom prst="rect">
            <a:avLst/>
          </a:prstGeom>
          <a:noFill/>
        </p:spPr>
        <p:txBody>
          <a:bodyPr wrap="none" rtlCol="0">
            <a:spAutoFit/>
          </a:bodyPr>
          <a:lstStyle/>
          <a:p>
            <a:pPr algn="l"/>
            <a:r>
              <a:rPr lang="zh-CN" altLang="en-US" sz="2400" b="1" dirty="0">
                <a:solidFill>
                  <a:schemeClr val="tx1">
                    <a:lumMod val="85000"/>
                    <a:lumOff val="15000"/>
                  </a:schemeClr>
                </a:solidFill>
              </a:rPr>
              <a:t>发展历程</a:t>
            </a:r>
            <a:endParaRPr lang="zh-CN" altLang="en-US" sz="2400" b="1" dirty="0">
              <a:solidFill>
                <a:schemeClr val="tx1">
                  <a:lumMod val="85000"/>
                  <a:lumOff val="15000"/>
                </a:schemeClr>
              </a:solidFill>
            </a:endParaRPr>
          </a:p>
        </p:txBody>
      </p:sp>
      <p:sp>
        <p:nvSpPr>
          <p:cNvPr id="12" name="文本框 11"/>
          <p:cNvSpPr txBox="1"/>
          <p:nvPr/>
        </p:nvSpPr>
        <p:spPr>
          <a:xfrm>
            <a:off x="547370" y="2185670"/>
            <a:ext cx="8696325" cy="3204845"/>
          </a:xfrm>
          <a:prstGeom prst="rect">
            <a:avLst/>
          </a:prstGeom>
          <a:noFill/>
        </p:spPr>
        <p:txBody>
          <a:bodyPr wrap="square" rtlCol="0" anchor="t">
            <a:spAutoFit/>
          </a:bodyPr>
          <a:p>
            <a:pPr algn="l" defTabSz="457200">
              <a:spcAft>
                <a:spcPts val="1000"/>
              </a:spcAft>
              <a:defRPr sz="1800"/>
            </a:pPr>
            <a:r>
              <a:rPr>
                <a:solidFill>
                  <a:sysClr val="windowText" lastClr="000000"/>
                </a:solidFill>
                <a:latin typeface="微软雅黑" panose="020B0503020204020204" charset="-122"/>
                <a:ea typeface="微软雅黑" panose="020B0503020204020204" charset="-122"/>
                <a:cs typeface="微软雅黑" panose="020B0503020204020204" charset="-122"/>
                <a:sym typeface="+mn-ea"/>
              </a:rPr>
              <a:t>• 2025年6月：Peter Steinberger创立Amantus Machina公司</a:t>
            </a:r>
            <a:endParaRPr>
              <a:solidFill>
                <a:sysClr val="windowText" lastClr="000000"/>
              </a:solidFill>
              <a:latin typeface="微软雅黑" panose="020B0503020204020204" charset="-122"/>
              <a:ea typeface="微软雅黑" panose="020B0503020204020204" charset="-122"/>
              <a:cs typeface="微软雅黑" panose="020B0503020204020204" charset="-122"/>
              <a:sym typeface="+mn-ea"/>
            </a:endParaRPr>
          </a:p>
          <a:p>
            <a:pPr algn="l" defTabSz="457200">
              <a:spcAft>
                <a:spcPts val="1000"/>
              </a:spcAft>
              <a:defRPr sz="1800"/>
            </a:pPr>
            <a:r>
              <a:rPr>
                <a:solidFill>
                  <a:sysClr val="windowText" lastClr="000000"/>
                </a:solidFill>
                <a:latin typeface="微软雅黑" panose="020B0503020204020204" charset="-122"/>
                <a:ea typeface="微软雅黑" panose="020B0503020204020204" charset="-122"/>
                <a:cs typeface="微软雅黑" panose="020B0503020204020204" charset="-122"/>
                <a:sym typeface="+mn-ea"/>
              </a:rPr>
              <a:t>• 2025年12月28日：项目以ClawdBot为名发布，公布突破性进展，引发社区关注</a:t>
            </a:r>
            <a:endParaRPr>
              <a:solidFill>
                <a:sysClr val="windowText" lastClr="000000"/>
              </a:solidFill>
              <a:latin typeface="微软雅黑" panose="020B0503020204020204" charset="-122"/>
              <a:ea typeface="微软雅黑" panose="020B0503020204020204" charset="-122"/>
              <a:cs typeface="微软雅黑" panose="020B0503020204020204" charset="-122"/>
              <a:sym typeface="+mn-ea"/>
            </a:endParaRPr>
          </a:p>
          <a:p>
            <a:pPr algn="l" defTabSz="457200">
              <a:spcAft>
                <a:spcPts val="1000"/>
              </a:spcAft>
              <a:defRPr sz="1800"/>
            </a:pPr>
            <a:r>
              <a:rPr>
                <a:solidFill>
                  <a:sysClr val="windowText" lastClr="000000"/>
                </a:solidFill>
                <a:latin typeface="微软雅黑" panose="020B0503020204020204" charset="-122"/>
                <a:ea typeface="微软雅黑" panose="020B0503020204020204" charset="-122"/>
                <a:cs typeface="微软雅黑" panose="020B0503020204020204" charset="-122"/>
                <a:sym typeface="+mn-ea"/>
              </a:rPr>
              <a:t>• 2026年1月：ClawdBot展示多项自主任务执行案例，包括邮件管理、日程安排等</a:t>
            </a:r>
            <a:endParaRPr>
              <a:solidFill>
                <a:sysClr val="windowText" lastClr="000000"/>
              </a:solidFill>
              <a:latin typeface="微软雅黑" panose="020B0503020204020204" charset="-122"/>
              <a:ea typeface="微软雅黑" panose="020B0503020204020204" charset="-122"/>
              <a:cs typeface="微软雅黑" panose="020B0503020204020204" charset="-122"/>
              <a:sym typeface="+mn-ea"/>
            </a:endParaRPr>
          </a:p>
          <a:p>
            <a:pPr algn="l" defTabSz="457200">
              <a:spcAft>
                <a:spcPts val="1000"/>
              </a:spcAft>
              <a:defRPr sz="1800"/>
            </a:pPr>
            <a:r>
              <a:rPr>
                <a:solidFill>
                  <a:sysClr val="windowText" lastClr="000000"/>
                </a:solidFill>
                <a:latin typeface="微软雅黑" panose="020B0503020204020204" charset="-122"/>
                <a:ea typeface="微软雅黑" panose="020B0503020204020204" charset="-122"/>
                <a:cs typeface="微软雅黑" panose="020B0503020204020204" charset="-122"/>
                <a:sym typeface="+mn-ea"/>
              </a:rPr>
              <a:t>• 2026年1月27日：因Anthropic商标指控侵权，更名为Moltbot</a:t>
            </a:r>
            <a:endParaRPr>
              <a:solidFill>
                <a:sysClr val="windowText" lastClr="000000"/>
              </a:solidFill>
              <a:latin typeface="微软雅黑" panose="020B0503020204020204" charset="-122"/>
              <a:ea typeface="微软雅黑" panose="020B0503020204020204" charset="-122"/>
              <a:cs typeface="微软雅黑" panose="020B0503020204020204" charset="-122"/>
              <a:sym typeface="+mn-ea"/>
            </a:endParaRPr>
          </a:p>
          <a:p>
            <a:pPr algn="l" defTabSz="457200">
              <a:spcAft>
                <a:spcPts val="1000"/>
              </a:spcAft>
              <a:defRPr sz="1800"/>
            </a:pPr>
            <a:r>
              <a:rPr>
                <a:solidFill>
                  <a:sysClr val="windowText" lastClr="000000"/>
                </a:solidFill>
                <a:latin typeface="微软雅黑" panose="020B0503020204020204" charset="-122"/>
                <a:ea typeface="微软雅黑" panose="020B0503020204020204" charset="-122"/>
                <a:cs typeface="微软雅黑" panose="020B0503020204020204" charset="-122"/>
                <a:sym typeface="+mn-ea"/>
              </a:rPr>
              <a:t>• 2026年1月30日：再次宣布更名OpenClaw，正式确立品牌</a:t>
            </a:r>
            <a:endParaRPr>
              <a:solidFill>
                <a:sysClr val="windowText" lastClr="000000"/>
              </a:solidFill>
              <a:latin typeface="微软雅黑" panose="020B0503020204020204" charset="-122"/>
              <a:ea typeface="微软雅黑" panose="020B0503020204020204" charset="-122"/>
              <a:cs typeface="微软雅黑" panose="020B0503020204020204" charset="-122"/>
              <a:sym typeface="+mn-ea"/>
            </a:endParaRPr>
          </a:p>
          <a:p>
            <a:pPr algn="l" defTabSz="457200">
              <a:spcAft>
                <a:spcPts val="1000"/>
              </a:spcAft>
              <a:defRPr sz="1800"/>
            </a:pPr>
            <a:r>
              <a:rPr>
                <a:solidFill>
                  <a:sysClr val="windowText" lastClr="000000"/>
                </a:solidFill>
                <a:latin typeface="微软雅黑" panose="020B0503020204020204" charset="-122"/>
                <a:ea typeface="微软雅黑" panose="020B0503020204020204" charset="-122"/>
                <a:cs typeface="微软雅黑" panose="020B0503020204020204" charset="-122"/>
                <a:sym typeface="+mn-ea"/>
              </a:rPr>
              <a:t>• 2026年2月：GitHub Star从9万爆发式增长至21.4万，</a:t>
            </a:r>
            <a:endParaRPr>
              <a:solidFill>
                <a:sysClr val="windowText" lastClr="000000"/>
              </a:solidFill>
              <a:latin typeface="微软雅黑" panose="020B0503020204020204" charset="-122"/>
              <a:ea typeface="微软雅黑" panose="020B0503020204020204" charset="-122"/>
              <a:cs typeface="微软雅黑" panose="020B0503020204020204" charset="-122"/>
              <a:sym typeface="+mn-ea"/>
            </a:endParaRPr>
          </a:p>
          <a:p>
            <a:pPr algn="l" defTabSz="457200">
              <a:spcAft>
                <a:spcPts val="1000"/>
              </a:spcAft>
              <a:defRPr sz="1800"/>
            </a:pPr>
            <a:r>
              <a:rPr>
                <a:solidFill>
                  <a:sysClr val="windowText" lastClr="000000"/>
                </a:solidFill>
                <a:latin typeface="微软雅黑" panose="020B0503020204020204" charset="-122"/>
                <a:ea typeface="微软雅黑" panose="020B0503020204020204" charset="-122"/>
                <a:cs typeface="微软雅黑" panose="020B0503020204020204" charset="-122"/>
                <a:sym typeface="+mn-ea"/>
              </a:rPr>
              <a:t> </a:t>
            </a:r>
            <a:r>
              <a:rPr lang="en-US">
                <a:solidFill>
                  <a:sysClr val="windowText" lastClr="000000"/>
                </a:solidFill>
                <a:latin typeface="微软雅黑" panose="020B0503020204020204" charset="-122"/>
                <a:ea typeface="微软雅黑" panose="020B0503020204020204" charset="-122"/>
                <a:cs typeface="微软雅黑" panose="020B0503020204020204" charset="-122"/>
                <a:sym typeface="+mn-ea"/>
              </a:rPr>
              <a:t>                     </a:t>
            </a:r>
            <a:r>
              <a:rPr lang="zh-CN" altLang="en-US">
                <a:solidFill>
                  <a:sysClr val="windowText" lastClr="000000"/>
                </a:solidFill>
                <a:latin typeface="微软雅黑" panose="020B0503020204020204" charset="-122"/>
                <a:ea typeface="微软雅黑" panose="020B0503020204020204" charset="-122"/>
                <a:cs typeface="微软雅黑" panose="020B0503020204020204" charset="-122"/>
                <a:sym typeface="+mn-ea"/>
              </a:rPr>
              <a:t>成为</a:t>
            </a:r>
            <a:r>
              <a:rPr lang="en-US" altLang="zh-CN">
                <a:solidFill>
                  <a:sysClr val="windowText" lastClr="000000"/>
                </a:solidFill>
                <a:latin typeface="微软雅黑" panose="020B0503020204020204" charset="-122"/>
                <a:ea typeface="微软雅黑" panose="020B0503020204020204" charset="-122"/>
                <a:cs typeface="微软雅黑" panose="020B0503020204020204" charset="-122"/>
                <a:sym typeface="+mn-ea"/>
              </a:rPr>
              <a:t> GitHub </a:t>
            </a:r>
            <a:r>
              <a:rPr lang="zh-CN" altLang="en-US" b="1">
                <a:solidFill>
                  <a:sysClr val="windowText" lastClr="000000"/>
                </a:solidFill>
                <a:latin typeface="微软雅黑" panose="020B0503020204020204" charset="-122"/>
                <a:ea typeface="微软雅黑" panose="020B0503020204020204" charset="-122"/>
                <a:cs typeface="微软雅黑" panose="020B0503020204020204" charset="-122"/>
                <a:sym typeface="+mn-ea"/>
              </a:rPr>
              <a:t>历史上增长最快</a:t>
            </a:r>
            <a:r>
              <a:rPr lang="zh-CN" altLang="en-US">
                <a:solidFill>
                  <a:sysClr val="windowText" lastClr="000000"/>
                </a:solidFill>
                <a:latin typeface="微软雅黑" panose="020B0503020204020204" charset="-122"/>
                <a:ea typeface="微软雅黑" panose="020B0503020204020204" charset="-122"/>
                <a:cs typeface="微软雅黑" panose="020B0503020204020204" charset="-122"/>
                <a:sym typeface="+mn-ea"/>
              </a:rPr>
              <a:t>的项目，</a:t>
            </a:r>
            <a:r>
              <a:rPr lang="zh-CN" altLang="en-US">
                <a:solidFill>
                  <a:sysClr val="windowText" lastClr="000000"/>
                </a:solidFill>
                <a:latin typeface="微软雅黑" panose="020B0503020204020204" charset="-122"/>
                <a:ea typeface="微软雅黑" panose="020B0503020204020204" charset="-122"/>
                <a:cs typeface="微软雅黑" panose="020B0503020204020204" charset="-122"/>
                <a:sym typeface="+mn-ea"/>
              </a:rPr>
              <a:t>引发</a:t>
            </a:r>
            <a:r>
              <a:rPr lang="en-US" altLang="zh-CN">
                <a:solidFill>
                  <a:sysClr val="windowText" lastClr="000000"/>
                </a:solidFill>
                <a:latin typeface="微软雅黑" panose="020B0503020204020204" charset="-122"/>
                <a:ea typeface="微软雅黑" panose="020B0503020204020204" charset="-122"/>
                <a:cs typeface="微软雅黑" panose="020B0503020204020204" charset="-122"/>
                <a:sym typeface="+mn-ea"/>
              </a:rPr>
              <a:t>Mac Mini</a:t>
            </a:r>
            <a:r>
              <a:rPr lang="zh-CN" altLang="en-US">
                <a:solidFill>
                  <a:sysClr val="windowText" lastClr="000000"/>
                </a:solidFill>
                <a:latin typeface="微软雅黑" panose="020B0503020204020204" charset="-122"/>
                <a:ea typeface="微软雅黑" panose="020B0503020204020204" charset="-122"/>
                <a:cs typeface="微软雅黑" panose="020B0503020204020204" charset="-122"/>
                <a:sym typeface="+mn-ea"/>
              </a:rPr>
              <a:t>抢购潮</a:t>
            </a:r>
            <a:endParaRPr lang="zh-CN" altLang="en-US">
              <a:solidFill>
                <a:sysClr val="windowText" lastClr="000000"/>
              </a:solidFill>
              <a:latin typeface="微软雅黑" panose="020B0503020204020204" charset="-122"/>
              <a:ea typeface="微软雅黑" panose="020B0503020204020204" charset="-122"/>
              <a:cs typeface="微软雅黑" panose="020B0503020204020204" charset="-122"/>
              <a:sym typeface="+mn-ea"/>
            </a:endParaRPr>
          </a:p>
          <a:p>
            <a:pPr algn="l" defTabSz="457200">
              <a:spcAft>
                <a:spcPts val="1000"/>
              </a:spcAft>
              <a:defRPr sz="1800"/>
            </a:pPr>
            <a:r>
              <a:rPr>
                <a:solidFill>
                  <a:sysClr val="windowText" lastClr="000000"/>
                </a:solidFill>
                <a:latin typeface="微软雅黑" panose="020B0503020204020204" charset="-122"/>
                <a:ea typeface="微软雅黑" panose="020B0503020204020204" charset="-122"/>
                <a:cs typeface="微软雅黑" panose="020B0503020204020204" charset="-122"/>
                <a:sym typeface="+mn-ea"/>
              </a:rPr>
              <a:t>• 2026年2月：Peter宣布加入OpenAI，OpenClaw转交独立基金会管理</a:t>
            </a:r>
            <a:endParaRPr lang="zh-CN" altLang="en-US">
              <a:solidFill>
                <a:sysClr val="windowText" lastClr="000000"/>
              </a:solidFill>
              <a:latin typeface="微软雅黑" panose="020B0503020204020204" charset="-122"/>
              <a:ea typeface="微软雅黑" panose="020B0503020204020204" charset="-122"/>
              <a:cs typeface="微软雅黑" panose="020B0503020204020204" charset="-122"/>
              <a:sym typeface="+mn-ea"/>
            </a:endParaRPr>
          </a:p>
        </p:txBody>
      </p:sp>
      <p:pic>
        <p:nvPicPr>
          <p:cNvPr id="14" name="图片 13"/>
          <p:cNvPicPr>
            <a:picLocks noChangeAspect="1"/>
          </p:cNvPicPr>
          <p:nvPr/>
        </p:nvPicPr>
        <p:blipFill>
          <a:blip r:embed="rId2"/>
          <a:srcRect l="16746" r="22648"/>
          <a:stretch>
            <a:fillRect/>
          </a:stretch>
        </p:blipFill>
        <p:spPr>
          <a:xfrm>
            <a:off x="9308465" y="1863090"/>
            <a:ext cx="2457450" cy="2205990"/>
          </a:xfrm>
          <a:prstGeom prst="rect">
            <a:avLst/>
          </a:prstGeom>
        </p:spPr>
      </p:pic>
      <p:sp>
        <p:nvSpPr>
          <p:cNvPr id="15" name="文本框 14"/>
          <p:cNvSpPr txBox="1"/>
          <p:nvPr/>
        </p:nvSpPr>
        <p:spPr>
          <a:xfrm>
            <a:off x="8681085" y="4321810"/>
            <a:ext cx="3451860" cy="1076325"/>
          </a:xfrm>
          <a:prstGeom prst="rect">
            <a:avLst/>
          </a:prstGeom>
          <a:noFill/>
        </p:spPr>
        <p:txBody>
          <a:bodyPr wrap="square" rtlCol="0">
            <a:spAutoFit/>
          </a:bodyPr>
          <a:p>
            <a:pPr marL="285750" indent="-285750">
              <a:buFont typeface="Arial" panose="020B0604020202020204" pitchFamily="34" charset="0"/>
              <a:buChar char="•"/>
            </a:pPr>
            <a:r>
              <a:rPr lang="zh-CN" altLang="en-US" sz="1600">
                <a:latin typeface="仿宋" panose="02010609060101010101" charset="-122"/>
                <a:ea typeface="仿宋" panose="02010609060101010101" charset="-122"/>
                <a:cs typeface="仿宋" panose="02010609060101010101" charset="-122"/>
              </a:rPr>
              <a:t>奥地利程序员彼得</a:t>
            </a:r>
            <a:r>
              <a:rPr lang="en-US" altLang="zh-CN" sz="1600">
                <a:latin typeface="仿宋" panose="02010609060101010101" charset="-122"/>
                <a:ea typeface="仿宋" panose="02010609060101010101" charset="-122"/>
                <a:cs typeface="仿宋" panose="02010609060101010101" charset="-122"/>
              </a:rPr>
              <a:t>·</a:t>
            </a:r>
            <a:r>
              <a:rPr lang="zh-CN" altLang="en-US" sz="1600">
                <a:latin typeface="仿宋" panose="02010609060101010101" charset="-122"/>
                <a:ea typeface="仿宋" panose="02010609060101010101" charset="-122"/>
                <a:cs typeface="仿宋" panose="02010609060101010101" charset="-122"/>
              </a:rPr>
              <a:t>斯坦伯格，有</a:t>
            </a:r>
            <a:r>
              <a:rPr lang="en-US" altLang="zh-CN" sz="1600">
                <a:latin typeface="仿宋" panose="02010609060101010101" charset="-122"/>
                <a:ea typeface="仿宋" panose="02010609060101010101" charset="-122"/>
                <a:cs typeface="仿宋" panose="02010609060101010101" charset="-122"/>
              </a:rPr>
              <a:t>13</a:t>
            </a:r>
            <a:r>
              <a:rPr lang="zh-CN" altLang="en-US" sz="1600">
                <a:latin typeface="仿宋" panose="02010609060101010101" charset="-122"/>
                <a:ea typeface="仿宋" panose="02010609060101010101" charset="-122"/>
                <a:cs typeface="仿宋" panose="02010609060101010101" charset="-122"/>
              </a:rPr>
              <a:t>年</a:t>
            </a:r>
            <a:r>
              <a:rPr lang="en-US" altLang="zh-CN" sz="1600">
                <a:latin typeface="仿宋" panose="02010609060101010101" charset="-122"/>
                <a:ea typeface="仿宋" panose="02010609060101010101" charset="-122"/>
                <a:cs typeface="仿宋" panose="02010609060101010101" charset="-122"/>
              </a:rPr>
              <a:t>PDF</a:t>
            </a:r>
            <a:r>
              <a:rPr lang="zh-CN" altLang="en-US" sz="1600">
                <a:latin typeface="仿宋" panose="02010609060101010101" charset="-122"/>
                <a:ea typeface="仿宋" panose="02010609060101010101" charset="-122"/>
                <a:cs typeface="仿宋" panose="02010609060101010101" charset="-122"/>
              </a:rPr>
              <a:t>工具开发经验，曾创立</a:t>
            </a:r>
            <a:r>
              <a:rPr lang="en-US" altLang="zh-CN" sz="1600">
                <a:latin typeface="仿宋" panose="02010609060101010101" charset="-122"/>
                <a:ea typeface="仿宋" panose="02010609060101010101" charset="-122"/>
                <a:cs typeface="仿宋" panose="02010609060101010101" charset="-122"/>
              </a:rPr>
              <a:t>PSPDFKit</a:t>
            </a:r>
            <a:r>
              <a:rPr lang="zh-CN" altLang="en-US" sz="1600">
                <a:latin typeface="仿宋" panose="02010609060101010101" charset="-122"/>
                <a:ea typeface="仿宋" panose="02010609060101010101" charset="-122"/>
                <a:cs typeface="仿宋" panose="02010609060101010101" charset="-122"/>
              </a:rPr>
              <a:t>项目</a:t>
            </a:r>
            <a:endParaRPr lang="zh-CN" altLang="en-US" sz="1600">
              <a:latin typeface="仿宋" panose="02010609060101010101" charset="-122"/>
              <a:ea typeface="仿宋" panose="02010609060101010101" charset="-122"/>
              <a:cs typeface="仿宋" panose="02010609060101010101" charset="-122"/>
            </a:endParaRPr>
          </a:p>
          <a:p>
            <a:pPr marL="285750" indent="-285750">
              <a:buFont typeface="Arial" panose="020B0604020202020204" pitchFamily="34" charset="0"/>
              <a:buChar char="•"/>
            </a:pPr>
            <a:r>
              <a:rPr lang="en-US" altLang="zh-CN" sz="1600">
                <a:latin typeface="仿宋" panose="02010609060101010101" charset="-122"/>
                <a:ea typeface="仿宋" panose="02010609060101010101" charset="-122"/>
                <a:cs typeface="仿宋" panose="02010609060101010101" charset="-122"/>
              </a:rPr>
              <a:t>OpenClaw</a:t>
            </a:r>
            <a:r>
              <a:rPr lang="zh-CN" altLang="en-US" sz="1600">
                <a:latin typeface="仿宋" panose="02010609060101010101" charset="-122"/>
                <a:ea typeface="仿宋" panose="02010609060101010101" charset="-122"/>
                <a:cs typeface="仿宋" panose="02010609060101010101" charset="-122"/>
              </a:rPr>
              <a:t>最初是他的</a:t>
            </a:r>
            <a:r>
              <a:rPr lang="en-US" altLang="zh-CN" sz="1600">
                <a:latin typeface="仿宋" panose="02010609060101010101" charset="-122"/>
                <a:ea typeface="仿宋" panose="02010609060101010101" charset="-122"/>
                <a:cs typeface="仿宋" panose="02010609060101010101" charset="-122"/>
              </a:rPr>
              <a:t>“</a:t>
            </a:r>
            <a:r>
              <a:rPr lang="zh-CN" altLang="en-US" sz="1600">
                <a:latin typeface="仿宋" panose="02010609060101010101" charset="-122"/>
                <a:ea typeface="仿宋" panose="02010609060101010101" charset="-122"/>
                <a:cs typeface="仿宋" panose="02010609060101010101" charset="-122"/>
              </a:rPr>
              <a:t>周末项目</a:t>
            </a:r>
            <a:r>
              <a:rPr lang="en-US" altLang="zh-CN" sz="1600">
                <a:latin typeface="仿宋" panose="02010609060101010101" charset="-122"/>
                <a:ea typeface="仿宋" panose="02010609060101010101" charset="-122"/>
                <a:cs typeface="仿宋" panose="02010609060101010101" charset="-122"/>
              </a:rPr>
              <a:t>”</a:t>
            </a:r>
            <a:endParaRPr lang="en-US" altLang="zh-CN" sz="1600">
              <a:latin typeface="仿宋" panose="02010609060101010101" charset="-122"/>
              <a:ea typeface="仿宋" panose="02010609060101010101" charset="-122"/>
              <a:cs typeface="仿宋"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游戏机&#10;&#10;描述已自动生成"/>
          <p:cNvPicPr>
            <a:picLocks noChangeAspect="1"/>
          </p:cNvPicPr>
          <p:nvPr/>
        </p:nvPicPr>
        <p:blipFill rotWithShape="1">
          <a:blip r:embed="rId1">
            <a:extLst>
              <a:ext uri="{28A0092B-C50C-407E-A947-70E740481C1C}">
                <a14:useLocalDpi xmlns:a14="http://schemas.microsoft.com/office/drawing/2010/main" val="0"/>
              </a:ext>
            </a:extLst>
          </a:blip>
          <a:srcRect l="5854" t="14311" r="2763" b="18023"/>
          <a:stretch>
            <a:fillRect/>
          </a:stretch>
        </p:blipFill>
        <p:spPr>
          <a:xfrm>
            <a:off x="8832178" y="211047"/>
            <a:ext cx="3359822" cy="741561"/>
          </a:xfrm>
          <a:prstGeom prst="rect">
            <a:avLst/>
          </a:prstGeom>
        </p:spPr>
      </p:pic>
      <p:sp>
        <p:nvSpPr>
          <p:cNvPr id="3" name="任意多边形: 形状 2"/>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 name="文本框 4"/>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01</a:t>
            </a:r>
            <a:endParaRPr lang="zh-CN" altLang="en-US" sz="2800" b="1" dirty="0">
              <a:solidFill>
                <a:schemeClr val="bg1"/>
              </a:solidFill>
            </a:endParaRPr>
          </a:p>
        </p:txBody>
      </p:sp>
      <p:sp>
        <p:nvSpPr>
          <p:cNvPr id="6" name="任意多边形: 形状 5"/>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0" name="任意多边形: 形状 9"/>
          <p:cNvSpPr>
            <a:spLocks noChangeAspect="1"/>
          </p:cNvSpPr>
          <p:nvPr/>
        </p:nvSpPr>
        <p:spPr>
          <a:xfrm>
            <a:off x="948022" y="1382324"/>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1" name="文本框 10"/>
          <p:cNvSpPr txBox="1"/>
          <p:nvPr/>
        </p:nvSpPr>
        <p:spPr>
          <a:xfrm>
            <a:off x="1348755" y="1281110"/>
            <a:ext cx="2926080" cy="460375"/>
          </a:xfrm>
          <a:prstGeom prst="rect">
            <a:avLst/>
          </a:prstGeom>
          <a:noFill/>
        </p:spPr>
        <p:txBody>
          <a:bodyPr wrap="none" rtlCol="0">
            <a:spAutoFit/>
          </a:bodyPr>
          <a:lstStyle/>
          <a:p>
            <a:pPr algn="l"/>
            <a:r>
              <a:rPr lang="zh-CN" altLang="en-US" sz="2400" b="1" dirty="0">
                <a:solidFill>
                  <a:schemeClr val="tx1">
                    <a:lumMod val="85000"/>
                    <a:lumOff val="15000"/>
                  </a:schemeClr>
                </a:solidFill>
              </a:rPr>
              <a:t>与其他相似</a:t>
            </a:r>
            <a:r>
              <a:rPr lang="zh-CN" altLang="en-US" sz="2400" b="1" dirty="0">
                <a:solidFill>
                  <a:schemeClr val="tx1">
                    <a:lumMod val="85000"/>
                    <a:lumOff val="15000"/>
                  </a:schemeClr>
                </a:solidFill>
              </a:rPr>
              <a:t>项目对比</a:t>
            </a:r>
            <a:endParaRPr lang="zh-CN" altLang="en-US" sz="2400" b="1" dirty="0">
              <a:solidFill>
                <a:schemeClr val="tx1">
                  <a:lumMod val="85000"/>
                  <a:lumOff val="15000"/>
                </a:schemeClr>
              </a:solidFill>
            </a:endParaRPr>
          </a:p>
        </p:txBody>
      </p:sp>
      <p:sp>
        <p:nvSpPr>
          <p:cNvPr id="7" name="文本框 6"/>
          <p:cNvSpPr txBox="1"/>
          <p:nvPr/>
        </p:nvSpPr>
        <p:spPr>
          <a:xfrm>
            <a:off x="1164276" y="355470"/>
            <a:ext cx="1071880" cy="583565"/>
          </a:xfrm>
          <a:prstGeom prst="rect">
            <a:avLst/>
          </a:prstGeom>
          <a:noFill/>
        </p:spPr>
        <p:txBody>
          <a:bodyPr wrap="none" rtlCol="0">
            <a:spAutoFit/>
          </a:bodyPr>
          <a:lstStyle/>
          <a:p>
            <a:r>
              <a:rPr lang="zh-CN" altLang="en-US" sz="3200" b="1" spc="300" dirty="0">
                <a:solidFill>
                  <a:schemeClr val="tx1">
                    <a:lumMod val="85000"/>
                    <a:lumOff val="15000"/>
                  </a:schemeClr>
                </a:solidFill>
              </a:rPr>
              <a:t>概况</a:t>
            </a:r>
            <a:endParaRPr lang="zh-CN" altLang="en-US" sz="3200" b="1" spc="300" dirty="0">
              <a:solidFill>
                <a:schemeClr val="tx1">
                  <a:lumMod val="85000"/>
                  <a:lumOff val="15000"/>
                </a:schemeClr>
              </a:solidFill>
            </a:endParaRPr>
          </a:p>
        </p:txBody>
      </p:sp>
      <p:sp>
        <p:nvSpPr>
          <p:cNvPr id="14" name="文本框 13"/>
          <p:cNvSpPr txBox="1"/>
          <p:nvPr/>
        </p:nvSpPr>
        <p:spPr>
          <a:xfrm>
            <a:off x="1489075" y="5110480"/>
            <a:ext cx="9062720" cy="368300"/>
          </a:xfrm>
          <a:prstGeom prst="rect">
            <a:avLst/>
          </a:prstGeom>
          <a:noFill/>
        </p:spPr>
        <p:txBody>
          <a:bodyPr wrap="square" rtlCol="0" anchor="t">
            <a:spAutoFit/>
          </a:bodyPr>
          <a:p>
            <a:pPr algn="l">
              <a:spcAft>
                <a:spcPts val="1000"/>
              </a:spcAft>
              <a:defRPr sz="1800"/>
            </a:pPr>
            <a:r>
              <a:rPr>
                <a:latin typeface="微软雅黑" panose="020B0503020204020204" charset="-122"/>
                <a:ea typeface="微软雅黑" panose="020B0503020204020204" charset="-122"/>
                <a:cs typeface="微软雅黑" panose="020B0503020204020204" charset="-122"/>
                <a:sym typeface="+mn-ea"/>
              </a:rPr>
              <a:t> </a:t>
            </a:r>
            <a:r>
              <a:rPr b="1">
                <a:latin typeface="微软雅黑" panose="020B0503020204020204" charset="-122"/>
                <a:ea typeface="微软雅黑" panose="020B0503020204020204" charset="-122"/>
                <a:cs typeface="微软雅黑" panose="020B0503020204020204" charset="-122"/>
                <a:sym typeface="+mn-ea"/>
              </a:rPr>
              <a:t>核心</a:t>
            </a:r>
            <a:r>
              <a:rPr lang="zh-CN" b="1">
                <a:latin typeface="微软雅黑" panose="020B0503020204020204" charset="-122"/>
                <a:ea typeface="微软雅黑" panose="020B0503020204020204" charset="-122"/>
                <a:cs typeface="微软雅黑" panose="020B0503020204020204" charset="-122"/>
                <a:sym typeface="+mn-ea"/>
              </a:rPr>
              <a:t>优势</a:t>
            </a:r>
            <a:r>
              <a:rPr b="1">
                <a:latin typeface="微软雅黑" panose="020B0503020204020204" charset="-122"/>
                <a:ea typeface="微软雅黑" panose="020B0503020204020204" charset="-122"/>
                <a:cs typeface="微软雅黑" panose="020B0503020204020204" charset="-122"/>
                <a:sym typeface="+mn-ea"/>
              </a:rPr>
              <a:t>：持久会话</a:t>
            </a:r>
            <a:r>
              <a:rPr lang="zh-CN" b="1">
                <a:latin typeface="微软雅黑" panose="020B0503020204020204" charset="-122"/>
                <a:ea typeface="微软雅黑" panose="020B0503020204020204" charset="-122"/>
                <a:cs typeface="微软雅黑" panose="020B0503020204020204" charset="-122"/>
                <a:sym typeface="+mn-ea"/>
              </a:rPr>
              <a:t>、</a:t>
            </a:r>
            <a:r>
              <a:rPr b="1">
                <a:latin typeface="微软雅黑" panose="020B0503020204020204" charset="-122"/>
                <a:ea typeface="微软雅黑" panose="020B0503020204020204" charset="-122"/>
                <a:cs typeface="微软雅黑" panose="020B0503020204020204" charset="-122"/>
                <a:sym typeface="+mn-ea"/>
              </a:rPr>
              <a:t>主动行为</a:t>
            </a:r>
            <a:r>
              <a:rPr lang="zh-CN" b="1">
                <a:latin typeface="微软雅黑" panose="020B0503020204020204" charset="-122"/>
                <a:ea typeface="微软雅黑" panose="020B0503020204020204" charset="-122"/>
                <a:cs typeface="微软雅黑" panose="020B0503020204020204" charset="-122"/>
                <a:sym typeface="+mn-ea"/>
              </a:rPr>
              <a:t>、多</a:t>
            </a:r>
            <a:r>
              <a:rPr b="1">
                <a:latin typeface="微软雅黑" panose="020B0503020204020204" charset="-122"/>
                <a:ea typeface="微软雅黑" panose="020B0503020204020204" charset="-122"/>
                <a:cs typeface="微软雅黑" panose="020B0503020204020204" charset="-122"/>
                <a:sym typeface="+mn-ea"/>
              </a:rPr>
              <a:t>工具</a:t>
            </a:r>
            <a:r>
              <a:rPr lang="en-US" b="1">
                <a:latin typeface="微软雅黑" panose="020B0503020204020204" charset="-122"/>
                <a:ea typeface="微软雅黑" panose="020B0503020204020204" charset="-122"/>
                <a:cs typeface="微软雅黑" panose="020B0503020204020204" charset="-122"/>
                <a:sym typeface="+mn-ea"/>
              </a:rPr>
              <a:t>&amp;</a:t>
            </a:r>
            <a:r>
              <a:rPr b="1">
                <a:latin typeface="微软雅黑" panose="020B0503020204020204" charset="-122"/>
                <a:ea typeface="微软雅黑" panose="020B0503020204020204" charset="-122"/>
                <a:cs typeface="微软雅黑" panose="020B0503020204020204" charset="-122"/>
                <a:sym typeface="+mn-ea"/>
              </a:rPr>
              <a:t>跨平台</a:t>
            </a:r>
            <a:r>
              <a:rPr lang="zh-CN" b="1">
                <a:latin typeface="微软雅黑" panose="020B0503020204020204" charset="-122"/>
                <a:ea typeface="微软雅黑" panose="020B0503020204020204" charset="-122"/>
                <a:cs typeface="微软雅黑" panose="020B0503020204020204" charset="-122"/>
                <a:sym typeface="+mn-ea"/>
              </a:rPr>
              <a:t>集成、支持远程</a:t>
            </a:r>
            <a:r>
              <a:rPr lang="en-US" altLang="zh-CN" b="1">
                <a:latin typeface="微软雅黑" panose="020B0503020204020204" charset="-122"/>
                <a:ea typeface="微软雅黑" panose="020B0503020204020204" charset="-122"/>
                <a:cs typeface="微软雅黑" panose="020B0503020204020204" charset="-122"/>
                <a:sym typeface="+mn-ea"/>
              </a:rPr>
              <a:t>&amp;</a:t>
            </a:r>
            <a:r>
              <a:rPr lang="zh-CN" altLang="en-US" b="1">
                <a:latin typeface="微软雅黑" panose="020B0503020204020204" charset="-122"/>
                <a:ea typeface="微软雅黑" panose="020B0503020204020204" charset="-122"/>
                <a:cs typeface="微软雅黑" panose="020B0503020204020204" charset="-122"/>
                <a:sym typeface="+mn-ea"/>
              </a:rPr>
              <a:t>多智能体</a:t>
            </a:r>
            <a:r>
              <a:rPr lang="zh-CN" altLang="en-US" b="1">
                <a:latin typeface="微软雅黑" panose="020B0503020204020204" charset="-122"/>
                <a:ea typeface="微软雅黑" panose="020B0503020204020204" charset="-122"/>
                <a:cs typeface="微软雅黑" panose="020B0503020204020204" charset="-122"/>
                <a:sym typeface="+mn-ea"/>
              </a:rPr>
              <a:t>协同</a:t>
            </a:r>
            <a:endParaRPr lang="zh-CN" altLang="en-US" b="1">
              <a:latin typeface="微软雅黑" panose="020B0503020204020204" charset="-122"/>
              <a:ea typeface="微软雅黑" panose="020B0503020204020204" charset="-122"/>
              <a:cs typeface="微软雅黑" panose="020B0503020204020204" charset="-122"/>
              <a:sym typeface="+mn-ea"/>
            </a:endParaRPr>
          </a:p>
        </p:txBody>
      </p:sp>
      <p:cxnSp>
        <p:nvCxnSpPr>
          <p:cNvPr id="4" name="直接箭头连接符 3"/>
          <p:cNvCxnSpPr/>
          <p:nvPr>
            <p:custDataLst>
              <p:tags r:id="rId2"/>
            </p:custDataLst>
          </p:nvPr>
        </p:nvCxnSpPr>
        <p:spPr>
          <a:xfrm>
            <a:off x="3233420" y="5478780"/>
            <a:ext cx="5080" cy="654050"/>
          </a:xfrm>
          <a:prstGeom prst="straightConnector1">
            <a:avLst/>
          </a:prstGeom>
          <a:ln w="28575">
            <a:solidFill>
              <a:schemeClr val="tx1"/>
            </a:solidFill>
            <a:tailEnd type="arrow"/>
          </a:ln>
        </p:spPr>
        <p:style>
          <a:lnRef idx="2">
            <a:schemeClr val="accent1"/>
          </a:lnRef>
          <a:fillRef idx="0">
            <a:srgbClr val="FFFFFF"/>
          </a:fillRef>
          <a:effectRef idx="0">
            <a:srgbClr val="FFFFFF"/>
          </a:effectRef>
          <a:fontRef idx="minor">
            <a:schemeClr val="tx1"/>
          </a:fontRef>
        </p:style>
      </p:cxnSp>
      <p:sp>
        <p:nvSpPr>
          <p:cNvPr id="8" name="文本框 7"/>
          <p:cNvSpPr txBox="1"/>
          <p:nvPr>
            <p:custDataLst>
              <p:tags r:id="rId3"/>
            </p:custDataLst>
          </p:nvPr>
        </p:nvSpPr>
        <p:spPr>
          <a:xfrm>
            <a:off x="2768600" y="6179820"/>
            <a:ext cx="970915" cy="368300"/>
          </a:xfrm>
          <a:prstGeom prst="rect">
            <a:avLst/>
          </a:prstGeom>
          <a:noFill/>
        </p:spPr>
        <p:txBody>
          <a:bodyPr wrap="square" rtlCol="0">
            <a:spAutoFit/>
          </a:bodyPr>
          <a:p>
            <a:r>
              <a:rPr lang="zh-CN" altLang="en-US" b="1">
                <a:solidFill>
                  <a:srgbClr val="C00000"/>
                </a:solidFill>
              </a:rPr>
              <a:t>有记忆</a:t>
            </a:r>
            <a:endParaRPr lang="zh-CN" altLang="en-US" b="1">
              <a:solidFill>
                <a:srgbClr val="C00000"/>
              </a:solidFill>
            </a:endParaRPr>
          </a:p>
        </p:txBody>
      </p:sp>
      <p:sp>
        <p:nvSpPr>
          <p:cNvPr id="13" name="文本框 12"/>
          <p:cNvSpPr txBox="1"/>
          <p:nvPr>
            <p:custDataLst>
              <p:tags r:id="rId4"/>
            </p:custDataLst>
          </p:nvPr>
        </p:nvSpPr>
        <p:spPr>
          <a:xfrm>
            <a:off x="3934460" y="6169025"/>
            <a:ext cx="1391285" cy="368300"/>
          </a:xfrm>
          <a:prstGeom prst="rect">
            <a:avLst/>
          </a:prstGeom>
          <a:noFill/>
        </p:spPr>
        <p:txBody>
          <a:bodyPr wrap="square" rtlCol="0">
            <a:spAutoFit/>
          </a:bodyPr>
          <a:p>
            <a:r>
              <a:rPr lang="zh-CN" altLang="en-US" b="1">
                <a:solidFill>
                  <a:srgbClr val="C00000"/>
                </a:solidFill>
              </a:rPr>
              <a:t>有</a:t>
            </a:r>
            <a:r>
              <a:rPr lang="zh-CN" altLang="en-US" b="1">
                <a:solidFill>
                  <a:srgbClr val="C00000"/>
                </a:solidFill>
              </a:rPr>
              <a:t>执行力</a:t>
            </a:r>
            <a:endParaRPr lang="zh-CN" altLang="en-US" b="1">
              <a:solidFill>
                <a:srgbClr val="C00000"/>
              </a:solidFill>
            </a:endParaRPr>
          </a:p>
        </p:txBody>
      </p:sp>
      <p:sp>
        <p:nvSpPr>
          <p:cNvPr id="16" name="文本框 15"/>
          <p:cNvSpPr txBox="1"/>
          <p:nvPr>
            <p:custDataLst>
              <p:tags r:id="rId5"/>
            </p:custDataLst>
          </p:nvPr>
        </p:nvSpPr>
        <p:spPr>
          <a:xfrm>
            <a:off x="5534660" y="6166485"/>
            <a:ext cx="1391285" cy="368300"/>
          </a:xfrm>
          <a:prstGeom prst="rect">
            <a:avLst/>
          </a:prstGeom>
          <a:noFill/>
        </p:spPr>
        <p:txBody>
          <a:bodyPr wrap="square" rtlCol="0">
            <a:spAutoFit/>
          </a:bodyPr>
          <a:p>
            <a:r>
              <a:rPr lang="zh-CN" altLang="en-US" b="1">
                <a:solidFill>
                  <a:srgbClr val="C00000"/>
                </a:solidFill>
              </a:rPr>
              <a:t>高</a:t>
            </a:r>
            <a:r>
              <a:rPr lang="zh-CN" altLang="en-US" b="1">
                <a:solidFill>
                  <a:srgbClr val="C00000"/>
                </a:solidFill>
              </a:rPr>
              <a:t>通用性</a:t>
            </a:r>
            <a:endParaRPr lang="zh-CN" altLang="en-US" b="1">
              <a:solidFill>
                <a:srgbClr val="C00000"/>
              </a:solidFill>
            </a:endParaRPr>
          </a:p>
        </p:txBody>
      </p:sp>
      <p:cxnSp>
        <p:nvCxnSpPr>
          <p:cNvPr id="19" name="直接箭头连接符 18"/>
          <p:cNvCxnSpPr/>
          <p:nvPr>
            <p:custDataLst>
              <p:tags r:id="rId6"/>
            </p:custDataLst>
          </p:nvPr>
        </p:nvCxnSpPr>
        <p:spPr>
          <a:xfrm>
            <a:off x="6093460" y="5478780"/>
            <a:ext cx="5080" cy="654050"/>
          </a:xfrm>
          <a:prstGeom prst="straightConnector1">
            <a:avLst/>
          </a:prstGeom>
          <a:ln w="28575">
            <a:solidFill>
              <a:schemeClr val="tx1"/>
            </a:solidFill>
            <a:tailEnd type="arrow"/>
          </a:ln>
        </p:spPr>
        <p:style>
          <a:lnRef idx="2">
            <a:schemeClr val="accent1"/>
          </a:lnRef>
          <a:fillRef idx="0">
            <a:srgbClr val="FFFFFF"/>
          </a:fillRef>
          <a:effectRef idx="0">
            <a:srgbClr val="FFFFFF"/>
          </a:effectRef>
          <a:fontRef idx="minor">
            <a:schemeClr val="tx1"/>
          </a:fontRef>
        </p:style>
      </p:cxnSp>
      <p:cxnSp>
        <p:nvCxnSpPr>
          <p:cNvPr id="20" name="直接箭头连接符 19"/>
          <p:cNvCxnSpPr/>
          <p:nvPr>
            <p:custDataLst>
              <p:tags r:id="rId7"/>
            </p:custDataLst>
          </p:nvPr>
        </p:nvCxnSpPr>
        <p:spPr>
          <a:xfrm>
            <a:off x="4427220" y="5478780"/>
            <a:ext cx="5080" cy="654050"/>
          </a:xfrm>
          <a:prstGeom prst="straightConnector1">
            <a:avLst/>
          </a:prstGeom>
          <a:ln w="28575">
            <a:solidFill>
              <a:schemeClr val="tx1"/>
            </a:solidFill>
            <a:tailEnd type="arrow"/>
          </a:ln>
        </p:spPr>
        <p:style>
          <a:lnRef idx="2">
            <a:schemeClr val="accent1"/>
          </a:lnRef>
          <a:fillRef idx="0">
            <a:srgbClr val="FFFFFF"/>
          </a:fillRef>
          <a:effectRef idx="0">
            <a:srgbClr val="FFFFFF"/>
          </a:effectRef>
          <a:fontRef idx="minor">
            <a:schemeClr val="tx1"/>
          </a:fontRef>
        </p:style>
      </p:cxnSp>
      <p:sp>
        <p:nvSpPr>
          <p:cNvPr id="22" name="文本框 21"/>
          <p:cNvSpPr txBox="1"/>
          <p:nvPr>
            <p:custDataLst>
              <p:tags r:id="rId8"/>
            </p:custDataLst>
          </p:nvPr>
        </p:nvSpPr>
        <p:spPr>
          <a:xfrm>
            <a:off x="8033385" y="6132830"/>
            <a:ext cx="1391285" cy="368300"/>
          </a:xfrm>
          <a:prstGeom prst="rect">
            <a:avLst/>
          </a:prstGeom>
          <a:noFill/>
        </p:spPr>
        <p:txBody>
          <a:bodyPr wrap="square" rtlCol="0">
            <a:spAutoFit/>
          </a:bodyPr>
          <a:p>
            <a:r>
              <a:rPr lang="zh-CN" altLang="en-US" b="1">
                <a:solidFill>
                  <a:srgbClr val="C00000"/>
                </a:solidFill>
              </a:rPr>
              <a:t>高</a:t>
            </a:r>
            <a:r>
              <a:rPr lang="zh-CN" altLang="en-US" b="1">
                <a:solidFill>
                  <a:srgbClr val="C00000"/>
                </a:solidFill>
              </a:rPr>
              <a:t>扩展性</a:t>
            </a:r>
            <a:endParaRPr lang="zh-CN" altLang="en-US" b="1">
              <a:solidFill>
                <a:srgbClr val="C00000"/>
              </a:solidFill>
            </a:endParaRPr>
          </a:p>
        </p:txBody>
      </p:sp>
      <p:cxnSp>
        <p:nvCxnSpPr>
          <p:cNvPr id="23" name="直接箭头连接符 22"/>
          <p:cNvCxnSpPr/>
          <p:nvPr>
            <p:custDataLst>
              <p:tags r:id="rId9"/>
            </p:custDataLst>
          </p:nvPr>
        </p:nvCxnSpPr>
        <p:spPr>
          <a:xfrm>
            <a:off x="8592185" y="5478780"/>
            <a:ext cx="5080" cy="654050"/>
          </a:xfrm>
          <a:prstGeom prst="straightConnector1">
            <a:avLst/>
          </a:prstGeom>
          <a:ln w="28575">
            <a:solidFill>
              <a:schemeClr val="tx1"/>
            </a:solidFill>
            <a:tailEnd type="arrow"/>
          </a:ln>
        </p:spPr>
        <p:style>
          <a:lnRef idx="2">
            <a:schemeClr val="accent1"/>
          </a:lnRef>
          <a:fillRef idx="0">
            <a:srgbClr val="FFFFFF"/>
          </a:fillRef>
          <a:effectRef idx="0">
            <a:srgbClr val="FFFFFF"/>
          </a:effectRef>
          <a:fontRef idx="minor">
            <a:schemeClr val="tx1"/>
          </a:fontRef>
        </p:style>
      </p:cxnSp>
      <p:pic>
        <p:nvPicPr>
          <p:cNvPr id="24" name="图片 23"/>
          <p:cNvPicPr/>
          <p:nvPr/>
        </p:nvPicPr>
        <p:blipFill>
          <a:blip r:embed="rId10"/>
          <a:stretch>
            <a:fillRect/>
          </a:stretch>
        </p:blipFill>
        <p:spPr>
          <a:xfrm>
            <a:off x="7341235" y="1836420"/>
            <a:ext cx="4645660" cy="2620010"/>
          </a:xfrm>
          <a:prstGeom prst="rect">
            <a:avLst/>
          </a:prstGeom>
        </p:spPr>
      </p:pic>
      <p:graphicFrame>
        <p:nvGraphicFramePr>
          <p:cNvPr id="26" name="表格 25"/>
          <p:cNvGraphicFramePr/>
          <p:nvPr/>
        </p:nvGraphicFramePr>
        <p:xfrm>
          <a:off x="632460" y="2000885"/>
          <a:ext cx="5997575" cy="2621280"/>
        </p:xfrm>
        <a:graphic>
          <a:graphicData uri="http://schemas.openxmlformats.org/drawingml/2006/table">
            <a:tbl>
              <a:tblPr firstRow="1" bandRow="1">
                <a:tableStyleId>{5C22544A-7EE6-4342-B048-85BDC9FD1C3A}</a:tableStyleId>
              </a:tblPr>
              <a:tblGrid>
                <a:gridCol w="2132965"/>
                <a:gridCol w="1693545"/>
                <a:gridCol w="2171065"/>
              </a:tblGrid>
              <a:tr h="381000">
                <a:tc>
                  <a:txBody>
                    <a:bodyPr/>
                    <a:p>
                      <a:pPr algn="ctr"/>
                      <a:r>
                        <a:rPr lang="zh-CN" altLang="en-US" sz="1600">
                          <a:latin typeface="+mj-ea"/>
                          <a:ea typeface="+mj-ea"/>
                        </a:rPr>
                        <a:t>其他项目</a:t>
                      </a:r>
                      <a:endParaRPr lang="zh-CN" altLang="en-US" sz="1600">
                        <a:latin typeface="+mj-ea"/>
                        <a:ea typeface="+mj-ea"/>
                      </a:endParaRPr>
                    </a:p>
                  </a:txBody>
                  <a:tcPr marL="76517" marR="76517" marT="76517" marB="76517" anchor="ctr" anchorCtr="0"/>
                </a:tc>
                <a:tc>
                  <a:txBody>
                    <a:bodyPr/>
                    <a:p>
                      <a:pPr algn="ctr"/>
                      <a:r>
                        <a:rPr lang="zh-CN" altLang="en-US" sz="1600">
                          <a:latin typeface="+mj-ea"/>
                          <a:ea typeface="+mj-ea"/>
                        </a:rPr>
                        <a:t>缺点</a:t>
                      </a:r>
                      <a:endParaRPr lang="zh-CN" altLang="en-US" sz="1600">
                        <a:latin typeface="+mj-ea"/>
                        <a:ea typeface="+mj-ea"/>
                      </a:endParaRPr>
                    </a:p>
                  </a:txBody>
                  <a:tcPr marL="76517" marR="76517" marT="76517" marB="76517" anchor="ctr" anchorCtr="0"/>
                </a:tc>
                <a:tc>
                  <a:txBody>
                    <a:bodyPr/>
                    <a:p>
                      <a:pPr algn="ctr"/>
                      <a:r>
                        <a:rPr lang="en-US" altLang="zh-CN" sz="1600">
                          <a:latin typeface="+mj-ea"/>
                          <a:ea typeface="+mj-ea"/>
                          <a:cs typeface="+mj-ea"/>
                        </a:rPr>
                        <a:t>OpenClaw </a:t>
                      </a:r>
                      <a:r>
                        <a:rPr lang="zh-CN" altLang="en-US" sz="1600">
                          <a:latin typeface="+mj-ea"/>
                          <a:ea typeface="+mj-ea"/>
                          <a:cs typeface="+mj-ea"/>
                        </a:rPr>
                        <a:t>优势</a:t>
                      </a:r>
                      <a:endParaRPr lang="zh-CN" altLang="en-US" sz="1600">
                        <a:latin typeface="+mj-ea"/>
                        <a:ea typeface="+mj-ea"/>
                        <a:cs typeface="+mj-ea"/>
                      </a:endParaRPr>
                    </a:p>
                  </a:txBody>
                  <a:tcPr marL="76517" marR="76517" marT="76517" marB="76517" anchor="ctr" anchorCtr="0"/>
                </a:tc>
              </a:tr>
              <a:tr h="381000">
                <a:tc>
                  <a:txBody>
                    <a:bodyPr/>
                    <a:p>
                      <a:pPr algn="ctr"/>
                      <a:r>
                        <a:rPr lang="en-US" altLang="zh-CN" sz="1600">
                          <a:latin typeface="+mj-ea"/>
                          <a:ea typeface="+mj-ea"/>
                          <a:cs typeface="+mj-ea"/>
                        </a:rPr>
                        <a:t>ChatGPT </a:t>
                      </a:r>
                      <a:r>
                        <a:rPr lang="zh-CN" altLang="en-US" sz="1600">
                          <a:latin typeface="+mj-ea"/>
                          <a:ea typeface="+mj-ea"/>
                          <a:cs typeface="+mj-ea"/>
                        </a:rPr>
                        <a:t>等 </a:t>
                      </a:r>
                      <a:r>
                        <a:rPr lang="en-US" altLang="zh-CN" sz="1600">
                          <a:latin typeface="+mj-ea"/>
                          <a:ea typeface="+mj-ea"/>
                          <a:cs typeface="+mj-ea"/>
                        </a:rPr>
                        <a:t>LLM</a:t>
                      </a:r>
                      <a:endParaRPr lang="en-US" altLang="zh-CN" sz="1600">
                        <a:latin typeface="+mj-ea"/>
                        <a:ea typeface="+mj-ea"/>
                        <a:cs typeface="+mj-ea"/>
                      </a:endParaRPr>
                    </a:p>
                  </a:txBody>
                  <a:tcPr marL="76517" marR="76517" marT="76517" marB="76517" anchor="ctr" anchorCtr="0"/>
                </a:tc>
                <a:tc>
                  <a:txBody>
                    <a:bodyPr/>
                    <a:p>
                      <a:pPr algn="ctr"/>
                      <a:r>
                        <a:rPr lang="zh-CN" altLang="en-US" sz="1600">
                          <a:latin typeface="+mj-ea"/>
                          <a:ea typeface="+mj-ea"/>
                        </a:rPr>
                        <a:t>仅对话交互</a:t>
                      </a:r>
                      <a:endParaRPr lang="zh-CN" altLang="en-US" sz="1600">
                        <a:latin typeface="+mj-ea"/>
                        <a:ea typeface="+mj-ea"/>
                      </a:endParaRPr>
                    </a:p>
                  </a:txBody>
                  <a:tcPr marL="76517" marR="76517" marT="76517" marB="76517" anchor="ctr" anchorCtr="0"/>
                </a:tc>
                <a:tc>
                  <a:txBody>
                    <a:bodyPr/>
                    <a:p>
                      <a:pPr algn="ctr"/>
                      <a:r>
                        <a:rPr lang="zh-CN" altLang="en-US" sz="1600">
                          <a:latin typeface="+mj-ea"/>
                          <a:ea typeface="+mj-ea"/>
                        </a:rPr>
                        <a:t>可执行真实任务</a:t>
                      </a:r>
                      <a:endParaRPr lang="zh-CN" altLang="en-US" sz="1600">
                        <a:latin typeface="+mj-ea"/>
                        <a:ea typeface="+mj-ea"/>
                      </a:endParaRPr>
                    </a:p>
                  </a:txBody>
                  <a:tcPr marL="76517" marR="76517" marT="76517" marB="76517" anchor="ctr" anchorCtr="0"/>
                </a:tc>
              </a:tr>
              <a:tr h="381000">
                <a:tc>
                  <a:txBody>
                    <a:bodyPr/>
                    <a:p>
                      <a:pPr algn="ctr"/>
                      <a:r>
                        <a:rPr lang="en-US" altLang="zh-CN" sz="1600">
                          <a:latin typeface="+mj-ea"/>
                          <a:ea typeface="+mj-ea"/>
                        </a:rPr>
                        <a:t>Claude Code</a:t>
                      </a:r>
                      <a:endParaRPr lang="en-US" altLang="zh-CN" sz="1600">
                        <a:latin typeface="+mj-ea"/>
                        <a:ea typeface="+mj-ea"/>
                      </a:endParaRPr>
                    </a:p>
                  </a:txBody>
                  <a:tcPr marL="76517" marR="76517" marT="76517" marB="76517" anchor="ctr" anchorCtr="0"/>
                </a:tc>
                <a:tc>
                  <a:txBody>
                    <a:bodyPr/>
                    <a:p>
                      <a:pPr algn="ctr"/>
                      <a:r>
                        <a:rPr lang="zh-CN" altLang="en-US" sz="1600">
                          <a:latin typeface="+mj-ea"/>
                          <a:ea typeface="+mj-ea"/>
                        </a:rPr>
                        <a:t>无状态终端</a:t>
                      </a:r>
                      <a:endParaRPr lang="zh-CN" altLang="en-US" sz="1600">
                        <a:latin typeface="+mj-ea"/>
                        <a:ea typeface="+mj-ea"/>
                      </a:endParaRPr>
                    </a:p>
                  </a:txBody>
                  <a:tcPr marL="76517" marR="76517" marT="76517" marB="76517" anchor="ctr" anchorCtr="0"/>
                </a:tc>
                <a:tc>
                  <a:txBody>
                    <a:bodyPr/>
                    <a:p>
                      <a:pPr algn="ctr"/>
                      <a:r>
                        <a:rPr lang="zh-CN" altLang="en-US" sz="1600">
                          <a:latin typeface="+mj-ea"/>
                          <a:ea typeface="+mj-ea"/>
                        </a:rPr>
                        <a:t>具备持久记忆</a:t>
                      </a:r>
                      <a:endParaRPr lang="zh-CN" altLang="en-US" sz="1600">
                        <a:latin typeface="+mj-ea"/>
                        <a:ea typeface="+mj-ea"/>
                      </a:endParaRPr>
                    </a:p>
                  </a:txBody>
                  <a:tcPr marL="76517" marR="76517" marT="76517" marB="76517" anchor="ctr" anchorCtr="0"/>
                </a:tc>
              </a:tr>
              <a:tr h="381000">
                <a:tc>
                  <a:txBody>
                    <a:bodyPr/>
                    <a:p>
                      <a:pPr algn="ctr"/>
                      <a:r>
                        <a:rPr lang="en-US" altLang="zh-CN" sz="1600">
                          <a:latin typeface="+mj-ea"/>
                          <a:ea typeface="+mj-ea"/>
                        </a:rPr>
                        <a:t>AutoGPT</a:t>
                      </a:r>
                      <a:endParaRPr lang="en-US" altLang="zh-CN" sz="1600">
                        <a:latin typeface="+mj-ea"/>
                        <a:ea typeface="+mj-ea"/>
                      </a:endParaRPr>
                    </a:p>
                  </a:txBody>
                  <a:tcPr marL="76517" marR="76517" marT="76517" marB="76517" anchor="ctr" anchorCtr="0"/>
                </a:tc>
                <a:tc>
                  <a:txBody>
                    <a:bodyPr/>
                    <a:p>
                      <a:pPr algn="ctr"/>
                      <a:r>
                        <a:rPr lang="zh-CN" altLang="en-US" sz="1600">
                          <a:latin typeface="+mj-ea"/>
                          <a:ea typeface="+mj-ea"/>
                        </a:rPr>
                        <a:t>实验性质</a:t>
                      </a:r>
                      <a:endParaRPr lang="zh-CN" altLang="en-US" sz="1600">
                        <a:latin typeface="+mj-ea"/>
                        <a:ea typeface="+mj-ea"/>
                      </a:endParaRPr>
                    </a:p>
                  </a:txBody>
                  <a:tcPr marL="76517" marR="76517" marT="76517" marB="76517" anchor="ctr" anchorCtr="0"/>
                </a:tc>
                <a:tc>
                  <a:txBody>
                    <a:bodyPr/>
                    <a:p>
                      <a:pPr algn="ctr"/>
                      <a:r>
                        <a:rPr lang="zh-CN" altLang="en-US" sz="1600">
                          <a:latin typeface="+mj-ea"/>
                          <a:ea typeface="+mj-ea"/>
                        </a:rPr>
                        <a:t>生产级可用</a:t>
                      </a:r>
                      <a:endParaRPr lang="zh-CN" altLang="en-US" sz="1600">
                        <a:latin typeface="+mj-ea"/>
                        <a:ea typeface="+mj-ea"/>
                      </a:endParaRPr>
                    </a:p>
                  </a:txBody>
                  <a:tcPr marL="76517" marR="76517" marT="76517" marB="76517" anchor="ctr" anchorCtr="0"/>
                </a:tc>
              </a:tr>
              <a:tr h="381000">
                <a:tc>
                  <a:txBody>
                    <a:bodyPr/>
                    <a:p>
                      <a:pPr algn="ctr"/>
                      <a:r>
                        <a:rPr lang="en-US" altLang="zh-CN" sz="1600">
                          <a:latin typeface="+mj-ea"/>
                          <a:ea typeface="+mj-ea"/>
                        </a:rPr>
                        <a:t>Manus</a:t>
                      </a:r>
                      <a:endParaRPr lang="en-US" altLang="zh-CN" sz="1600">
                        <a:latin typeface="+mj-ea"/>
                        <a:ea typeface="+mj-ea"/>
                      </a:endParaRPr>
                    </a:p>
                  </a:txBody>
                  <a:tcPr marL="76517" marR="76517" marT="76517" marB="76517" anchor="ctr" anchorCtr="0"/>
                </a:tc>
                <a:tc>
                  <a:txBody>
                    <a:bodyPr/>
                    <a:p>
                      <a:pPr algn="ctr"/>
                      <a:r>
                        <a:rPr lang="zh-CN" altLang="en-US" sz="1600">
                          <a:latin typeface="+mj-ea"/>
                          <a:ea typeface="+mj-ea"/>
                        </a:rPr>
                        <a:t>闭源软件</a:t>
                      </a:r>
                      <a:endParaRPr lang="zh-CN" altLang="en-US" sz="1600">
                        <a:latin typeface="+mj-ea"/>
                        <a:ea typeface="+mj-ea"/>
                      </a:endParaRPr>
                    </a:p>
                  </a:txBody>
                  <a:tcPr marL="76517" marR="76517" marT="76517" marB="76517" anchor="ctr" anchorCtr="0"/>
                </a:tc>
                <a:tc>
                  <a:txBody>
                    <a:bodyPr/>
                    <a:p>
                      <a:pPr algn="ctr"/>
                      <a:r>
                        <a:rPr lang="zh-CN" altLang="en-US" sz="1600">
                          <a:latin typeface="+mj-ea"/>
                          <a:ea typeface="+mj-ea"/>
                        </a:rPr>
                        <a:t>完全开源、可审计</a:t>
                      </a:r>
                      <a:endParaRPr lang="zh-CN" altLang="en-US" sz="1600">
                        <a:latin typeface="+mj-ea"/>
                        <a:ea typeface="+mj-ea"/>
                      </a:endParaRPr>
                    </a:p>
                  </a:txBody>
                  <a:tcPr marL="76517" marR="76517" marT="76517" marB="76517" anchor="ctr" anchorCtr="0"/>
                </a:tc>
              </a:tr>
              <a:tr h="381000">
                <a:tc>
                  <a:txBody>
                    <a:bodyPr/>
                    <a:p>
                      <a:pPr algn="ctr"/>
                      <a:r>
                        <a:rPr lang="zh-CN" altLang="en-US" sz="1600">
                          <a:latin typeface="+mj-ea"/>
                          <a:ea typeface="+mj-ea"/>
                          <a:cs typeface="+mj-ea"/>
                        </a:rPr>
                        <a:t>传统 </a:t>
                      </a:r>
                      <a:r>
                        <a:rPr lang="en-US" altLang="zh-CN" sz="1600">
                          <a:latin typeface="+mj-ea"/>
                          <a:ea typeface="+mj-ea"/>
                          <a:cs typeface="+mj-ea"/>
                        </a:rPr>
                        <a:t>RPA</a:t>
                      </a:r>
                      <a:endParaRPr lang="en-US" altLang="zh-CN" sz="1600">
                        <a:latin typeface="+mj-ea"/>
                        <a:ea typeface="+mj-ea"/>
                        <a:cs typeface="+mj-ea"/>
                      </a:endParaRPr>
                    </a:p>
                    <a:p>
                      <a:pPr algn="ctr"/>
                      <a:r>
                        <a:rPr lang="en-US" altLang="zh-CN" sz="1600">
                          <a:latin typeface="+mj-ea"/>
                          <a:ea typeface="+mj-ea"/>
                          <a:cs typeface="+mj-ea"/>
                        </a:rPr>
                        <a:t> (</a:t>
                      </a:r>
                      <a:r>
                        <a:rPr lang="zh-CN" altLang="en-US" sz="1600">
                          <a:latin typeface="+mj-ea"/>
                          <a:ea typeface="+mj-ea"/>
                          <a:cs typeface="+mj-ea"/>
                        </a:rPr>
                        <a:t>机器人流程自动化</a:t>
                      </a:r>
                      <a:r>
                        <a:rPr lang="en-US" altLang="zh-CN" sz="1600">
                          <a:latin typeface="+mj-ea"/>
                          <a:ea typeface="+mj-ea"/>
                          <a:cs typeface="+mj-ea"/>
                        </a:rPr>
                        <a:t>)</a:t>
                      </a:r>
                      <a:endParaRPr lang="en-US" altLang="zh-CN" sz="1600">
                        <a:latin typeface="+mj-ea"/>
                        <a:ea typeface="+mj-ea"/>
                        <a:cs typeface="+mj-ea"/>
                      </a:endParaRPr>
                    </a:p>
                  </a:txBody>
                  <a:tcPr marL="76517" marR="76517" marT="76517" marB="76517" anchor="ctr" anchorCtr="0"/>
                </a:tc>
                <a:tc>
                  <a:txBody>
                    <a:bodyPr/>
                    <a:p>
                      <a:pPr algn="ctr"/>
                      <a:r>
                        <a:rPr lang="zh-CN" altLang="en-US" sz="1600">
                          <a:latin typeface="+mj-ea"/>
                          <a:ea typeface="+mj-ea"/>
                        </a:rPr>
                        <a:t>需手动配置流程</a:t>
                      </a:r>
                      <a:endParaRPr lang="zh-CN" altLang="en-US" sz="1600">
                        <a:latin typeface="+mj-ea"/>
                        <a:ea typeface="+mj-ea"/>
                      </a:endParaRPr>
                    </a:p>
                  </a:txBody>
                  <a:tcPr marL="76517" marR="76517" marT="76517" marB="76517" anchor="ctr" anchorCtr="0"/>
                </a:tc>
                <a:tc>
                  <a:txBody>
                    <a:bodyPr/>
                    <a:p>
                      <a:pPr algn="ctr"/>
                      <a:r>
                        <a:rPr lang="zh-CN" altLang="en-US" sz="1600">
                          <a:latin typeface="+mj-ea"/>
                          <a:ea typeface="+mj-ea"/>
                        </a:rPr>
                        <a:t>自然语言驱动</a:t>
                      </a:r>
                      <a:endParaRPr lang="zh-CN" altLang="en-US" sz="1600">
                        <a:latin typeface="+mj-ea"/>
                        <a:ea typeface="+mj-ea"/>
                      </a:endParaRPr>
                    </a:p>
                  </a:txBody>
                  <a:tcPr marL="76517" marR="76517" marT="76517" marB="76517" anchor="ctr" anchorCtr="0"/>
                </a:tc>
              </a:tr>
            </a:tbl>
          </a:graphicData>
        </a:graphic>
      </p:graphicFrame>
      <p:sp>
        <p:nvSpPr>
          <p:cNvPr id="28" name="文本框 27"/>
          <p:cNvSpPr txBox="1"/>
          <p:nvPr/>
        </p:nvSpPr>
        <p:spPr>
          <a:xfrm>
            <a:off x="8903335" y="1378585"/>
            <a:ext cx="1522095" cy="368300"/>
          </a:xfrm>
          <a:prstGeom prst="rect">
            <a:avLst/>
          </a:prstGeom>
          <a:noFill/>
        </p:spPr>
        <p:txBody>
          <a:bodyPr wrap="square" rtlCol="0">
            <a:spAutoFit/>
          </a:bodyPr>
          <a:p>
            <a:r>
              <a:rPr lang="zh-CN" altLang="en-US">
                <a:latin typeface="仿宋" panose="02010609060101010101" charset="-122"/>
                <a:ea typeface="仿宋" panose="02010609060101010101" charset="-122"/>
              </a:rPr>
              <a:t>自主智能体</a:t>
            </a:r>
            <a:endParaRPr lang="zh-CN" altLang="en-US">
              <a:latin typeface="仿宋" panose="02010609060101010101" charset="-122"/>
              <a:ea typeface="仿宋"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游戏机&#10;&#10;描述已自动生成"/>
          <p:cNvPicPr>
            <a:picLocks noChangeAspect="1"/>
          </p:cNvPicPr>
          <p:nvPr/>
        </p:nvPicPr>
        <p:blipFill rotWithShape="1">
          <a:blip r:embed="rId1">
            <a:extLst>
              <a:ext uri="{28A0092B-C50C-407E-A947-70E740481C1C}">
                <a14:useLocalDpi xmlns:a14="http://schemas.microsoft.com/office/drawing/2010/main" val="0"/>
              </a:ext>
            </a:extLst>
          </a:blip>
          <a:srcRect l="5854" t="14311" r="2763" b="18023"/>
          <a:stretch>
            <a:fillRect/>
          </a:stretch>
        </p:blipFill>
        <p:spPr>
          <a:xfrm>
            <a:off x="8832178" y="211047"/>
            <a:ext cx="3359822" cy="741561"/>
          </a:xfrm>
          <a:prstGeom prst="rect">
            <a:avLst/>
          </a:prstGeom>
        </p:spPr>
      </p:pic>
      <p:sp>
        <p:nvSpPr>
          <p:cNvPr id="3" name="任意多边形: 形状 2"/>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mn-ea"/>
            </a:endParaRPr>
          </a:p>
        </p:txBody>
      </p:sp>
      <p:sp>
        <p:nvSpPr>
          <p:cNvPr id="4" name="文本框 3"/>
          <p:cNvSpPr txBox="1"/>
          <p:nvPr/>
        </p:nvSpPr>
        <p:spPr>
          <a:xfrm>
            <a:off x="1164276" y="355470"/>
            <a:ext cx="1071880" cy="583565"/>
          </a:xfrm>
          <a:prstGeom prst="rect">
            <a:avLst/>
          </a:prstGeom>
          <a:noFill/>
        </p:spPr>
        <p:txBody>
          <a:bodyPr wrap="none" rtlCol="0">
            <a:spAutoFit/>
          </a:bodyPr>
          <a:lstStyle/>
          <a:p>
            <a:pPr algn="l"/>
            <a:r>
              <a:rPr lang="zh-CN" altLang="en-US" sz="3200" b="1" spc="300" dirty="0">
                <a:solidFill>
                  <a:schemeClr val="tx1">
                    <a:lumMod val="85000"/>
                    <a:lumOff val="15000"/>
                  </a:schemeClr>
                </a:solidFill>
                <a:sym typeface="+mn-ea"/>
              </a:rPr>
              <a:t>概况</a:t>
            </a:r>
            <a:endParaRPr lang="zh-CN" altLang="en-US" sz="3200" b="1" spc="300" dirty="0">
              <a:solidFill>
                <a:schemeClr val="tx1">
                  <a:lumMod val="85000"/>
                  <a:lumOff val="15000"/>
                </a:schemeClr>
              </a:solidFill>
              <a:latin typeface="+mn-ea"/>
            </a:endParaRPr>
          </a:p>
        </p:txBody>
      </p:sp>
      <p:sp>
        <p:nvSpPr>
          <p:cNvPr id="5" name="文本框 4"/>
          <p:cNvSpPr txBox="1"/>
          <p:nvPr/>
        </p:nvSpPr>
        <p:spPr>
          <a:xfrm>
            <a:off x="271574" y="339428"/>
            <a:ext cx="646697" cy="521970"/>
          </a:xfrm>
          <a:prstGeom prst="rect">
            <a:avLst/>
          </a:prstGeom>
          <a:noFill/>
        </p:spPr>
        <p:txBody>
          <a:bodyPr wrap="square" rtlCol="0">
            <a:spAutoFit/>
          </a:bodyPr>
          <a:lstStyle/>
          <a:p>
            <a:pPr algn="ctr"/>
            <a:r>
              <a:rPr lang="en-US" altLang="zh-CN" sz="2800" b="1" dirty="0">
                <a:solidFill>
                  <a:schemeClr val="bg1"/>
                </a:solidFill>
                <a:sym typeface="+mn-ea"/>
              </a:rPr>
              <a:t>01</a:t>
            </a:r>
            <a:endParaRPr lang="zh-CN" altLang="en-US" sz="2800" b="1" dirty="0">
              <a:solidFill>
                <a:schemeClr val="bg1"/>
              </a:solidFill>
              <a:latin typeface="+mj-lt"/>
              <a:ea typeface="+mj-lt"/>
            </a:endParaRPr>
          </a:p>
        </p:txBody>
      </p:sp>
      <p:sp>
        <p:nvSpPr>
          <p:cNvPr id="6" name="任意多边形: 形状 5"/>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mn-ea"/>
            </a:endParaRPr>
          </a:p>
        </p:txBody>
      </p:sp>
      <p:sp>
        <p:nvSpPr>
          <p:cNvPr id="7" name="任意多边形: 形状 6"/>
          <p:cNvSpPr>
            <a:spLocks noChangeAspect="1"/>
          </p:cNvSpPr>
          <p:nvPr/>
        </p:nvSpPr>
        <p:spPr>
          <a:xfrm>
            <a:off x="751840" y="1436370"/>
            <a:ext cx="327025" cy="28829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mn-ea"/>
            </a:endParaRPr>
          </a:p>
        </p:txBody>
      </p:sp>
      <p:sp>
        <p:nvSpPr>
          <p:cNvPr id="9" name="文本框 8"/>
          <p:cNvSpPr txBox="1"/>
          <p:nvPr/>
        </p:nvSpPr>
        <p:spPr>
          <a:xfrm>
            <a:off x="1299210" y="1359535"/>
            <a:ext cx="1600200" cy="460375"/>
          </a:xfrm>
          <a:prstGeom prst="rect">
            <a:avLst/>
          </a:prstGeom>
          <a:noFill/>
        </p:spPr>
        <p:txBody>
          <a:bodyPr wrap="square" rtlCol="0">
            <a:spAutoFit/>
          </a:bodyPr>
          <a:p>
            <a:r>
              <a:rPr lang="zh-CN" altLang="en-US" sz="2400" b="1"/>
              <a:t>架构</a:t>
            </a:r>
            <a:r>
              <a:rPr lang="zh-CN" altLang="en-US" sz="2400" b="1"/>
              <a:t>简介</a:t>
            </a:r>
            <a:endParaRPr lang="zh-CN" altLang="en-US" sz="2400" b="1"/>
          </a:p>
        </p:txBody>
      </p:sp>
      <p:sp>
        <p:nvSpPr>
          <p:cNvPr id="12" name="文本框 11"/>
          <p:cNvSpPr txBox="1"/>
          <p:nvPr/>
        </p:nvSpPr>
        <p:spPr>
          <a:xfrm>
            <a:off x="786765" y="2059305"/>
            <a:ext cx="6096000" cy="922020"/>
          </a:xfrm>
          <a:prstGeom prst="rect">
            <a:avLst/>
          </a:prstGeom>
          <a:noFill/>
        </p:spPr>
        <p:txBody>
          <a:bodyPr wrap="square" rtlCol="0" anchor="t">
            <a:spAutoFit/>
          </a:bodyPr>
          <a:p>
            <a:pPr marL="285750" indent="-285750">
              <a:buFont typeface="Arial" panose="020B0604020202020204" pitchFamily="34" charset="0"/>
              <a:buChar char="•"/>
            </a:pPr>
            <a:r>
              <a:rPr>
                <a:solidFill>
                  <a:sysClr val="windowText" lastClr="000000"/>
                </a:solidFill>
                <a:latin typeface="微软雅黑" panose="020B0503020204020204" charset="-122"/>
                <a:ea typeface="微软雅黑" panose="020B0503020204020204" charset="-122"/>
                <a:cs typeface="微软雅黑" panose="020B0503020204020204" charset="-122"/>
                <a:sym typeface="+mn-ea"/>
              </a:rPr>
              <a:t>中心辐射型</a:t>
            </a:r>
            <a:r>
              <a:rPr lang="zh-CN">
                <a:solidFill>
                  <a:sysClr val="windowText" lastClr="000000"/>
                </a:solidFill>
                <a:latin typeface="微软雅黑" panose="020B0503020204020204" charset="-122"/>
                <a:ea typeface="微软雅黑" panose="020B0503020204020204" charset="-122"/>
                <a:cs typeface="微软雅黑" panose="020B0503020204020204" charset="-122"/>
                <a:sym typeface="+mn-ea"/>
              </a:rPr>
              <a:t>，</a:t>
            </a:r>
            <a:r>
              <a:rPr>
                <a:latin typeface="微软雅黑" panose="020B0503020204020204" charset="-122"/>
                <a:ea typeface="微软雅黑" panose="020B0503020204020204" charset="-122"/>
                <a:cs typeface="微软雅黑" panose="020B0503020204020204" charset="-122"/>
                <a:sym typeface="+mn-ea"/>
              </a:rPr>
              <a:t>单Gateway连接多渠道</a:t>
            </a:r>
            <a:endParaRPr>
              <a:latin typeface="微软雅黑" panose="020B0503020204020204" charset="-122"/>
              <a:ea typeface="微软雅黑" panose="020B0503020204020204" charset="-122"/>
              <a:cs typeface="微软雅黑" panose="020B0503020204020204" charset="-122"/>
              <a:sym typeface="+mn-ea"/>
            </a:endParaRPr>
          </a:p>
          <a:p>
            <a:pPr marL="285750" indent="-285750">
              <a:buFont typeface="Arial" panose="020B0604020202020204" pitchFamily="34" charset="0"/>
              <a:buChar char="•"/>
            </a:pPr>
            <a:r>
              <a:rPr lang="zh-CN" altLang="en-US">
                <a:solidFill>
                  <a:srgbClr val="191A24"/>
                </a:solidFill>
                <a:latin typeface="微软雅黑" panose="020B0503020204020204" charset="-122"/>
                <a:ea typeface="微软雅黑" panose="020B0503020204020204" charset="-122"/>
                <a:sym typeface="+mn-ea"/>
              </a:rPr>
              <a:t>模块化设计</a:t>
            </a:r>
            <a:r>
              <a:rPr lang="en-US" altLang="zh-CN">
                <a:solidFill>
                  <a:srgbClr val="191A24"/>
                </a:solidFill>
                <a:latin typeface="微软雅黑" panose="020B0503020204020204" charset="-122"/>
                <a:ea typeface="微软雅黑" panose="020B0503020204020204" charset="-122"/>
                <a:sym typeface="+mn-ea"/>
              </a:rPr>
              <a:t>+</a:t>
            </a:r>
            <a:r>
              <a:rPr lang="zh-CN" altLang="en-US">
                <a:solidFill>
                  <a:srgbClr val="191A24"/>
                </a:solidFill>
                <a:latin typeface="微软雅黑" panose="020B0503020204020204" charset="-122"/>
                <a:ea typeface="微软雅黑" panose="020B0503020204020204" charset="-122"/>
                <a:sym typeface="+mn-ea"/>
              </a:rPr>
              <a:t>可视化开发界面</a:t>
            </a:r>
            <a:r>
              <a:rPr lang="en-US" altLang="zh-CN">
                <a:solidFill>
                  <a:srgbClr val="191A24"/>
                </a:solidFill>
                <a:latin typeface="微软雅黑" panose="020B0503020204020204" charset="-122"/>
                <a:ea typeface="微软雅黑" panose="020B0503020204020204" charset="-122"/>
                <a:sym typeface="+mn-ea"/>
              </a:rPr>
              <a:t>+</a:t>
            </a:r>
            <a:r>
              <a:rPr lang="zh-CN" altLang="en-US">
                <a:solidFill>
                  <a:srgbClr val="191A24"/>
                </a:solidFill>
                <a:latin typeface="微软雅黑" panose="020B0503020204020204" charset="-122"/>
                <a:ea typeface="微软雅黑" panose="020B0503020204020204" charset="-122"/>
                <a:sym typeface="+mn-ea"/>
              </a:rPr>
              <a:t>跨平台兼容性</a:t>
            </a:r>
            <a:endParaRPr lang="zh-CN" altLang="en-US" b="0" i="0">
              <a:solidFill>
                <a:srgbClr val="191A24"/>
              </a:solidFill>
              <a:latin typeface="微软雅黑" panose="020B0503020204020204" charset="-122"/>
              <a:ea typeface="微软雅黑" panose="020B0503020204020204" charset="-122"/>
            </a:endParaRPr>
          </a:p>
          <a:p>
            <a:pPr marL="285750" indent="-285750">
              <a:buFont typeface="Arial" panose="020B0604020202020204" pitchFamily="34" charset="0"/>
              <a:buChar char="•"/>
            </a:pPr>
            <a:endParaRPr lang="zh-CN">
              <a:solidFill>
                <a:sysClr val="windowText" lastClr="000000"/>
              </a:solidFill>
              <a:latin typeface="微软雅黑" panose="020B0503020204020204" charset="-122"/>
              <a:ea typeface="微软雅黑" panose="020B0503020204020204" charset="-122"/>
              <a:cs typeface="微软雅黑" panose="020B0503020204020204" charset="-122"/>
              <a:sym typeface="+mn-ea"/>
            </a:endParaRPr>
          </a:p>
        </p:txBody>
      </p:sp>
      <p:grpSp>
        <p:nvGrpSpPr>
          <p:cNvPr id="16" name="组合 15"/>
          <p:cNvGrpSpPr/>
          <p:nvPr/>
        </p:nvGrpSpPr>
        <p:grpSpPr>
          <a:xfrm>
            <a:off x="4003040" y="3662045"/>
            <a:ext cx="2065020" cy="996950"/>
            <a:chOff x="5872" y="5569"/>
            <a:chExt cx="3252" cy="1570"/>
          </a:xfrm>
        </p:grpSpPr>
        <p:sp>
          <p:nvSpPr>
            <p:cNvPr id="14" name="圆角矩形 13"/>
            <p:cNvSpPr/>
            <p:nvPr/>
          </p:nvSpPr>
          <p:spPr>
            <a:xfrm>
              <a:off x="6097" y="5569"/>
              <a:ext cx="2802" cy="1570"/>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文本框 14"/>
            <p:cNvSpPr txBox="1"/>
            <p:nvPr/>
          </p:nvSpPr>
          <p:spPr>
            <a:xfrm>
              <a:off x="5872" y="5811"/>
              <a:ext cx="3253" cy="1016"/>
            </a:xfrm>
            <a:prstGeom prst="rect">
              <a:avLst/>
            </a:prstGeom>
            <a:noFill/>
          </p:spPr>
          <p:txBody>
            <a:bodyPr wrap="square" rtlCol="0">
              <a:spAutoFit/>
            </a:bodyPr>
            <a:p>
              <a:pPr algn="ctr"/>
              <a:r>
                <a:rPr lang="en-US" altLang="zh-CN">
                  <a:latin typeface="+mj-ea"/>
                  <a:ea typeface="+mj-ea"/>
                  <a:cs typeface="+mj-ea"/>
                </a:rPr>
                <a:t>Gateway</a:t>
              </a:r>
              <a:endParaRPr lang="en-US" altLang="zh-CN">
                <a:latin typeface="+mj-ea"/>
                <a:ea typeface="+mj-ea"/>
                <a:cs typeface="+mj-ea"/>
              </a:endParaRPr>
            </a:p>
            <a:p>
              <a:pPr algn="ctr"/>
              <a:r>
                <a:rPr lang="zh-CN" altLang="en-US">
                  <a:latin typeface="+mj-ea"/>
                  <a:ea typeface="+mj-ea"/>
                  <a:cs typeface="+mj-ea"/>
                </a:rPr>
                <a:t>（网关层）</a:t>
              </a:r>
              <a:endParaRPr lang="zh-CN" altLang="en-US">
                <a:latin typeface="+mj-ea"/>
                <a:ea typeface="+mj-ea"/>
                <a:cs typeface="+mj-ea"/>
              </a:endParaRPr>
            </a:p>
          </p:txBody>
        </p:sp>
      </p:grpSp>
      <p:grpSp>
        <p:nvGrpSpPr>
          <p:cNvPr id="17" name="组合 16"/>
          <p:cNvGrpSpPr/>
          <p:nvPr/>
        </p:nvGrpSpPr>
        <p:grpSpPr>
          <a:xfrm>
            <a:off x="8110220" y="2052320"/>
            <a:ext cx="1761490" cy="996950"/>
            <a:chOff x="5871" y="5569"/>
            <a:chExt cx="3253" cy="1570"/>
          </a:xfrm>
        </p:grpSpPr>
        <p:sp>
          <p:nvSpPr>
            <p:cNvPr id="18" name="圆角矩形 17"/>
            <p:cNvSpPr/>
            <p:nvPr/>
          </p:nvSpPr>
          <p:spPr>
            <a:xfrm>
              <a:off x="6097" y="5569"/>
              <a:ext cx="2802" cy="1570"/>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文本框 18"/>
            <p:cNvSpPr txBox="1"/>
            <p:nvPr/>
          </p:nvSpPr>
          <p:spPr>
            <a:xfrm>
              <a:off x="5871" y="5846"/>
              <a:ext cx="3253" cy="1016"/>
            </a:xfrm>
            <a:prstGeom prst="rect">
              <a:avLst/>
            </a:prstGeom>
            <a:noFill/>
          </p:spPr>
          <p:txBody>
            <a:bodyPr wrap="square" rtlCol="0">
              <a:spAutoFit/>
            </a:bodyPr>
            <a:p>
              <a:pPr algn="ctr"/>
              <a:r>
                <a:rPr>
                  <a:latin typeface="+mj-ea"/>
                  <a:ea typeface="+mj-ea"/>
                  <a:cs typeface="+mj-ea"/>
                  <a:sym typeface="+mn-ea"/>
                </a:rPr>
                <a:t>Skills</a:t>
              </a:r>
              <a:endParaRPr>
                <a:latin typeface="+mj-ea"/>
                <a:ea typeface="+mj-ea"/>
                <a:cs typeface="+mj-ea"/>
                <a:sym typeface="+mn-ea"/>
              </a:endParaRPr>
            </a:p>
            <a:p>
              <a:pPr algn="ctr"/>
              <a:r>
                <a:rPr>
                  <a:latin typeface="+mj-ea"/>
                  <a:ea typeface="+mj-ea"/>
                  <a:cs typeface="+mj-ea"/>
                  <a:sym typeface="+mn-ea"/>
                </a:rPr>
                <a:t>（技能层）</a:t>
              </a:r>
              <a:endParaRPr lang="zh-CN" altLang="en-US">
                <a:latin typeface="+mj-ea"/>
                <a:ea typeface="+mj-ea"/>
                <a:cs typeface="+mj-ea"/>
              </a:endParaRPr>
            </a:p>
          </p:txBody>
        </p:sp>
      </p:grpSp>
      <p:grpSp>
        <p:nvGrpSpPr>
          <p:cNvPr id="26" name="组合 25"/>
          <p:cNvGrpSpPr/>
          <p:nvPr/>
        </p:nvGrpSpPr>
        <p:grpSpPr>
          <a:xfrm>
            <a:off x="558800" y="3682365"/>
            <a:ext cx="2486660" cy="996950"/>
            <a:chOff x="1992" y="7363"/>
            <a:chExt cx="3916" cy="1570"/>
          </a:xfrm>
        </p:grpSpPr>
        <p:sp>
          <p:nvSpPr>
            <p:cNvPr id="24" name="圆角矩形 23"/>
            <p:cNvSpPr/>
            <p:nvPr/>
          </p:nvSpPr>
          <p:spPr>
            <a:xfrm>
              <a:off x="2036" y="7363"/>
              <a:ext cx="3861" cy="1570"/>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文本框 20"/>
            <p:cNvSpPr txBox="1"/>
            <p:nvPr/>
          </p:nvSpPr>
          <p:spPr>
            <a:xfrm>
              <a:off x="1992" y="7597"/>
              <a:ext cx="3916" cy="1016"/>
            </a:xfrm>
            <a:prstGeom prst="rect">
              <a:avLst/>
            </a:prstGeom>
            <a:noFill/>
          </p:spPr>
          <p:txBody>
            <a:bodyPr wrap="square" rtlCol="0">
              <a:spAutoFit/>
            </a:bodyPr>
            <a:p>
              <a:pPr algn="ctr"/>
              <a:r>
                <a:rPr lang="en-US" altLang="zh-CN">
                  <a:latin typeface="+mj-ea"/>
                  <a:ea typeface="+mj-ea"/>
                  <a:cs typeface="+mj-ea"/>
                  <a:sym typeface="+mn-ea"/>
                </a:rPr>
                <a:t>Channels</a:t>
              </a:r>
              <a:endParaRPr lang="en-US" altLang="zh-CN">
                <a:latin typeface="+mj-ea"/>
                <a:ea typeface="+mj-ea"/>
                <a:cs typeface="+mj-ea"/>
                <a:sym typeface="+mn-ea"/>
              </a:endParaRPr>
            </a:p>
            <a:p>
              <a:pPr algn="ctr"/>
              <a:r>
                <a:rPr lang="zh-CN">
                  <a:latin typeface="+mj-ea"/>
                  <a:ea typeface="+mj-ea"/>
                  <a:cs typeface="+mj-ea"/>
                  <a:sym typeface="+mn-ea"/>
                </a:rPr>
                <a:t>（用户</a:t>
              </a:r>
              <a:r>
                <a:rPr lang="zh-CN">
                  <a:latin typeface="+mj-ea"/>
                  <a:ea typeface="+mj-ea"/>
                  <a:cs typeface="+mj-ea"/>
                  <a:sym typeface="+mn-ea"/>
                </a:rPr>
                <a:t>交互入口）</a:t>
              </a:r>
              <a:endParaRPr lang="zh-CN">
                <a:latin typeface="+mj-ea"/>
                <a:ea typeface="+mj-ea"/>
                <a:cs typeface="+mj-ea"/>
                <a:sym typeface="+mn-ea"/>
              </a:endParaRPr>
            </a:p>
          </p:txBody>
        </p:sp>
      </p:grpSp>
      <p:grpSp>
        <p:nvGrpSpPr>
          <p:cNvPr id="27" name="组合 26"/>
          <p:cNvGrpSpPr/>
          <p:nvPr/>
        </p:nvGrpSpPr>
        <p:grpSpPr>
          <a:xfrm>
            <a:off x="6946265" y="3637915"/>
            <a:ext cx="1761490" cy="996950"/>
            <a:chOff x="5871" y="5569"/>
            <a:chExt cx="3253" cy="1570"/>
          </a:xfrm>
        </p:grpSpPr>
        <p:sp>
          <p:nvSpPr>
            <p:cNvPr id="28" name="圆角矩形 27"/>
            <p:cNvSpPr/>
            <p:nvPr/>
          </p:nvSpPr>
          <p:spPr>
            <a:xfrm>
              <a:off x="6097" y="5569"/>
              <a:ext cx="2802" cy="1570"/>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文本框 28"/>
            <p:cNvSpPr txBox="1"/>
            <p:nvPr/>
          </p:nvSpPr>
          <p:spPr>
            <a:xfrm>
              <a:off x="5871" y="5846"/>
              <a:ext cx="3253" cy="1016"/>
            </a:xfrm>
            <a:prstGeom prst="rect">
              <a:avLst/>
            </a:prstGeom>
            <a:noFill/>
          </p:spPr>
          <p:txBody>
            <a:bodyPr wrap="square" rtlCol="0">
              <a:spAutoFit/>
            </a:bodyPr>
            <a:p>
              <a:pPr algn="ctr"/>
              <a:r>
                <a:rPr lang="en-US" altLang="zh-CN">
                  <a:latin typeface="+mj-ea"/>
                  <a:ea typeface="+mj-ea"/>
                  <a:cs typeface="+mj-ea"/>
                  <a:sym typeface="+mn-ea"/>
                </a:rPr>
                <a:t>Agent</a:t>
              </a:r>
              <a:endParaRPr lang="en-US">
                <a:latin typeface="+mj-ea"/>
                <a:ea typeface="+mj-ea"/>
                <a:cs typeface="+mj-ea"/>
                <a:sym typeface="+mn-ea"/>
              </a:endParaRPr>
            </a:p>
            <a:p>
              <a:pPr algn="ctr"/>
              <a:r>
                <a:rPr>
                  <a:latin typeface="+mj-ea"/>
                  <a:ea typeface="+mj-ea"/>
                  <a:cs typeface="+mj-ea"/>
                  <a:sym typeface="+mn-ea"/>
                </a:rPr>
                <a:t>（</a:t>
              </a:r>
              <a:r>
                <a:rPr lang="zh-CN">
                  <a:latin typeface="+mj-ea"/>
                  <a:ea typeface="+mj-ea"/>
                  <a:cs typeface="+mj-ea"/>
                  <a:sym typeface="+mn-ea"/>
                </a:rPr>
                <a:t>智能体</a:t>
              </a:r>
              <a:r>
                <a:rPr lang="zh-CN">
                  <a:latin typeface="+mj-ea"/>
                  <a:ea typeface="+mj-ea"/>
                  <a:cs typeface="+mj-ea"/>
                  <a:sym typeface="+mn-ea"/>
                </a:rPr>
                <a:t>层）</a:t>
              </a:r>
              <a:endParaRPr lang="zh-CN">
                <a:latin typeface="+mj-ea"/>
                <a:ea typeface="+mj-ea"/>
                <a:cs typeface="+mj-ea"/>
                <a:sym typeface="+mn-ea"/>
              </a:endParaRPr>
            </a:p>
          </p:txBody>
        </p:sp>
      </p:grpSp>
      <p:grpSp>
        <p:nvGrpSpPr>
          <p:cNvPr id="30" name="组合 29"/>
          <p:cNvGrpSpPr/>
          <p:nvPr/>
        </p:nvGrpSpPr>
        <p:grpSpPr>
          <a:xfrm>
            <a:off x="8232140" y="5234305"/>
            <a:ext cx="1761490" cy="996950"/>
            <a:chOff x="5871" y="5569"/>
            <a:chExt cx="3253" cy="1570"/>
          </a:xfrm>
        </p:grpSpPr>
        <p:sp>
          <p:nvSpPr>
            <p:cNvPr id="31" name="圆角矩形 30"/>
            <p:cNvSpPr/>
            <p:nvPr/>
          </p:nvSpPr>
          <p:spPr>
            <a:xfrm>
              <a:off x="6097" y="5569"/>
              <a:ext cx="2802" cy="1570"/>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文本框 31"/>
            <p:cNvSpPr txBox="1"/>
            <p:nvPr/>
          </p:nvSpPr>
          <p:spPr>
            <a:xfrm>
              <a:off x="5871" y="5846"/>
              <a:ext cx="3253" cy="1016"/>
            </a:xfrm>
            <a:prstGeom prst="rect">
              <a:avLst/>
            </a:prstGeom>
            <a:noFill/>
          </p:spPr>
          <p:txBody>
            <a:bodyPr wrap="square" rtlCol="0">
              <a:spAutoFit/>
            </a:bodyPr>
            <a:p>
              <a:pPr algn="ctr"/>
              <a:r>
                <a:rPr lang="en-US" altLang="zh-CN">
                  <a:latin typeface="+mj-ea"/>
                  <a:ea typeface="+mj-ea"/>
                  <a:cs typeface="+mj-ea"/>
                  <a:sym typeface="+mn-ea"/>
                </a:rPr>
                <a:t>Momery</a:t>
              </a:r>
              <a:endParaRPr lang="en-US" altLang="zh-CN">
                <a:latin typeface="+mj-ea"/>
                <a:ea typeface="+mj-ea"/>
                <a:cs typeface="+mj-ea"/>
                <a:sym typeface="+mn-ea"/>
              </a:endParaRPr>
            </a:p>
            <a:p>
              <a:pPr algn="ctr"/>
              <a:r>
                <a:rPr>
                  <a:latin typeface="+mj-ea"/>
                  <a:ea typeface="+mj-ea"/>
                  <a:cs typeface="+mj-ea"/>
                  <a:sym typeface="+mn-ea"/>
                </a:rPr>
                <a:t>（</a:t>
              </a:r>
              <a:r>
                <a:rPr lang="zh-CN">
                  <a:latin typeface="+mj-ea"/>
                  <a:ea typeface="+mj-ea"/>
                  <a:cs typeface="+mj-ea"/>
                  <a:sym typeface="+mn-ea"/>
                </a:rPr>
                <a:t>存储层）</a:t>
              </a:r>
              <a:endParaRPr lang="zh-CN">
                <a:latin typeface="+mj-ea"/>
                <a:ea typeface="+mj-ea"/>
                <a:cs typeface="+mj-ea"/>
                <a:sym typeface="+mn-ea"/>
              </a:endParaRPr>
            </a:p>
          </p:txBody>
        </p:sp>
      </p:grpSp>
      <p:cxnSp>
        <p:nvCxnSpPr>
          <p:cNvPr id="36" name="直接箭头连接符 35"/>
          <p:cNvCxnSpPr/>
          <p:nvPr/>
        </p:nvCxnSpPr>
        <p:spPr>
          <a:xfrm flipV="1">
            <a:off x="3045460" y="4138295"/>
            <a:ext cx="957580" cy="15240"/>
          </a:xfrm>
          <a:prstGeom prst="straightConnector1">
            <a:avLst/>
          </a:prstGeom>
          <a:ln w="38100">
            <a:solidFill>
              <a:schemeClr val="tx1"/>
            </a:solidFill>
            <a:tailEnd type="arrow"/>
          </a:ln>
        </p:spPr>
        <p:style>
          <a:lnRef idx="2">
            <a:schemeClr val="accent1"/>
          </a:lnRef>
          <a:fillRef idx="0">
            <a:srgbClr val="FFFFFF"/>
          </a:fillRef>
          <a:effectRef idx="0">
            <a:srgbClr val="FFFFFF"/>
          </a:effectRef>
          <a:fontRef idx="minor">
            <a:schemeClr val="tx1"/>
          </a:fontRef>
        </p:style>
      </p:cxnSp>
      <p:cxnSp>
        <p:nvCxnSpPr>
          <p:cNvPr id="38" name="直接箭头连接符 37"/>
          <p:cNvCxnSpPr/>
          <p:nvPr/>
        </p:nvCxnSpPr>
        <p:spPr>
          <a:xfrm flipV="1">
            <a:off x="6068695" y="4136390"/>
            <a:ext cx="877570" cy="1905"/>
          </a:xfrm>
          <a:prstGeom prst="straightConnector1">
            <a:avLst/>
          </a:prstGeom>
          <a:ln w="38100">
            <a:solidFill>
              <a:schemeClr val="tx1"/>
            </a:solidFill>
            <a:headEnd type="arrow"/>
            <a:tailEnd type="arrow"/>
          </a:ln>
        </p:spPr>
        <p:style>
          <a:lnRef idx="2">
            <a:schemeClr val="accent1"/>
          </a:lnRef>
          <a:fillRef idx="0">
            <a:srgbClr val="FFFFFF"/>
          </a:fillRef>
          <a:effectRef idx="0">
            <a:srgbClr val="FFFFFF"/>
          </a:effectRef>
          <a:fontRef idx="minor">
            <a:schemeClr val="tx1"/>
          </a:fontRef>
        </p:style>
      </p:cxnSp>
      <p:cxnSp>
        <p:nvCxnSpPr>
          <p:cNvPr id="39" name="直接箭头连接符 38"/>
          <p:cNvCxnSpPr/>
          <p:nvPr/>
        </p:nvCxnSpPr>
        <p:spPr>
          <a:xfrm flipV="1">
            <a:off x="6128385" y="2550795"/>
            <a:ext cx="1981835" cy="1262380"/>
          </a:xfrm>
          <a:prstGeom prst="straightConnector1">
            <a:avLst/>
          </a:prstGeom>
          <a:ln w="38100">
            <a:solidFill>
              <a:schemeClr val="tx1"/>
            </a:solidFill>
            <a:headEnd type="arrow"/>
            <a:tailEnd type="arrow"/>
          </a:ln>
        </p:spPr>
        <p:style>
          <a:lnRef idx="2">
            <a:schemeClr val="accent1"/>
          </a:lnRef>
          <a:fillRef idx="0">
            <a:srgbClr val="FFFFFF"/>
          </a:fillRef>
          <a:effectRef idx="0">
            <a:srgbClr val="FFFFFF"/>
          </a:effectRef>
          <a:fontRef idx="minor">
            <a:schemeClr val="tx1"/>
          </a:fontRef>
        </p:style>
      </p:cxnSp>
      <p:cxnSp>
        <p:nvCxnSpPr>
          <p:cNvPr id="40" name="直接箭头连接符 39"/>
          <p:cNvCxnSpPr/>
          <p:nvPr/>
        </p:nvCxnSpPr>
        <p:spPr>
          <a:xfrm>
            <a:off x="6123305" y="4433570"/>
            <a:ext cx="2108835" cy="1299210"/>
          </a:xfrm>
          <a:prstGeom prst="straightConnector1">
            <a:avLst/>
          </a:prstGeom>
          <a:ln w="38100">
            <a:solidFill>
              <a:schemeClr val="tx1"/>
            </a:solidFill>
            <a:headEnd type="arrow"/>
            <a:tailEnd type="arrow"/>
          </a:ln>
        </p:spPr>
        <p:style>
          <a:lnRef idx="2">
            <a:schemeClr val="accent1"/>
          </a:lnRef>
          <a:fillRef idx="0">
            <a:srgbClr val="FFFFFF"/>
          </a:fillRef>
          <a:effectRef idx="0">
            <a:srgbClr val="FFFFFF"/>
          </a:effectRef>
          <a:fontRef idx="minor">
            <a:schemeClr val="tx1"/>
          </a:fontRef>
        </p:style>
      </p:cxnSp>
      <p:sp>
        <p:nvSpPr>
          <p:cNvPr id="11" name="文本框 10"/>
          <p:cNvSpPr txBox="1"/>
          <p:nvPr/>
        </p:nvSpPr>
        <p:spPr>
          <a:xfrm>
            <a:off x="751840" y="4831715"/>
            <a:ext cx="2487930" cy="368300"/>
          </a:xfrm>
          <a:prstGeom prst="rect">
            <a:avLst/>
          </a:prstGeom>
          <a:noFill/>
        </p:spPr>
        <p:txBody>
          <a:bodyPr wrap="square" rtlCol="0">
            <a:spAutoFit/>
          </a:bodyPr>
          <a:p>
            <a:r>
              <a:rPr lang="zh-CN" altLang="en-US">
                <a:latin typeface="仿宋" panose="02010609060101010101" charset="-122"/>
                <a:ea typeface="仿宋" panose="02010609060101010101" charset="-122"/>
                <a:cs typeface="仿宋" panose="02010609060101010101" charset="-122"/>
              </a:rPr>
              <a:t>输入</a:t>
            </a:r>
            <a:r>
              <a:rPr lang="en-US" altLang="zh-CN">
                <a:latin typeface="仿宋" panose="02010609060101010101" charset="-122"/>
                <a:ea typeface="仿宋" panose="02010609060101010101" charset="-122"/>
                <a:cs typeface="仿宋" panose="02010609060101010101" charset="-122"/>
              </a:rPr>
              <a:t>→</a:t>
            </a:r>
            <a:r>
              <a:rPr lang="zh-CN" altLang="en-US">
                <a:latin typeface="仿宋" panose="02010609060101010101" charset="-122"/>
                <a:ea typeface="仿宋" panose="02010609060101010101" charset="-122"/>
                <a:cs typeface="仿宋" panose="02010609060101010101" charset="-122"/>
              </a:rPr>
              <a:t>标准化格式</a:t>
            </a:r>
            <a:endParaRPr lang="zh-CN" altLang="en-US">
              <a:latin typeface="仿宋" panose="02010609060101010101" charset="-122"/>
              <a:ea typeface="仿宋" panose="02010609060101010101" charset="-122"/>
              <a:cs typeface="仿宋" panose="02010609060101010101" charset="-122"/>
            </a:endParaRPr>
          </a:p>
        </p:txBody>
      </p:sp>
      <p:sp>
        <p:nvSpPr>
          <p:cNvPr id="13" name="文本框 12"/>
          <p:cNvSpPr txBox="1"/>
          <p:nvPr/>
        </p:nvSpPr>
        <p:spPr>
          <a:xfrm>
            <a:off x="3418205" y="4831715"/>
            <a:ext cx="3464560" cy="368300"/>
          </a:xfrm>
          <a:prstGeom prst="rect">
            <a:avLst/>
          </a:prstGeom>
          <a:noFill/>
        </p:spPr>
        <p:txBody>
          <a:bodyPr wrap="square" rtlCol="0">
            <a:spAutoFit/>
          </a:bodyPr>
          <a:p>
            <a:r>
              <a:rPr lang="zh-CN" altLang="en-US">
                <a:latin typeface="仿宋" panose="02010609060101010101" charset="-122"/>
                <a:ea typeface="仿宋" panose="02010609060101010101" charset="-122"/>
              </a:rPr>
              <a:t>会话管理、状态协调、下游</a:t>
            </a:r>
            <a:r>
              <a:rPr lang="zh-CN" altLang="en-US">
                <a:latin typeface="仿宋" panose="02010609060101010101" charset="-122"/>
                <a:ea typeface="仿宋" panose="02010609060101010101" charset="-122"/>
                <a:sym typeface="+mn-ea"/>
              </a:rPr>
              <a:t>调度</a:t>
            </a:r>
            <a:endParaRPr lang="zh-CN" altLang="en-US"/>
          </a:p>
        </p:txBody>
      </p:sp>
      <p:sp>
        <p:nvSpPr>
          <p:cNvPr id="20" name="文本框 19"/>
          <p:cNvSpPr txBox="1"/>
          <p:nvPr/>
        </p:nvSpPr>
        <p:spPr>
          <a:xfrm>
            <a:off x="7548245" y="1567815"/>
            <a:ext cx="3130550" cy="368300"/>
          </a:xfrm>
          <a:prstGeom prst="rect">
            <a:avLst/>
          </a:prstGeom>
          <a:noFill/>
        </p:spPr>
        <p:txBody>
          <a:bodyPr wrap="square" rtlCol="0">
            <a:spAutoFit/>
          </a:bodyPr>
          <a:p>
            <a:r>
              <a:rPr lang="zh-CN" altLang="en-US">
                <a:latin typeface="仿宋" panose="02010609060101010101" charset="-122"/>
                <a:ea typeface="仿宋" panose="02010609060101010101" charset="-122"/>
              </a:rPr>
              <a:t>接入现有插件</a:t>
            </a:r>
            <a:r>
              <a:rPr lang="zh-CN" altLang="en-US">
                <a:latin typeface="仿宋" panose="02010609060101010101" charset="-122"/>
                <a:ea typeface="仿宋" panose="02010609060101010101" charset="-122"/>
              </a:rPr>
              <a:t>功能，可扩展</a:t>
            </a:r>
            <a:endParaRPr lang="zh-CN" altLang="en-US">
              <a:latin typeface="仿宋" panose="02010609060101010101" charset="-122"/>
              <a:ea typeface="仿宋" panose="02010609060101010101" charset="-122"/>
            </a:endParaRPr>
          </a:p>
        </p:txBody>
      </p:sp>
      <p:sp>
        <p:nvSpPr>
          <p:cNvPr id="22" name="文本框 21"/>
          <p:cNvSpPr txBox="1"/>
          <p:nvPr/>
        </p:nvSpPr>
        <p:spPr>
          <a:xfrm>
            <a:off x="8708390" y="3464560"/>
            <a:ext cx="3317875" cy="922020"/>
          </a:xfrm>
          <a:prstGeom prst="rect">
            <a:avLst/>
          </a:prstGeom>
          <a:noFill/>
        </p:spPr>
        <p:txBody>
          <a:bodyPr wrap="square" rtlCol="0">
            <a:spAutoFit/>
          </a:bodyPr>
          <a:p>
            <a:r>
              <a:rPr lang="zh-CN" altLang="en-US">
                <a:latin typeface="仿宋" panose="02010609060101010101" charset="-122"/>
                <a:ea typeface="仿宋" panose="02010609060101010101" charset="-122"/>
              </a:rPr>
              <a:t>支持</a:t>
            </a:r>
            <a:r>
              <a:rPr lang="zh-CN" altLang="en-US">
                <a:latin typeface="仿宋" panose="02010609060101010101" charset="-122"/>
                <a:ea typeface="仿宋" panose="02010609060101010101" charset="-122"/>
              </a:rPr>
              <a:t>不同模型</a:t>
            </a:r>
            <a:endParaRPr lang="zh-CN" altLang="en-US">
              <a:latin typeface="仿宋" panose="02010609060101010101" charset="-122"/>
              <a:ea typeface="仿宋" panose="02010609060101010101" charset="-122"/>
            </a:endParaRPr>
          </a:p>
          <a:p>
            <a:r>
              <a:rPr lang="en-US">
                <a:latin typeface="仿宋" panose="02010609060101010101" charset="-122"/>
                <a:ea typeface="仿宋" panose="02010609060101010101" charset="-122"/>
                <a:cs typeface="仿宋" panose="02010609060101010101" charset="-122"/>
                <a:sym typeface="+mn-ea"/>
              </a:rPr>
              <a:t>“</a:t>
            </a:r>
            <a:r>
              <a:rPr>
                <a:latin typeface="仿宋" panose="02010609060101010101" charset="-122"/>
                <a:ea typeface="仿宋" panose="02010609060101010101" charset="-122"/>
                <a:cs typeface="仿宋" panose="02010609060101010101" charset="-122"/>
                <a:sym typeface="+mn-ea"/>
              </a:rPr>
              <a:t>观察-计划-行动</a:t>
            </a:r>
            <a:r>
              <a:rPr lang="en-US">
                <a:latin typeface="仿宋" panose="02010609060101010101" charset="-122"/>
                <a:ea typeface="仿宋" panose="02010609060101010101" charset="-122"/>
                <a:cs typeface="仿宋" panose="02010609060101010101" charset="-122"/>
                <a:sym typeface="+mn-ea"/>
              </a:rPr>
              <a:t>”</a:t>
            </a:r>
            <a:r>
              <a:rPr lang="en-US" altLang="zh-CN">
                <a:latin typeface="仿宋" panose="02010609060101010101" charset="-122"/>
                <a:ea typeface="仿宋" panose="02010609060101010101" charset="-122"/>
                <a:cs typeface="仿宋" panose="02010609060101010101" charset="-122"/>
                <a:sym typeface="+mn-ea"/>
              </a:rPr>
              <a:t>ReAct</a:t>
            </a:r>
            <a:r>
              <a:rPr lang="zh-CN" altLang="en-US">
                <a:latin typeface="仿宋" panose="02010609060101010101" charset="-122"/>
                <a:ea typeface="仿宋" panose="02010609060101010101" charset="-122"/>
                <a:cs typeface="仿宋" panose="02010609060101010101" charset="-122"/>
                <a:sym typeface="+mn-ea"/>
              </a:rPr>
              <a:t>循环</a:t>
            </a:r>
            <a:endParaRPr lang="zh-CN" altLang="en-US">
              <a:latin typeface="仿宋" panose="02010609060101010101" charset="-122"/>
              <a:ea typeface="仿宋" panose="02010609060101010101" charset="-122"/>
              <a:cs typeface="仿宋" panose="02010609060101010101" charset="-122"/>
              <a:sym typeface="+mn-ea"/>
            </a:endParaRPr>
          </a:p>
          <a:p>
            <a:r>
              <a:rPr lang="zh-CN" altLang="en-US">
                <a:latin typeface="仿宋" panose="02010609060101010101" charset="-122"/>
                <a:ea typeface="仿宋" panose="02010609060101010101" charset="-122"/>
                <a:cs typeface="仿宋" panose="02010609060101010101" charset="-122"/>
                <a:sym typeface="+mn-ea"/>
              </a:rPr>
              <a:t>重试与</a:t>
            </a:r>
            <a:r>
              <a:rPr lang="zh-CN" altLang="en-US">
                <a:latin typeface="仿宋" panose="02010609060101010101" charset="-122"/>
                <a:ea typeface="仿宋" panose="02010609060101010101" charset="-122"/>
                <a:cs typeface="仿宋" panose="02010609060101010101" charset="-122"/>
                <a:sym typeface="+mn-ea"/>
              </a:rPr>
              <a:t>故障诊断机制</a:t>
            </a:r>
            <a:endParaRPr lang="zh-CN" altLang="en-US">
              <a:latin typeface="仿宋" panose="02010609060101010101" charset="-122"/>
              <a:ea typeface="仿宋" panose="02010609060101010101" charset="-122"/>
              <a:cs typeface="仿宋" panose="02010609060101010101" charset="-122"/>
              <a:sym typeface="+mn-ea"/>
            </a:endParaRPr>
          </a:p>
        </p:txBody>
      </p:sp>
      <p:sp>
        <p:nvSpPr>
          <p:cNvPr id="23" name="文本框 22"/>
          <p:cNvSpPr txBox="1"/>
          <p:nvPr/>
        </p:nvSpPr>
        <p:spPr>
          <a:xfrm>
            <a:off x="9929495" y="5382895"/>
            <a:ext cx="2319020" cy="645160"/>
          </a:xfrm>
          <a:prstGeom prst="rect">
            <a:avLst/>
          </a:prstGeom>
          <a:noFill/>
        </p:spPr>
        <p:txBody>
          <a:bodyPr wrap="square" rtlCol="0">
            <a:spAutoFit/>
          </a:bodyPr>
          <a:p>
            <a:r>
              <a:rPr lang="zh-CN" altLang="en-US">
                <a:latin typeface="仿宋" panose="02010609060101010101" charset="-122"/>
                <a:ea typeface="仿宋" panose="02010609060101010101" charset="-122"/>
              </a:rPr>
              <a:t>本地存储</a:t>
            </a:r>
            <a:endParaRPr lang="zh-CN" altLang="en-US">
              <a:latin typeface="仿宋" panose="02010609060101010101" charset="-122"/>
              <a:ea typeface="仿宋" panose="02010609060101010101" charset="-122"/>
            </a:endParaRPr>
          </a:p>
          <a:p>
            <a:r>
              <a:rPr lang="zh-CN" altLang="en-US">
                <a:latin typeface="仿宋" panose="02010609060101010101" charset="-122"/>
                <a:ea typeface="仿宋" panose="02010609060101010101" charset="-122"/>
              </a:rPr>
              <a:t>支持自定义记忆规则</a:t>
            </a:r>
            <a:endParaRPr lang="zh-CN" altLang="en-US">
              <a:latin typeface="仿宋" panose="02010609060101010101" charset="-122"/>
              <a:ea typeface="仿宋"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rotWithShape="1">
          <a:blip r:embed="rId1"/>
          <a:srcRect l="19532" b="48526"/>
          <a:stretch>
            <a:fillRect/>
          </a:stretch>
        </p:blipFill>
        <p:spPr>
          <a:xfrm>
            <a:off x="-1" y="1160309"/>
            <a:ext cx="10118601" cy="5697691"/>
          </a:xfrm>
          <a:prstGeom prst="rect">
            <a:avLst/>
          </a:prstGeom>
        </p:spPr>
      </p:pic>
      <p:pic>
        <p:nvPicPr>
          <p:cNvPr id="17" name="图片 16"/>
          <p:cNvPicPr>
            <a:picLocks noChangeAspect="1"/>
          </p:cNvPicPr>
          <p:nvPr/>
        </p:nvPicPr>
        <p:blipFill rotWithShape="1">
          <a:blip r:embed="rId2"/>
          <a:srcRect t="17174" r="25859"/>
          <a:stretch>
            <a:fillRect/>
          </a:stretch>
        </p:blipFill>
        <p:spPr>
          <a:xfrm>
            <a:off x="10153481" y="0"/>
            <a:ext cx="2038519" cy="2590405"/>
          </a:xfrm>
          <a:prstGeom prst="rect">
            <a:avLst/>
          </a:prstGeom>
        </p:spPr>
      </p:pic>
      <p:sp>
        <p:nvSpPr>
          <p:cNvPr id="4" name="文本框 3"/>
          <p:cNvSpPr txBox="1"/>
          <p:nvPr/>
        </p:nvSpPr>
        <p:spPr>
          <a:xfrm>
            <a:off x="766763" y="2031276"/>
            <a:ext cx="2472777" cy="1862048"/>
          </a:xfrm>
          <a:prstGeom prst="rect">
            <a:avLst/>
          </a:prstGeom>
          <a:noFill/>
        </p:spPr>
        <p:txBody>
          <a:bodyPr wrap="square" rtlCol="0">
            <a:spAutoFit/>
          </a:bodyPr>
          <a:lstStyle/>
          <a:p>
            <a:r>
              <a:rPr lang="en-US" altLang="zh-CN" sz="11500" b="1" dirty="0">
                <a:solidFill>
                  <a:schemeClr val="accent3">
                    <a:lumMod val="20000"/>
                    <a:lumOff val="80000"/>
                  </a:schemeClr>
                </a:solidFill>
                <a:latin typeface="+mn-ea"/>
              </a:rPr>
              <a:t>02</a:t>
            </a:r>
            <a:endParaRPr lang="zh-CN" altLang="en-US" sz="11500" b="1" dirty="0">
              <a:solidFill>
                <a:schemeClr val="accent3">
                  <a:lumMod val="20000"/>
                  <a:lumOff val="80000"/>
                </a:schemeClr>
              </a:solidFill>
              <a:latin typeface="+mn-ea"/>
            </a:endParaRPr>
          </a:p>
        </p:txBody>
      </p:sp>
      <p:sp>
        <p:nvSpPr>
          <p:cNvPr id="3" name="文本框 2"/>
          <p:cNvSpPr txBox="1"/>
          <p:nvPr/>
        </p:nvSpPr>
        <p:spPr>
          <a:xfrm>
            <a:off x="766763" y="3893325"/>
            <a:ext cx="6624464" cy="922020"/>
          </a:xfrm>
          <a:prstGeom prst="rect">
            <a:avLst/>
          </a:prstGeom>
          <a:noFill/>
        </p:spPr>
        <p:txBody>
          <a:bodyPr wrap="square" rtlCol="0">
            <a:spAutoFit/>
          </a:bodyPr>
          <a:lstStyle/>
          <a:p>
            <a:r>
              <a:rPr lang="zh-CN" altLang="en-US" sz="5400" b="1" spc="300" dirty="0">
                <a:solidFill>
                  <a:schemeClr val="tx1">
                    <a:lumMod val="85000"/>
                    <a:lumOff val="15000"/>
                  </a:schemeClr>
                </a:solidFill>
              </a:rPr>
              <a:t>主要功能</a:t>
            </a:r>
            <a:endParaRPr lang="zh-CN" altLang="en-US" sz="5400" b="1" spc="300" dirty="0">
              <a:solidFill>
                <a:schemeClr val="tx1">
                  <a:lumMod val="85000"/>
                  <a:lumOff val="15000"/>
                </a:schemeClr>
              </a:solidFill>
            </a:endParaRPr>
          </a:p>
        </p:txBody>
      </p:sp>
      <p:pic>
        <p:nvPicPr>
          <p:cNvPr id="5" name="图片 4" descr="图片包含 游戏机&#10;&#10;描述已自动生成"/>
          <p:cNvPicPr>
            <a:picLocks noChangeAspect="1"/>
          </p:cNvPicPr>
          <p:nvPr/>
        </p:nvPicPr>
        <p:blipFill rotWithShape="1">
          <a:blip r:embed="rId3">
            <a:extLst>
              <a:ext uri="{28A0092B-C50C-407E-A947-70E740481C1C}">
                <a14:useLocalDpi xmlns:a14="http://schemas.microsoft.com/office/drawing/2010/main" val="0"/>
              </a:ext>
            </a:extLst>
          </a:blip>
          <a:srcRect l="5854" t="14311" r="2763" b="18023"/>
          <a:stretch>
            <a:fillRect/>
          </a:stretch>
        </p:blipFill>
        <p:spPr>
          <a:xfrm>
            <a:off x="0" y="0"/>
            <a:ext cx="3359822" cy="741561"/>
          </a:xfrm>
          <a:prstGeom prst="rect">
            <a:avLst/>
          </a:prstGeom>
        </p:spPr>
      </p:pic>
      <p:sp>
        <p:nvSpPr>
          <p:cNvPr id="8" name="任意多边形: 形状 7"/>
          <p:cNvSpPr/>
          <p:nvPr/>
        </p:nvSpPr>
        <p:spPr>
          <a:xfrm rot="5400000">
            <a:off x="10736913" y="1865855"/>
            <a:ext cx="1283029" cy="1129398"/>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1" name="任意多边形: 形状 10"/>
          <p:cNvSpPr/>
          <p:nvPr/>
        </p:nvSpPr>
        <p:spPr>
          <a:xfrm rot="5400000">
            <a:off x="9397939" y="-188907"/>
            <a:ext cx="1851072" cy="162942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60000"/>
              <a:lumOff val="40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2" name="任意多边形: 形状 11"/>
          <p:cNvSpPr/>
          <p:nvPr/>
        </p:nvSpPr>
        <p:spPr>
          <a:xfrm rot="5400000">
            <a:off x="9438006" y="1467930"/>
            <a:ext cx="599222" cy="52747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bg1">
              <a:lumMod val="85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3" name="任意多边形: 形状 12"/>
          <p:cNvSpPr/>
          <p:nvPr/>
        </p:nvSpPr>
        <p:spPr>
          <a:xfrm rot="5400000">
            <a:off x="9131903" y="1185034"/>
            <a:ext cx="299611" cy="263735"/>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bg1">
              <a:lumMod val="95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4" name="任意多边形: 形状 13"/>
          <p:cNvSpPr/>
          <p:nvPr/>
        </p:nvSpPr>
        <p:spPr>
          <a:xfrm rot="5400000">
            <a:off x="8663249" y="-130032"/>
            <a:ext cx="803970" cy="707701"/>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20000"/>
              <a:lumOff val="80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游戏机&#10;&#10;描述已自动生成"/>
          <p:cNvPicPr>
            <a:picLocks noChangeAspect="1"/>
          </p:cNvPicPr>
          <p:nvPr/>
        </p:nvPicPr>
        <p:blipFill rotWithShape="1">
          <a:blip r:embed="rId1">
            <a:extLst>
              <a:ext uri="{28A0092B-C50C-407E-A947-70E740481C1C}">
                <a14:useLocalDpi xmlns:a14="http://schemas.microsoft.com/office/drawing/2010/main" val="0"/>
              </a:ext>
            </a:extLst>
          </a:blip>
          <a:srcRect l="5854" t="14311" r="2763" b="18023"/>
          <a:stretch>
            <a:fillRect/>
          </a:stretch>
        </p:blipFill>
        <p:spPr>
          <a:xfrm>
            <a:off x="8832178" y="211047"/>
            <a:ext cx="3359822" cy="741561"/>
          </a:xfrm>
          <a:prstGeom prst="rect">
            <a:avLst/>
          </a:prstGeom>
        </p:spPr>
      </p:pic>
      <p:sp>
        <p:nvSpPr>
          <p:cNvPr id="3" name="任意多边形: 形状 2"/>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 name="文本框 4"/>
          <p:cNvSpPr txBox="1"/>
          <p:nvPr/>
        </p:nvSpPr>
        <p:spPr>
          <a:xfrm>
            <a:off x="271574" y="339428"/>
            <a:ext cx="646697" cy="521970"/>
          </a:xfrm>
          <a:prstGeom prst="rect">
            <a:avLst/>
          </a:prstGeom>
          <a:noFill/>
        </p:spPr>
        <p:txBody>
          <a:bodyPr wrap="square" rtlCol="0">
            <a:spAutoFit/>
          </a:bodyPr>
          <a:lstStyle/>
          <a:p>
            <a:pPr algn="ctr"/>
            <a:r>
              <a:rPr lang="en-US" altLang="zh-CN" sz="2800" b="1" dirty="0">
                <a:solidFill>
                  <a:schemeClr val="bg1"/>
                </a:solidFill>
              </a:rPr>
              <a:t>02</a:t>
            </a:r>
            <a:endParaRPr lang="zh-CN" altLang="en-US" sz="2800" b="1" dirty="0">
              <a:solidFill>
                <a:schemeClr val="bg1"/>
              </a:solidFill>
            </a:endParaRPr>
          </a:p>
        </p:txBody>
      </p:sp>
      <p:sp>
        <p:nvSpPr>
          <p:cNvPr id="6" name="任意多边形: 形状 5"/>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0" name="任意多边形: 形状 9"/>
          <p:cNvSpPr>
            <a:spLocks noChangeAspect="1"/>
          </p:cNvSpPr>
          <p:nvPr/>
        </p:nvSpPr>
        <p:spPr>
          <a:xfrm>
            <a:off x="983582" y="1208969"/>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7" name="文本框 6"/>
          <p:cNvSpPr txBox="1"/>
          <p:nvPr/>
        </p:nvSpPr>
        <p:spPr>
          <a:xfrm>
            <a:off x="1164276" y="355470"/>
            <a:ext cx="1960880" cy="583565"/>
          </a:xfrm>
          <a:prstGeom prst="rect">
            <a:avLst/>
          </a:prstGeom>
          <a:noFill/>
        </p:spPr>
        <p:txBody>
          <a:bodyPr wrap="none" rtlCol="0">
            <a:spAutoFit/>
          </a:bodyPr>
          <a:lstStyle/>
          <a:p>
            <a:r>
              <a:rPr lang="zh-CN" altLang="en-US" sz="3200" b="1" spc="300" dirty="0">
                <a:solidFill>
                  <a:schemeClr val="tx1">
                    <a:lumMod val="85000"/>
                    <a:lumOff val="15000"/>
                  </a:schemeClr>
                </a:solidFill>
              </a:rPr>
              <a:t>主要</a:t>
            </a:r>
            <a:r>
              <a:rPr lang="zh-CN" altLang="en-US" sz="3200" b="1" spc="300" dirty="0">
                <a:solidFill>
                  <a:schemeClr val="tx1">
                    <a:lumMod val="85000"/>
                    <a:lumOff val="15000"/>
                  </a:schemeClr>
                </a:solidFill>
              </a:rPr>
              <a:t>功能</a:t>
            </a:r>
            <a:endParaRPr lang="zh-CN" altLang="en-US" sz="3200" b="1" spc="300" dirty="0">
              <a:solidFill>
                <a:schemeClr val="tx1">
                  <a:lumMod val="85000"/>
                  <a:lumOff val="15000"/>
                </a:schemeClr>
              </a:solidFill>
            </a:endParaRPr>
          </a:p>
        </p:txBody>
      </p:sp>
      <p:sp>
        <p:nvSpPr>
          <p:cNvPr id="4" name="文本框 3"/>
          <p:cNvSpPr txBox="1"/>
          <p:nvPr/>
        </p:nvSpPr>
        <p:spPr>
          <a:xfrm>
            <a:off x="1461770" y="1153160"/>
            <a:ext cx="8300720" cy="398780"/>
          </a:xfrm>
          <a:prstGeom prst="rect">
            <a:avLst/>
          </a:prstGeom>
          <a:noFill/>
        </p:spPr>
        <p:txBody>
          <a:bodyPr wrap="square" rtlCol="0" anchor="t">
            <a:spAutoFit/>
          </a:bodyPr>
          <a:p>
            <a:pPr algn="l" defTabSz="457200">
              <a:spcAft>
                <a:spcPts val="1200"/>
              </a:spcAft>
              <a:defRPr sz="2000">
                <a:solidFill>
                  <a:srgbClr val="212121"/>
                </a:solidFill>
              </a:defRPr>
            </a:pPr>
            <a:r>
              <a:rPr>
                <a:solidFill>
                  <a:sysClr val="windowText" lastClr="000000"/>
                </a:solidFill>
                <a:latin typeface="微软雅黑" panose="020B0503020204020204" charset="-122"/>
                <a:ea typeface="微软雅黑" panose="020B0503020204020204" charset="-122"/>
                <a:cs typeface="+mn-ea"/>
                <a:sym typeface="+mn-ea"/>
              </a:rPr>
              <a:t>文件操作：读取、创建、编辑、删除本地文件</a:t>
            </a:r>
            <a:r>
              <a:rPr lang="zh-CN">
                <a:solidFill>
                  <a:sysClr val="windowText" lastClr="000000"/>
                </a:solidFill>
                <a:latin typeface="微软雅黑" panose="020B0503020204020204" charset="-122"/>
                <a:ea typeface="微软雅黑" panose="020B0503020204020204" charset="-122"/>
                <a:cs typeface="+mn-ea"/>
                <a:sym typeface="+mn-ea"/>
              </a:rPr>
              <a:t>，理解文件内容</a:t>
            </a:r>
            <a:r>
              <a:rPr lang="zh-CN">
                <a:solidFill>
                  <a:sysClr val="windowText" lastClr="000000"/>
                </a:solidFill>
                <a:latin typeface="微软雅黑" panose="020B0503020204020204" charset="-122"/>
                <a:ea typeface="微软雅黑" panose="020B0503020204020204" charset="-122"/>
                <a:cs typeface="+mn-ea"/>
                <a:sym typeface="+mn-ea"/>
              </a:rPr>
              <a:t>等</a:t>
            </a:r>
            <a:endParaRPr lang="zh-CN">
              <a:solidFill>
                <a:sysClr val="windowText" lastClr="000000"/>
              </a:solidFill>
              <a:latin typeface="微软雅黑" panose="020B0503020204020204" charset="-122"/>
              <a:ea typeface="微软雅黑" panose="020B0503020204020204" charset="-122"/>
              <a:cs typeface="+mn-ea"/>
              <a:sym typeface="+mn-ea"/>
            </a:endParaRPr>
          </a:p>
        </p:txBody>
      </p:sp>
      <p:pic>
        <p:nvPicPr>
          <p:cNvPr id="8" name="图片 7"/>
          <p:cNvPicPr>
            <a:picLocks noChangeAspect="1"/>
          </p:cNvPicPr>
          <p:nvPr/>
        </p:nvPicPr>
        <p:blipFill>
          <a:blip r:embed="rId2"/>
          <a:stretch>
            <a:fillRect/>
          </a:stretch>
        </p:blipFill>
        <p:spPr>
          <a:xfrm>
            <a:off x="1016635" y="1766570"/>
            <a:ext cx="3514090" cy="1038225"/>
          </a:xfrm>
          <a:prstGeom prst="rect">
            <a:avLst/>
          </a:prstGeom>
        </p:spPr>
      </p:pic>
      <p:pic>
        <p:nvPicPr>
          <p:cNvPr id="12" name="图片 11"/>
          <p:cNvPicPr>
            <a:picLocks noChangeAspect="1"/>
          </p:cNvPicPr>
          <p:nvPr/>
        </p:nvPicPr>
        <p:blipFill>
          <a:blip r:embed="rId3"/>
          <a:stretch>
            <a:fillRect/>
          </a:stretch>
        </p:blipFill>
        <p:spPr>
          <a:xfrm>
            <a:off x="1356995" y="2955925"/>
            <a:ext cx="3839210" cy="3758565"/>
          </a:xfrm>
          <a:prstGeom prst="rect">
            <a:avLst/>
          </a:prstGeom>
        </p:spPr>
      </p:pic>
      <p:pic>
        <p:nvPicPr>
          <p:cNvPr id="13" name="图片 12"/>
          <p:cNvPicPr>
            <a:picLocks noChangeAspect="1"/>
          </p:cNvPicPr>
          <p:nvPr/>
        </p:nvPicPr>
        <p:blipFill>
          <a:blip r:embed="rId4"/>
          <a:stretch>
            <a:fillRect/>
          </a:stretch>
        </p:blipFill>
        <p:spPr>
          <a:xfrm>
            <a:off x="1016635" y="2874645"/>
            <a:ext cx="382270" cy="389890"/>
          </a:xfrm>
          <a:prstGeom prst="rect">
            <a:avLst/>
          </a:prstGeom>
        </p:spPr>
      </p:pic>
      <p:pic>
        <p:nvPicPr>
          <p:cNvPr id="16" name="图片 15"/>
          <p:cNvPicPr>
            <a:picLocks noChangeAspect="1"/>
          </p:cNvPicPr>
          <p:nvPr/>
        </p:nvPicPr>
        <p:blipFill>
          <a:blip r:embed="rId5"/>
          <a:stretch>
            <a:fillRect/>
          </a:stretch>
        </p:blipFill>
        <p:spPr>
          <a:xfrm>
            <a:off x="6162675" y="2955925"/>
            <a:ext cx="5522595" cy="2368550"/>
          </a:xfrm>
          <a:prstGeom prst="rect">
            <a:avLst/>
          </a:prstGeom>
        </p:spPr>
      </p:pic>
      <p:pic>
        <p:nvPicPr>
          <p:cNvPr id="17" name="图片 16"/>
          <p:cNvPicPr>
            <a:picLocks noChangeAspect="1"/>
          </p:cNvPicPr>
          <p:nvPr/>
        </p:nvPicPr>
        <p:blipFill>
          <a:blip r:embed="rId4"/>
          <a:stretch>
            <a:fillRect/>
          </a:stretch>
        </p:blipFill>
        <p:spPr>
          <a:xfrm>
            <a:off x="5780405" y="2874645"/>
            <a:ext cx="382270" cy="389890"/>
          </a:xfrm>
          <a:prstGeom prst="rect">
            <a:avLst/>
          </a:prstGeom>
        </p:spPr>
      </p:pic>
      <p:pic>
        <p:nvPicPr>
          <p:cNvPr id="18" name="图片 17"/>
          <p:cNvPicPr>
            <a:picLocks noChangeAspect="1"/>
          </p:cNvPicPr>
          <p:nvPr/>
        </p:nvPicPr>
        <p:blipFill>
          <a:blip r:embed="rId6"/>
          <a:stretch>
            <a:fillRect/>
          </a:stretch>
        </p:blipFill>
        <p:spPr>
          <a:xfrm>
            <a:off x="5817235" y="1971675"/>
            <a:ext cx="3945255" cy="7905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sld>
</file>

<file path=ppt/tags/tag1.xml><?xml version="1.0" encoding="utf-8"?>
<p:tagLst xmlns:p="http://schemas.openxmlformats.org/presentationml/2006/main">
  <p:tag name="KSO_WM_DIAGRAM_VIRTUALLY_FRAME" val="{&quot;height&quot;:390.9290551181102,&quot;left&quot;:168.12330708661418,&quot;top&quot;:117.76078740157479,&quot;width&quot;:564.2266929133858}"/>
</p:tagLst>
</file>

<file path=ppt/tags/tag10.xml><?xml version="1.0" encoding="utf-8"?>
<p:tagLst xmlns:p="http://schemas.openxmlformats.org/presentationml/2006/main">
  <p:tag name="KSO_WM_DIAGRAM_VIRTUALLY_FRAME" val="{&quot;height&quot;:390.9290551181102,&quot;left&quot;:168.12330708661418,&quot;top&quot;:117.76078740157479,&quot;width&quot;:564.2266929133858}"/>
</p:tagLst>
</file>

<file path=ppt/tags/tag11.xml><?xml version="1.0" encoding="utf-8"?>
<p:tagLst xmlns:p="http://schemas.openxmlformats.org/presentationml/2006/main">
  <p:tag name="KSO_WM_DIAGRAM_VIRTUALLY_FRAME" val="{&quot;height&quot;:390.9290551181102,&quot;left&quot;:168.12330708661418,&quot;top&quot;:117.76078740157479,&quot;width&quot;:564.2266929133858}"/>
</p:tagLst>
</file>

<file path=ppt/tags/tag12.xml><?xml version="1.0" encoding="utf-8"?>
<p:tagLst xmlns:p="http://schemas.openxmlformats.org/presentationml/2006/main">
  <p:tag name="KSO_WM_DIAGRAM_VIRTUALLY_FRAME" val="{&quot;height&quot;:390.9290551181102,&quot;left&quot;:168.12330708661418,&quot;top&quot;:117.76078740157479,&quot;width&quot;:564.2266929133858}"/>
</p:tagLst>
</file>

<file path=ppt/tags/tag13.xml><?xml version="1.0" encoding="utf-8"?>
<p:tagLst xmlns:p="http://schemas.openxmlformats.org/presentationml/2006/main">
  <p:tag name="KSO_WM_DIAGRAM_VIRTUALLY_FRAME" val="{&quot;height&quot;:390.9290551181102,&quot;left&quot;:168.12330708661418,&quot;top&quot;:117.76078740157479,&quot;width&quot;:564.2266929133858}"/>
</p:tagLst>
</file>

<file path=ppt/tags/tag14.xml><?xml version="1.0" encoding="utf-8"?>
<p:tagLst xmlns:p="http://schemas.openxmlformats.org/presentationml/2006/main">
  <p:tag name="KSO_WM_DIAGRAM_VIRTUALLY_FRAME" val="{&quot;height&quot;:390.9290551181102,&quot;left&quot;:168.12330708661418,&quot;top&quot;:117.76078740157479,&quot;width&quot;:564.2266929133858}"/>
</p:tagLst>
</file>

<file path=ppt/tags/tag15.xml><?xml version="1.0" encoding="utf-8"?>
<p:tagLst xmlns:p="http://schemas.openxmlformats.org/presentationml/2006/main">
  <p:tag name="KSO_WM_DIAGRAM_VIRTUALLY_FRAME" val="{&quot;height&quot;:390.9290551181102,&quot;left&quot;:168.12330708661418,&quot;top&quot;:117.76078740157479,&quot;width&quot;:564.2266929133858}"/>
</p:tagLst>
</file>

<file path=ppt/tags/tag16.xml><?xml version="1.0" encoding="utf-8"?>
<p:tagLst xmlns:p="http://schemas.openxmlformats.org/presentationml/2006/main">
  <p:tag name="KSO_WM_DIAGRAM_VIRTUALLY_FRAME" val="{&quot;height&quot;:390.9290551181102,&quot;left&quot;:168.12330708661418,&quot;top&quot;:117.76078740157479,&quot;width&quot;:564.2266929133858}"/>
</p:tagLst>
</file>

<file path=ppt/tags/tag17.xml><?xml version="1.0" encoding="utf-8"?>
<p:tagLst xmlns:p="http://schemas.openxmlformats.org/presentationml/2006/main">
  <p:tag name="KSO_WM_DIAGRAM_VIRTUALLY_FRAME" val="{&quot;height&quot;:84.2,&quot;left&quot;:218,&quot;top&quot;:403.4,&quot;width&quot;:470.5}"/>
</p:tagLst>
</file>

<file path=ppt/tags/tag18.xml><?xml version="1.0" encoding="utf-8"?>
<p:tagLst xmlns:p="http://schemas.openxmlformats.org/presentationml/2006/main">
  <p:tag name="KSO_WM_DIAGRAM_VIRTUALLY_FRAME" val="{&quot;height&quot;:84.2,&quot;left&quot;:218,&quot;top&quot;:403.4,&quot;width&quot;:470.5}"/>
</p:tagLst>
</file>

<file path=ppt/tags/tag19.xml><?xml version="1.0" encoding="utf-8"?>
<p:tagLst xmlns:p="http://schemas.openxmlformats.org/presentationml/2006/main">
  <p:tag name="KSO_WM_DIAGRAM_VIRTUALLY_FRAME" val="{&quot;height&quot;:84.2,&quot;left&quot;:218,&quot;top&quot;:403.4,&quot;width&quot;:470.5}"/>
</p:tagLst>
</file>

<file path=ppt/tags/tag2.xml><?xml version="1.0" encoding="utf-8"?>
<p:tagLst xmlns:p="http://schemas.openxmlformats.org/presentationml/2006/main">
  <p:tag name="KSO_WM_DIAGRAM_VIRTUALLY_FRAME" val="{&quot;height&quot;:390.9290551181102,&quot;left&quot;:168.12330708661418,&quot;top&quot;:117.76078740157479,&quot;width&quot;:564.2266929133858}"/>
</p:tagLst>
</file>

<file path=ppt/tags/tag20.xml><?xml version="1.0" encoding="utf-8"?>
<p:tagLst xmlns:p="http://schemas.openxmlformats.org/presentationml/2006/main">
  <p:tag name="KSO_WM_DIAGRAM_VIRTUALLY_FRAME" val="{&quot;height&quot;:84.2,&quot;left&quot;:218,&quot;top&quot;:403.4,&quot;width&quot;:470.5}"/>
</p:tagLst>
</file>

<file path=ppt/tags/tag21.xml><?xml version="1.0" encoding="utf-8"?>
<p:tagLst xmlns:p="http://schemas.openxmlformats.org/presentationml/2006/main">
  <p:tag name="KSO_WM_DIAGRAM_VIRTUALLY_FRAME" val="{&quot;height&quot;:84.2,&quot;left&quot;:218,&quot;top&quot;:403.4,&quot;width&quot;:470.5}"/>
</p:tagLst>
</file>

<file path=ppt/tags/tag22.xml><?xml version="1.0" encoding="utf-8"?>
<p:tagLst xmlns:p="http://schemas.openxmlformats.org/presentationml/2006/main">
  <p:tag name="KSO_WM_DIAGRAM_VIRTUALLY_FRAME" val="{&quot;height&quot;:84.2,&quot;left&quot;:218,&quot;top&quot;:403.4,&quot;width&quot;:470.5}"/>
</p:tagLst>
</file>

<file path=ppt/tags/tag23.xml><?xml version="1.0" encoding="utf-8"?>
<p:tagLst xmlns:p="http://schemas.openxmlformats.org/presentationml/2006/main">
  <p:tag name="KSO_WM_DIAGRAM_VIRTUALLY_FRAME" val="{&quot;height&quot;:84.2,&quot;left&quot;:218,&quot;top&quot;:403.4,&quot;width&quot;:470.5}"/>
</p:tagLst>
</file>

<file path=ppt/tags/tag24.xml><?xml version="1.0" encoding="utf-8"?>
<p:tagLst xmlns:p="http://schemas.openxmlformats.org/presentationml/2006/main">
  <p:tag name="KSO_WM_DIAGRAM_VIRTUALLY_FRAME" val="{&quot;height&quot;:84.2,&quot;left&quot;:218,&quot;top&quot;:403.4,&quot;width&quot;:470.5}"/>
</p:tagLst>
</file>

<file path=ppt/tags/tag25.xml><?xml version="1.0" encoding="utf-8"?>
<p:tagLst xmlns:p="http://schemas.openxmlformats.org/presentationml/2006/main">
  <p:tag name="KSO_WM_DIAGRAM_VIRTUALLY_FRAME" val="{&quot;height&quot;:440,&quot;left&quot;:395.55,&quot;top&quot;:85.05,&quot;width&quot;:522.2}"/>
</p:tagLst>
</file>

<file path=ppt/tags/tag26.xml><?xml version="1.0" encoding="utf-8"?>
<p:tagLst xmlns:p="http://schemas.openxmlformats.org/presentationml/2006/main">
  <p:tag name="KSO_WM_DIAGRAM_VIRTUALLY_FRAME" val="{&quot;height&quot;:440,&quot;left&quot;:395.55,&quot;top&quot;:85.05,&quot;width&quot;:522.2}"/>
</p:tagLst>
</file>

<file path=ppt/tags/tag27.xml><?xml version="1.0" encoding="utf-8"?>
<p:tagLst xmlns:p="http://schemas.openxmlformats.org/presentationml/2006/main">
  <p:tag name="KSO_WM_DIAGRAM_VIRTUALLY_FRAME" val="{&quot;height&quot;:440,&quot;left&quot;:395.55,&quot;top&quot;:85.05,&quot;width&quot;:522.2}"/>
</p:tagLst>
</file>

<file path=ppt/tags/tag28.xml><?xml version="1.0" encoding="utf-8"?>
<p:tagLst xmlns:p="http://schemas.openxmlformats.org/presentationml/2006/main">
  <p:tag name="KSO_WM_DIAGRAM_VIRTUALLY_FRAME" val="{&quot;height&quot;:440,&quot;left&quot;:395.55,&quot;top&quot;:85.05,&quot;width&quot;:522.2}"/>
</p:tagLst>
</file>

<file path=ppt/tags/tag29.xml><?xml version="1.0" encoding="utf-8"?>
<p:tagLst xmlns:p="http://schemas.openxmlformats.org/presentationml/2006/main">
  <p:tag name="KSO_WM_DIAGRAM_VIRTUALLY_FRAME" val="{&quot;height&quot;:440,&quot;left&quot;:395.55,&quot;top&quot;:85.05,&quot;width&quot;:522.2}"/>
</p:tagLst>
</file>

<file path=ppt/tags/tag3.xml><?xml version="1.0" encoding="utf-8"?>
<p:tagLst xmlns:p="http://schemas.openxmlformats.org/presentationml/2006/main">
  <p:tag name="KSO_WM_DIAGRAM_VIRTUALLY_FRAME" val="{&quot;height&quot;:390.9290551181102,&quot;left&quot;:168.12330708661418,&quot;top&quot;:117.76078740157479,&quot;width&quot;:564.2266929133858}"/>
</p:tagLst>
</file>

<file path=ppt/tags/tag30.xml><?xml version="1.0" encoding="utf-8"?>
<p:tagLst xmlns:p="http://schemas.openxmlformats.org/presentationml/2006/main">
  <p:tag name="KSO_WM_DIAGRAM_VIRTUALLY_FRAME" val="{&quot;height&quot;:440,&quot;left&quot;:395.55,&quot;top&quot;:85.05,&quot;width&quot;:522.2}"/>
</p:tagLst>
</file>

<file path=ppt/tags/tag31.xml><?xml version="1.0" encoding="utf-8"?>
<p:tagLst xmlns:p="http://schemas.openxmlformats.org/presentationml/2006/main">
  <p:tag name="KSO_WM_DIAGRAM_VIRTUALLY_FRAME" val="{&quot;height&quot;:440,&quot;left&quot;:395.55,&quot;top&quot;:85.05,&quot;width&quot;:522.2}"/>
</p:tagLst>
</file>

<file path=ppt/tags/tag32.xml><?xml version="1.0" encoding="utf-8"?>
<p:tagLst xmlns:p="http://schemas.openxmlformats.org/presentationml/2006/main">
  <p:tag name="KSO_WM_DIAGRAM_VIRTUALLY_FRAME" val="{&quot;height&quot;:440,&quot;left&quot;:395.55,&quot;top&quot;:85.05,&quot;width&quot;:522.2}"/>
</p:tagLst>
</file>

<file path=ppt/tags/tag4.xml><?xml version="1.0" encoding="utf-8"?>
<p:tagLst xmlns:p="http://schemas.openxmlformats.org/presentationml/2006/main">
  <p:tag name="KSO_WM_DIAGRAM_VIRTUALLY_FRAME" val="{&quot;height&quot;:390.9290551181102,&quot;left&quot;:168.12330708661418,&quot;top&quot;:117.76078740157479,&quot;width&quot;:564.2266929133858}"/>
</p:tagLst>
</file>

<file path=ppt/tags/tag5.xml><?xml version="1.0" encoding="utf-8"?>
<p:tagLst xmlns:p="http://schemas.openxmlformats.org/presentationml/2006/main">
  <p:tag name="KSO_WM_DIAGRAM_VIRTUALLY_FRAME" val="{&quot;height&quot;:390.9290551181102,&quot;left&quot;:168.12330708661418,&quot;top&quot;:117.76078740157479,&quot;width&quot;:564.2266929133858}"/>
</p:tagLst>
</file>

<file path=ppt/tags/tag6.xml><?xml version="1.0" encoding="utf-8"?>
<p:tagLst xmlns:p="http://schemas.openxmlformats.org/presentationml/2006/main">
  <p:tag name="KSO_WM_DIAGRAM_VIRTUALLY_FRAME" val="{&quot;height&quot;:390.9290551181102,&quot;left&quot;:168.12330708661418,&quot;top&quot;:117.76078740157479,&quot;width&quot;:564.2266929133858}"/>
</p:tagLst>
</file>

<file path=ppt/tags/tag7.xml><?xml version="1.0" encoding="utf-8"?>
<p:tagLst xmlns:p="http://schemas.openxmlformats.org/presentationml/2006/main">
  <p:tag name="KSO_WM_DIAGRAM_VIRTUALLY_FRAME" val="{&quot;height&quot;:390.9290551181102,&quot;left&quot;:168.12330708661418,&quot;top&quot;:117.76078740157479,&quot;width&quot;:564.2266929133858}"/>
</p:tagLst>
</file>

<file path=ppt/tags/tag8.xml><?xml version="1.0" encoding="utf-8"?>
<p:tagLst xmlns:p="http://schemas.openxmlformats.org/presentationml/2006/main">
  <p:tag name="KSO_WM_DIAGRAM_VIRTUALLY_FRAME" val="{&quot;height&quot;:390.9290551181102,&quot;left&quot;:168.12330708661418,&quot;top&quot;:117.76078740157479,&quot;width&quot;:564.2266929133858}"/>
</p:tagLst>
</file>

<file path=ppt/tags/tag9.xml><?xml version="1.0" encoding="utf-8"?>
<p:tagLst xmlns:p="http://schemas.openxmlformats.org/presentationml/2006/main">
  <p:tag name="KSO_WM_DIAGRAM_VIRTUALLY_FRAME" val="{&quot;height&quot;:390.9290551181102,&quot;left&quot;:168.12330708661418,&quot;top&quot;:117.76078740157479,&quot;width&quot;:564.2266929133858}"/>
</p:tagLst>
</file>

<file path=ppt/theme/theme1.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FF8B52"/>
      </a:accent1>
      <a:accent2>
        <a:srgbClr val="FDC741"/>
      </a:accent2>
      <a:accent3>
        <a:srgbClr val="943987"/>
      </a:accent3>
      <a:accent4>
        <a:srgbClr val="6CCECE"/>
      </a:accent4>
      <a:accent5>
        <a:srgbClr val="A5A4A5"/>
      </a:accent5>
      <a:accent6>
        <a:srgbClr val="C9C9C9"/>
      </a:accent6>
      <a:hlink>
        <a:srgbClr val="4472C4"/>
      </a:hlink>
      <a:folHlink>
        <a:srgbClr val="BFBFBF"/>
      </a:folHlink>
    </a:clrScheme>
    <a:fontScheme name="自定义 3">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8078</Words>
  <Application>WPS 演示</Application>
  <PresentationFormat>宽屏</PresentationFormat>
  <Paragraphs>831</Paragraphs>
  <Slides>48</Slides>
  <Notes>63</Notes>
  <HiddenSlides>3</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48</vt:i4>
      </vt:variant>
    </vt:vector>
  </HeadingPairs>
  <TitlesOfParts>
    <vt:vector size="58" baseType="lpstr">
      <vt:lpstr>Arial</vt:lpstr>
      <vt:lpstr>宋体</vt:lpstr>
      <vt:lpstr>Wingdings</vt:lpstr>
      <vt:lpstr>微软雅黑</vt:lpstr>
      <vt:lpstr>仿宋</vt:lpstr>
      <vt:lpstr>等线</vt:lpstr>
      <vt:lpstr>Arial Unicode MS</vt:lpstr>
      <vt:lpstr>Calibri</vt:lpstr>
      <vt:lpstr>等线 Light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Z701</dc:creator>
  <cp:lastModifiedBy>范凌翔(2023011036)</cp:lastModifiedBy>
  <cp:revision>1839</cp:revision>
  <dcterms:created xsi:type="dcterms:W3CDTF">2020-03-31T14:25:00Z</dcterms:created>
  <dcterms:modified xsi:type="dcterms:W3CDTF">2026-03-12T13:19:39Z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EB14CD3E93A1404B9E0CD6A6471D691E_12</vt:lpwstr>
  </property>
  <property fmtid="{D5CDD505-2E9C-101B-9397-08002B2CF9AE}" pid="3" name="KSOProductBuildVer">
    <vt:lpwstr>2052-12.1.0.23542</vt:lpwstr>
  </property>
</Properties>
</file>