
<file path=[Content_Types].xml><?xml version="1.0" encoding="utf-8"?>
<Types xmlns="http://schemas.openxmlformats.org/package/2006/content-types"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74" r:id="rId8"/>
    <p:sldId id="275" r:id="rId10"/>
    <p:sldId id="276" r:id="rId11"/>
    <p:sldId id="264" r:id="rId12"/>
    <p:sldId id="277" r:id="rId13"/>
    <p:sldId id="278" r:id="rId14"/>
    <p:sldId id="279" r:id="rId15"/>
    <p:sldId id="280" r:id="rId16"/>
    <p:sldId id="293" r:id="rId17"/>
    <p:sldId id="286" r:id="rId18"/>
    <p:sldId id="294" r:id="rId19"/>
    <p:sldId id="295" r:id="rId20"/>
    <p:sldId id="296" r:id="rId21"/>
    <p:sldId id="297" r:id="rId22"/>
    <p:sldId id="298" r:id="rId23"/>
    <p:sldId id="299" r:id="rId24"/>
    <p:sldId id="284" r:id="rId25"/>
    <p:sldId id="265" r:id="rId26"/>
    <p:sldId id="287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80403050404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</p:showPr>
  <p:clrMru>
    <a:srgbClr val="356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Verdana" panose="020B0804030504040204"/>
      </a:defRPr>
    </a:lvl1pPr>
    <a:lvl2pPr indent="228600" latinLnBrk="0">
      <a:defRPr sz="1200">
        <a:latin typeface="+mn-lt"/>
        <a:ea typeface="+mn-ea"/>
        <a:cs typeface="+mn-cs"/>
        <a:sym typeface="Verdana" panose="020B0804030504040204"/>
      </a:defRPr>
    </a:lvl2pPr>
    <a:lvl3pPr indent="457200" latinLnBrk="0">
      <a:defRPr sz="1200">
        <a:latin typeface="+mn-lt"/>
        <a:ea typeface="+mn-ea"/>
        <a:cs typeface="+mn-cs"/>
        <a:sym typeface="Verdana" panose="020B0804030504040204"/>
      </a:defRPr>
    </a:lvl3pPr>
    <a:lvl4pPr indent="685800" latinLnBrk="0">
      <a:defRPr sz="1200">
        <a:latin typeface="+mn-lt"/>
        <a:ea typeface="+mn-ea"/>
        <a:cs typeface="+mn-cs"/>
        <a:sym typeface="Verdana" panose="020B0804030504040204"/>
      </a:defRPr>
    </a:lvl4pPr>
    <a:lvl5pPr indent="914400" latinLnBrk="0">
      <a:defRPr sz="1200">
        <a:latin typeface="+mn-lt"/>
        <a:ea typeface="+mn-ea"/>
        <a:cs typeface="+mn-cs"/>
        <a:sym typeface="Verdana" panose="020B0804030504040204"/>
      </a:defRPr>
    </a:lvl5pPr>
    <a:lvl6pPr indent="1143000" latinLnBrk="0">
      <a:defRPr sz="1200">
        <a:latin typeface="+mn-lt"/>
        <a:ea typeface="+mn-ea"/>
        <a:cs typeface="+mn-cs"/>
        <a:sym typeface="Verdana" panose="020B0804030504040204"/>
      </a:defRPr>
    </a:lvl6pPr>
    <a:lvl7pPr indent="1371600" latinLnBrk="0">
      <a:defRPr sz="1200">
        <a:latin typeface="+mn-lt"/>
        <a:ea typeface="+mn-ea"/>
        <a:cs typeface="+mn-cs"/>
        <a:sym typeface="Verdana" panose="020B0804030504040204"/>
      </a:defRPr>
    </a:lvl7pPr>
    <a:lvl8pPr indent="1600200" latinLnBrk="0">
      <a:defRPr sz="1200">
        <a:latin typeface="+mn-lt"/>
        <a:ea typeface="+mn-ea"/>
        <a:cs typeface="+mn-cs"/>
        <a:sym typeface="Verdana" panose="020B0804030504040204"/>
      </a:defRPr>
    </a:lvl8pPr>
    <a:lvl9pPr indent="1828800" latinLnBrk="0">
      <a:defRPr sz="1200">
        <a:latin typeface="+mn-lt"/>
        <a:ea typeface="+mn-ea"/>
        <a:cs typeface="+mn-cs"/>
        <a:sym typeface="Verdana" panose="020B080403050404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9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98" name="图片占位符 2"/>
          <p:cNvSpPr/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8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标题文本"/>
          <p:cNvSpPr/>
          <p:nvPr>
            <p:ph type="title" hasCustomPrompt="1"/>
          </p:nvPr>
        </p:nvSpPr>
        <p:spPr>
          <a:xfrm>
            <a:off x="1524105" y="1123759"/>
            <a:ext cx="9144632" cy="2387894"/>
          </a:xfrm>
          <a:prstGeom prst="rect">
            <a:avLst/>
          </a:prstGeom>
        </p:spPr>
        <p:txBody>
          <a:bodyPr lIns="24194" tIns="24194" rIns="24194" bIns="24194" anchor="b"/>
          <a:lstStyle>
            <a:lvl1pPr algn="ctr" defTabSz="915035">
              <a:defRPr sz="5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26" name="正文级别 1…"/>
          <p:cNvSpPr/>
          <p:nvPr>
            <p:ph type="body" sz="quarter" idx="1" hasCustomPrompt="1"/>
          </p:nvPr>
        </p:nvSpPr>
        <p:spPr>
          <a:xfrm>
            <a:off x="1524105" y="3603738"/>
            <a:ext cx="9144632" cy="1655968"/>
          </a:xfrm>
          <a:prstGeom prst="rect">
            <a:avLst/>
          </a:prstGeom>
        </p:spPr>
        <p:txBody>
          <a:bodyPr lIns="24194" tIns="24194" rIns="24194" bIns="24194"/>
          <a:lstStyle>
            <a:lvl1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7" name="幻灯片编号"/>
          <p:cNvSpPr/>
          <p:nvPr>
            <p:ph type="sldNum" sz="quarter" idx="2"/>
          </p:nvPr>
        </p:nvSpPr>
        <p:spPr>
          <a:xfrm>
            <a:off x="11146973" y="6440579"/>
            <a:ext cx="207610" cy="200789"/>
          </a:xfrm>
          <a:prstGeom prst="rect">
            <a:avLst/>
          </a:prstGeom>
        </p:spPr>
        <p:txBody>
          <a:bodyPr lIns="24194" tIns="24194" rIns="24194" bIns="24194"/>
          <a:lstStyle>
            <a:lvl1pPr defTabSz="915035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本框 1"/>
          <p:cNvSpPr/>
          <p:nvPr/>
        </p:nvSpPr>
        <p:spPr>
          <a:xfrm>
            <a:off x="4318653" y="2971968"/>
            <a:ext cx="3554694" cy="205705"/>
          </a:xfrm>
          <a:prstGeom prst="rect">
            <a:avLst/>
          </a:prstGeom>
          <a:ln w="12700">
            <a:miter lim="400000"/>
          </a:ln>
        </p:spPr>
        <p:txBody>
          <a:bodyPr lIns="45702" tIns="45702" rIns="45702" bIns="45702">
            <a:spAutoFit/>
          </a:bodyPr>
          <a:lstStyle/>
          <a:p>
            <a:pPr defTabSz="457200">
              <a:defRPr sz="2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 sz="5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135" name="图片 6" descr="图片 6"/>
          <p:cNvPicPr>
            <a:picLocks noChangeAspect="1"/>
          </p:cNvPicPr>
          <p:nvPr/>
        </p:nvPicPr>
        <p:blipFill>
          <a:blip r:embed="rId3"/>
          <a:srcRect l="928" r="1230" b="2775"/>
          <a:stretch>
            <a:fillRect/>
          </a:stretch>
        </p:blipFill>
        <p:spPr>
          <a:xfrm rot="10800000">
            <a:off x="2238" y="-17784"/>
            <a:ext cx="12187523" cy="68554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6" name="幻灯片编号"/>
          <p:cNvSpPr/>
          <p:nvPr>
            <p:ph type="sldNum" sz="quarter" idx="2"/>
          </p:nvPr>
        </p:nvSpPr>
        <p:spPr>
          <a:xfrm>
            <a:off x="8477138" y="6235657"/>
            <a:ext cx="259494" cy="239235"/>
          </a:xfrm>
          <a:prstGeom prst="rect">
            <a:avLst/>
          </a:prstGeom>
        </p:spPr>
        <p:txBody>
          <a:bodyPr lIns="45702" tIns="45702" rIns="45702" bIns="45702"/>
          <a:lstStyle>
            <a:lvl1pPr defTabSz="457200">
              <a:defRPr sz="11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/>
        </p:txBody>
      </p:sp>
      <p:sp>
        <p:nvSpPr>
          <p:cNvPr id="5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 0">
    <p:bg>
      <p:bgPr>
        <a:solidFill>
          <a:srgbClr val="C9C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" descr="图片 6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7152695" y="1818694"/>
            <a:ext cx="5039305" cy="50393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/>
          <p:nvPr>
            <p:ph type="sldNum" sz="quarter" idx="2"/>
          </p:nvPr>
        </p:nvSpPr>
        <p:spPr>
          <a:xfrm>
            <a:off x="8439689" y="6215382"/>
            <a:ext cx="297912" cy="281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11055890" y="6397944"/>
            <a:ext cx="297911" cy="2819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80403050404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80403050404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b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流程图: 离页连接符 4"/>
          <p:cNvSpPr/>
          <p:nvPr/>
        </p:nvSpPr>
        <p:spPr>
          <a:xfrm>
            <a:off x="857250" y="-2"/>
            <a:ext cx="1614489" cy="178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FCC"/>
          </a:solidFill>
          <a:ln w="12700">
            <a:miter lim="400000"/>
          </a:ln>
          <a:effectLst>
            <a:outerShdw blurRad="114300" dist="38100" dir="81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47" name="文本框 11"/>
          <p:cNvSpPr/>
          <p:nvPr/>
        </p:nvSpPr>
        <p:spPr>
          <a:xfrm>
            <a:off x="459583" y="2437732"/>
            <a:ext cx="11272836" cy="1158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学术论文实用写作指南</a:t>
            </a:r>
          </a:p>
        </p:txBody>
      </p:sp>
      <p:sp>
        <p:nvSpPr>
          <p:cNvPr id="148" name="文本框 12"/>
          <p:cNvSpPr/>
          <p:nvPr/>
        </p:nvSpPr>
        <p:spPr>
          <a:xfrm>
            <a:off x="2704145" y="467093"/>
            <a:ext cx="6115054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5656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清华大学学生学习与发展指导中心</a:t>
            </a:r>
          </a:p>
        </p:txBody>
      </p:sp>
      <p:pic>
        <p:nvPicPr>
          <p:cNvPr id="149" name="图片 14" descr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856" y="292712"/>
            <a:ext cx="1037278" cy="10372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" name="文本框 15"/>
          <p:cNvSpPr/>
          <p:nvPr/>
        </p:nvSpPr>
        <p:spPr>
          <a:xfrm>
            <a:off x="2704146" y="950369"/>
            <a:ext cx="5068254" cy="256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100">
                <a:solidFill>
                  <a:srgbClr val="656565"/>
                </a:solidFill>
              </a:defRPr>
            </a:lvl1pPr>
          </a:lstStyle>
          <a:p>
            <a:r>
              <a:t>Center for student learning and development, Tsinghua University</a:t>
            </a:r>
          </a:p>
        </p:txBody>
      </p:sp>
      <p:sp>
        <p:nvSpPr>
          <p:cNvPr id="152" name="文本框 18"/>
          <p:cNvSpPr/>
          <p:nvPr/>
        </p:nvSpPr>
        <p:spPr>
          <a:xfrm>
            <a:off x="4072921" y="3573169"/>
            <a:ext cx="404615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乐学工作坊讲师 人文</a:t>
            </a:r>
            <a:r>
              <a:rPr lang="zh-CN"/>
              <a:t>博</a:t>
            </a:r>
            <a:r>
              <a:t>2</a:t>
            </a:r>
            <a:r>
              <a:rPr lang="en-US"/>
              <a:t>3</a:t>
            </a:r>
            <a:r>
              <a:t>2 谢廷玉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1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35430" y="95250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作为小白，应该如何</a:t>
            </a:r>
            <a:r>
              <a:rPr lang="zh-CN"/>
              <a:t>迅速进入某领域呢？</a:t>
            </a:r>
            <a:endParaRPr lang="zh-CN"/>
          </a:p>
        </p:txBody>
      </p:sp>
      <p:sp>
        <p:nvSpPr>
          <p:cNvPr id="238" name="文本框 27"/>
          <p:cNvSpPr/>
          <p:nvPr/>
        </p:nvSpPr>
        <p:spPr>
          <a:xfrm>
            <a:off x="695700" y="764924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以文献为出发</a:t>
            </a:r>
            <a:r>
              <a:rPr lang="zh-CN"/>
              <a:t>点；以人物为</a:t>
            </a:r>
            <a:r>
              <a:rPr lang="zh-CN"/>
              <a:t>线索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911860" y="1269365"/>
            <a:ext cx="10503535" cy="54495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lvl="1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需要平衡对以下几类文献的阅读：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导论／综述类文献：斯坦福哲学百科；劳特利奇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XX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指南；牛津通识读本；以及发表在期刊上的各种期刊文章等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经典类文献：如从事问题导向的研究，那么自然会有一些对这一问题做出了重要贡献的文献；如果是从事人物／流派导向型的研究，那么这些人物／流派的“一手文献”即构成了这一领域的经典。（激发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问题意识）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解释／导读／传记类文献：具有工具书属性，对经典文献进行“导读”（帮助理解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经典类文献）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研究／评论类文献：针对经典文献进行评述，或站在这些经典文献所奠定的基础之上进行“修补”和“辩驳”（激发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问题意识）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lvl="1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另一个有些“取巧”的方法则是，当直接进入某个领域比较困难时，可以追随某个（些）当代研究者的研究（例如本人在综述“国外马克思主义国家理论的新发展”时，即采用了这一策略）</a:t>
            </a:r>
            <a:endParaRPr lang="zh-CN"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lvl="3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b="1">
                <a:solidFill>
                  <a:srgbClr val="356B9C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通过对自己所聚焦的领域进行扩大或缩小，使得自己对该领域内的上述四类文献有较好的把握（不需要穷尽）。在这种情况下，我们便可以说，我们具有了写好一篇有关该领域的论文的能力。</a:t>
            </a:r>
            <a:endParaRPr lang="zh-CN" b="1">
              <a:solidFill>
                <a:srgbClr val="356B9C"/>
              </a:solidFill>
              <a:latin typeface="宋体" charset="0"/>
              <a:ea typeface="宋体" charset="0"/>
              <a:cs typeface="宋体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一类文献：“专家”级别文献：这类文献对于研究极其关键，对这类文献的把握需要达到“专家”水平，即不仅了解文献本身，还要了解围绕文献的种种争议。对于这一类文献，需要综合使用多种做读书笔记的方法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重述（用自己的语言对文献当中的核心论证和观点加以概述）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对话（思考这些文献可以与自己阅读过的，哪些其他的文献进行“对话”；它们是否探讨了相同的或相似的概念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这类文献的数量不必求多，在研究生阶段有4-6部此类文献就已经非常优秀。如果是完成一般的课程论文，则把握某一文本，甚至其中的一个或多个章节即可。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378777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二类文献：“授课”级别文献：这类文献对于研究较为重要，但你无需像“专家”一样把握它们，只需要达到能给他人进行一些大致的“讲授”的水平即可（比如一些对一手文献的重要读解）。对于它们，同样需要综合运用多种做笔记的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方法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[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尤其是一手文献，和其他针对该一手文献的读解文献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]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第三类文献：“讨论”级别文献：这类文献有一定价值，你需要假设如果在一场讨论课上讨论到这部文献，你至少了解其中某些比较有趣的内容，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因而能够较好地介入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讨论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联想（思考这些文献可能可以与哪些其他文献产生关联；可能可以与自己的哪些兴趣有所对接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第四类文献：“谈资”级别文献：这类文献中有个别能吸引你的内容，但总的来说价值不大，假设你在茶余饭后和某人聊到这部文献，你能够记起来其中一些让你感觉有趣的内容：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摘录（稍作摘抄，标明页码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即可）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</a:t>
            </a: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（思考这些文献可能可以与哪些其他文献产生关联；可能可以与自己的哪些兴趣有所对接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  <a:sym typeface="+mn-ea"/>
              </a:rPr>
              <a:t>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2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pic>
        <p:nvPicPr>
          <p:cNvPr id="8" name="图片 7" descr="WX20230512-103414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282065"/>
            <a:ext cx="7474585" cy="4222115"/>
          </a:xfrm>
          <a:prstGeom prst="rect">
            <a:avLst/>
          </a:prstGeom>
        </p:spPr>
      </p:pic>
      <p:sp>
        <p:nvSpPr>
          <p:cNvPr id="9" name="文本框 33"/>
          <p:cNvSpPr/>
          <p:nvPr/>
        </p:nvSpPr>
        <p:spPr>
          <a:xfrm>
            <a:off x="7738110" y="476885"/>
            <a:ext cx="4443730" cy="597281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导论／综述类文献：</a:t>
            </a:r>
            <a:r>
              <a:rPr lang="zh-CN" sz="1600">
                <a:solidFill>
                  <a:schemeClr val="tx1"/>
                </a:solidFill>
              </a:rPr>
              <a:t>王学研究的一条主线即是“庶民性”研究（提供了一幅“思想地图”）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研究／评论类文献：</a:t>
            </a:r>
            <a:r>
              <a:rPr lang="zh-CN" sz="1600"/>
              <a:t>王学的“清谈误国论”（起到了激发问题意识的作用，树立了一个“</a:t>
            </a:r>
            <a:r>
              <a:rPr lang="zh-CN" sz="1600"/>
              <a:t>靶子”）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经典类文献：</a:t>
            </a:r>
            <a:r>
              <a:rPr lang="zh-CN" sz="1600">
                <a:solidFill>
                  <a:schemeClr val="tx1"/>
                </a:solidFill>
              </a:rPr>
              <a:t>如</a:t>
            </a:r>
            <a:r>
              <a:rPr lang="zh-CN" sz="1600"/>
              <a:t>王门后学在抗倭中的作为，</a:t>
            </a:r>
            <a:r>
              <a:rPr lang="zh-CN" sz="1600"/>
              <a:t>以及边将翁万达的经历（起到了激发问题意识的作用，为“批驳靶子”提供了理据和</a:t>
            </a:r>
            <a:r>
              <a:rPr lang="zh-CN" sz="1600"/>
              <a:t>依托）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怎样搜索文献？（核心：以文献／人找文献）</a:t>
            </a:r>
            <a:endParaRPr lang="zh-CN" sz="1600"/>
          </a:p>
          <a:p>
            <a:pPr marL="685800" lvl="1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中文：知网硕博论文库</a:t>
            </a:r>
            <a:r>
              <a:rPr lang="en-US" altLang="zh-CN" sz="1600"/>
              <a:t>+</a:t>
            </a:r>
            <a:r>
              <a:rPr lang="zh-CN" altLang="en-US" sz="1600"/>
              <a:t>知网最新核心期刊论文</a:t>
            </a:r>
            <a:r>
              <a:rPr lang="en-US" altLang="zh-CN" sz="1600"/>
              <a:t>+</a:t>
            </a:r>
            <a:r>
              <a:rPr lang="zh-CN" altLang="en-US" sz="1600"/>
              <a:t>豆瓣／图书馆网站搜索出版物</a:t>
            </a:r>
            <a:r>
              <a:rPr lang="en-US" altLang="zh-CN" sz="1600"/>
              <a:t>+</a:t>
            </a:r>
            <a:r>
              <a:rPr lang="zh-CN" altLang="en-US" sz="1600"/>
              <a:t>人肉咨询／清华</a:t>
            </a:r>
            <a:r>
              <a:rPr lang="zh-CN" altLang="en-US" sz="1600"/>
              <a:t>学位论文库</a:t>
            </a:r>
            <a:endParaRPr lang="zh-CN" altLang="en-US" sz="1600"/>
          </a:p>
          <a:p>
            <a:pPr marL="685800" lvl="1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600"/>
              <a:t>英文：</a:t>
            </a:r>
            <a:r>
              <a:rPr lang="en-US" altLang="zh-CN" sz="1600"/>
              <a:t>ProQuest</a:t>
            </a:r>
            <a:r>
              <a:rPr lang="zh-CN" altLang="en-US" sz="1600"/>
              <a:t>数据库</a:t>
            </a:r>
            <a:r>
              <a:rPr lang="en-US" altLang="zh-CN" sz="1600"/>
              <a:t>+Jstor</a:t>
            </a:r>
            <a:r>
              <a:rPr lang="zh-CN" altLang="en-US" sz="1600"/>
              <a:t>／谷歌学术</a:t>
            </a:r>
            <a:r>
              <a:rPr lang="en-US" altLang="zh-CN" sz="1600"/>
              <a:t>+</a:t>
            </a:r>
            <a:r>
              <a:rPr lang="zh-CN" altLang="en-US" sz="1600"/>
              <a:t>课程</a:t>
            </a:r>
            <a:r>
              <a:rPr lang="en-US" altLang="zh-CN" sz="1600"/>
              <a:t>syllabus</a:t>
            </a:r>
            <a:r>
              <a:rPr lang="zh-CN" altLang="en-US" sz="1600"/>
              <a:t>／相关协会网站</a:t>
            </a:r>
            <a:r>
              <a:rPr lang="en-US" altLang="zh-CN" sz="1600"/>
              <a:t>+</a:t>
            </a:r>
            <a:r>
              <a:rPr lang="zh-CN" altLang="en-US" sz="1600"/>
              <a:t>学者</a:t>
            </a:r>
            <a:r>
              <a:rPr lang="zh-CN" altLang="en-US" sz="1600"/>
              <a:t>个人网站主页</a:t>
            </a:r>
            <a:endParaRPr lang="zh-CN" altLang="en-US" sz="16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81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82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284" name="文本框 7"/>
          <p:cNvSpPr/>
          <p:nvPr/>
        </p:nvSpPr>
        <p:spPr>
          <a:xfrm>
            <a:off x="1559715" y="109866"/>
            <a:ext cx="742899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阅读习惯的养成和阅读技能的</a:t>
            </a:r>
            <a:r>
              <a:rPr lang="zh-CN"/>
              <a:t>精熟</a:t>
            </a:r>
            <a:endParaRPr lang="zh-CN"/>
          </a:p>
        </p:txBody>
      </p:sp>
      <p:sp>
        <p:nvSpPr>
          <p:cNvPr id="285" name="文本框 27"/>
          <p:cNvSpPr/>
          <p:nvPr/>
        </p:nvSpPr>
        <p:spPr>
          <a:xfrm>
            <a:off x="691712" y="873422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黄宗智：如何阅读学术著作</a:t>
            </a:r>
          </a:p>
        </p:txBody>
      </p:sp>
      <p:sp>
        <p:nvSpPr>
          <p:cNvPr id="286" name="文本框 33"/>
          <p:cNvSpPr/>
          <p:nvPr/>
        </p:nvSpPr>
        <p:spPr>
          <a:xfrm>
            <a:off x="1050572" y="1467255"/>
            <a:ext cx="10454176" cy="237172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40000"/>
              </a:lnSpc>
              <a:buSzPct val="100000"/>
              <a:buFont typeface="Arial" panose="020B0604020202090204"/>
              <a:buChar char="•"/>
              <a:defRPr sz="17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首先要养成连接概念与经验的阅读习惯。读书必定要首先掌握作者的中心论点，而为了精确地掌握一本书，也是为了锻炼自己概括能力与养成连接经验与概念的思维习惯，我特别强调</a:t>
            </a:r>
            <a:r>
              <a:rPr sz="1800" b="1">
                <a:solidFill>
                  <a:srgbClr val="356B9C"/>
                </a:solidFill>
              </a:rPr>
              <a:t>读书笔记要总结作者对自己中心论点的主要经验支撑证据，并同时照顾到中心论点次一级的阐发性概念及其经验根据</a:t>
            </a:r>
            <a:r>
              <a:rPr sz="1800">
                <a:solidFill>
                  <a:srgbClr val="356B9C"/>
                </a:solidFill>
              </a:rPr>
              <a:t>。</a:t>
            </a:r>
            <a:r>
              <a:rPr sz="1800" b="1">
                <a:solidFill>
                  <a:srgbClr val="356B9C"/>
                </a:solidFill>
              </a:rPr>
              <a:t>最后要回答这样一个问题：作者把你说服了没有？为什么？（更有进者，如果由你来写这本书，你会做怎样的修改？）</a:t>
            </a:r>
            <a:r>
              <a:rPr sz="1800"/>
              <a:t>这样的读书习惯也是为自己做学术研究，写学术专著的一种锻炼。能够清楚掌握好的专著的设计和结构，才有可能自己撰写优秀的学术著作。</a:t>
            </a:r>
            <a:endParaRPr sz="1800"/>
          </a:p>
        </p:txBody>
      </p:sp>
      <p:sp>
        <p:nvSpPr>
          <p:cNvPr id="287" name="文本框 27"/>
          <p:cNvSpPr/>
          <p:nvPr/>
        </p:nvSpPr>
        <p:spPr>
          <a:xfrm>
            <a:off x="691340" y="3861388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景海峰：张岱年先生教我学史料</a:t>
            </a:r>
          </a:p>
        </p:txBody>
      </p:sp>
      <p:sp>
        <p:nvSpPr>
          <p:cNvPr id="288" name="文本框 33"/>
          <p:cNvSpPr/>
          <p:nvPr/>
        </p:nvSpPr>
        <p:spPr>
          <a:xfrm>
            <a:off x="1051207" y="4386956"/>
            <a:ext cx="10454176" cy="18783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40000"/>
              </a:lnSpc>
              <a:buFont typeface="Arial" panose="020B0604020202090204"/>
              <a:buChar char="•"/>
              <a:defRPr sz="17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张先生还讲了论文写作的三个要点：一是立论要以学习心得为依据，以对前人已有之成果的透彻理解为基础。二是要充分地</a:t>
            </a:r>
            <a:r>
              <a:rPr sz="1800"/>
              <a:t>掌握一切有关的资料。史学家陈垣做学问的要诀是“竭泽而渔”，穷尽所有的材料；顾炎武用造铜器来比喻做文章，第一手资料为采矿山之铜，二手资料是集破铜烂铁。所以，要做出好的学问来，既要“竭泽而渔”，又要“采矿山之石”。三是运笔行文要“持之有故，言之成理”，不臆说，不妄言，不强词夺理。</a:t>
            </a:r>
            <a:endParaRPr sz="180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论文的逻辑构造是怎样的？</a:t>
            </a:r>
            <a:endParaRPr lang="zh-CN"/>
          </a:p>
        </p:txBody>
      </p:sp>
      <p:pic>
        <p:nvPicPr>
          <p:cNvPr id="8" name="图片 7" descr="WX20230512-103414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95" y="1282065"/>
            <a:ext cx="7474585" cy="42221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论文的逻辑构造是怎样的？</a:t>
            </a:r>
            <a:endParaRPr lang="zh-CN"/>
          </a:p>
        </p:txBody>
      </p:sp>
      <p:sp>
        <p:nvSpPr>
          <p:cNvPr id="218" name="文本框 12"/>
          <p:cNvSpPr/>
          <p:nvPr>
            <p:custDataLst>
              <p:tags r:id="rId1"/>
            </p:custDataLst>
          </p:nvPr>
        </p:nvSpPr>
        <p:spPr>
          <a:xfrm>
            <a:off x="1126275" y="1114388"/>
            <a:ext cx="3556001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问题缘起（起）</a:t>
            </a:r>
          </a:p>
        </p:txBody>
      </p:sp>
      <p:sp>
        <p:nvSpPr>
          <p:cNvPr id="219" name="文本框 12"/>
          <p:cNvSpPr/>
          <p:nvPr>
            <p:custDataLst>
              <p:tags r:id="rId2"/>
            </p:custDataLst>
          </p:nvPr>
        </p:nvSpPr>
        <p:spPr>
          <a:xfrm>
            <a:off x="1147399" y="1617458"/>
            <a:ext cx="4831616" cy="8978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由王学“进步论”引出“清谈误国”论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如何看待与评价“清谈误国论”的问题</a:t>
            </a:r>
          </a:p>
        </p:txBody>
      </p:sp>
      <p:sp>
        <p:nvSpPr>
          <p:cNvPr id="220" name="文本框 12"/>
          <p:cNvSpPr/>
          <p:nvPr>
            <p:custDataLst>
              <p:tags r:id="rId3"/>
            </p:custDataLst>
          </p:nvPr>
        </p:nvSpPr>
        <p:spPr>
          <a:xfrm>
            <a:off x="1157394" y="2608142"/>
            <a:ext cx="2437857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学术史传统（承）</a:t>
            </a:r>
          </a:p>
        </p:txBody>
      </p:sp>
      <p:sp>
        <p:nvSpPr>
          <p:cNvPr id="221" name="文本框 12"/>
          <p:cNvSpPr/>
          <p:nvPr>
            <p:custDataLst>
              <p:tags r:id="rId4"/>
            </p:custDataLst>
          </p:nvPr>
        </p:nvSpPr>
        <p:spPr>
          <a:xfrm>
            <a:off x="5794529" y="1113051"/>
            <a:ext cx="364865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与学术史传统的对话（转）</a:t>
            </a:r>
          </a:p>
        </p:txBody>
      </p:sp>
      <p:sp>
        <p:nvSpPr>
          <p:cNvPr id="222" name="文本框 12"/>
          <p:cNvSpPr/>
          <p:nvPr>
            <p:custDataLst>
              <p:tags r:id="rId5"/>
            </p:custDataLst>
          </p:nvPr>
        </p:nvSpPr>
        <p:spPr>
          <a:xfrm>
            <a:off x="1178871" y="3111212"/>
            <a:ext cx="3123819" cy="8978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谁提出了“清谈误国”论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“清谈误国论”的来由与动机</a:t>
            </a:r>
          </a:p>
        </p:txBody>
      </p:sp>
      <p:sp>
        <p:nvSpPr>
          <p:cNvPr id="223" name="文本框 12"/>
          <p:cNvSpPr/>
          <p:nvPr>
            <p:custDataLst>
              <p:tags r:id="rId6"/>
            </p:custDataLst>
          </p:nvPr>
        </p:nvSpPr>
        <p:spPr>
          <a:xfrm>
            <a:off x="5957861" y="1625088"/>
            <a:ext cx="5593007" cy="1386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明王朝的灭亡是一个复杂的历史事件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阳明学的“去文本化”与王门后学的“去知识分子化”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《明儒学案》的风险</a:t>
            </a:r>
          </a:p>
        </p:txBody>
      </p:sp>
      <p:sp>
        <p:nvSpPr>
          <p:cNvPr id="224" name="文本框 12"/>
          <p:cNvSpPr/>
          <p:nvPr>
            <p:custDataLst>
              <p:tags r:id="rId7"/>
            </p:custDataLst>
          </p:nvPr>
        </p:nvSpPr>
        <p:spPr>
          <a:xfrm>
            <a:off x="5952649" y="3192070"/>
            <a:ext cx="364865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自身观点的确立（合）</a:t>
            </a:r>
          </a:p>
        </p:txBody>
      </p:sp>
      <p:sp>
        <p:nvSpPr>
          <p:cNvPr id="225" name="文本框 12"/>
          <p:cNvSpPr/>
          <p:nvPr>
            <p:custDataLst>
              <p:tags r:id="rId8"/>
            </p:custDataLst>
          </p:nvPr>
        </p:nvSpPr>
        <p:spPr>
          <a:xfrm>
            <a:off x="5895430" y="3782162"/>
            <a:ext cx="5717870" cy="2136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王学士人的“实际”事功非常突出（如翁万达等）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王学“清谈误国”之说，在以顾炎武等人那里，是因为理学内部学术分歧，并进而受晚明国势日危的刺激而发的激愤之词，在清初则有着国家功令的引导，两者巧妙地结合在一起，成为定论。（结论的意义）</a:t>
            </a:r>
          </a:p>
        </p:txBody>
      </p:sp>
      <p:sp>
        <p:nvSpPr>
          <p:cNvPr id="226" name="文本框 12"/>
          <p:cNvSpPr/>
          <p:nvPr>
            <p:custDataLst>
              <p:tags r:id="rId9"/>
            </p:custDataLst>
          </p:nvPr>
        </p:nvSpPr>
        <p:spPr>
          <a:xfrm>
            <a:off x="536355" y="4111630"/>
            <a:ext cx="5378171" cy="1932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此处所述的是一种“逻辑结构”，即完整的论文可以被拆解为（也应当能被拆解为）这四个部分，不一定是论文实际上的结构和顺序（但在特定情况下可以称为实际顺序，如在写作引言时，常需在其中点出问题缘起和学术史传统）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大纲</a:t>
            </a:r>
            <a:r>
              <a:rPr lang="zh-CN"/>
              <a:t>怎样打？</a:t>
            </a:r>
            <a:endParaRPr lang="zh-CN"/>
          </a:p>
        </p:txBody>
      </p:sp>
      <p:pic>
        <p:nvPicPr>
          <p:cNvPr id="2" name="图片 1" descr="WX20250509-163906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1268730"/>
            <a:ext cx="5052695" cy="5268595"/>
          </a:xfrm>
          <a:prstGeom prst="rect">
            <a:avLst/>
          </a:prstGeom>
        </p:spPr>
      </p:pic>
      <p:pic>
        <p:nvPicPr>
          <p:cNvPr id="3" name="图片 2" descr="WX20250509-164014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45" y="116840"/>
            <a:ext cx="4145915" cy="6419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大纲</a:t>
            </a:r>
            <a:r>
              <a:rPr lang="zh-CN"/>
              <a:t>怎样打？</a:t>
            </a:r>
            <a:endParaRPr lang="zh-CN"/>
          </a:p>
        </p:txBody>
      </p:sp>
      <p:pic>
        <p:nvPicPr>
          <p:cNvPr id="4" name="图片 3" descr="WX20250509-164342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751965"/>
            <a:ext cx="5890895" cy="4641215"/>
          </a:xfrm>
          <a:prstGeom prst="rect">
            <a:avLst/>
          </a:prstGeom>
        </p:spPr>
      </p:pic>
      <p:pic>
        <p:nvPicPr>
          <p:cNvPr id="5" name="图片 4" descr="WX20250509-164315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45" y="188595"/>
            <a:ext cx="4869180" cy="62045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矩形: 圆角 7"/>
          <p:cNvSpPr/>
          <p:nvPr/>
        </p:nvSpPr>
        <p:spPr>
          <a:xfrm>
            <a:off x="-235343" y="84797"/>
            <a:ext cx="870160" cy="6687134"/>
          </a:xfrm>
          <a:prstGeom prst="roundRect">
            <a:avLst>
              <a:gd name="adj" fmla="val 10174"/>
            </a:avLst>
          </a:prstGeom>
          <a:solidFill>
            <a:srgbClr val="ADB5BF"/>
          </a:solidFill>
          <a:ln w="12700">
            <a:miter lim="400000"/>
          </a:ln>
          <a:effectLst>
            <a:outerShdw blurRad="76200" dist="38100" rotWithShape="0">
              <a:srgbClr val="000000">
                <a:alpha val="26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流程图: 离页连接符 4"/>
          <p:cNvSpPr/>
          <p:nvPr/>
        </p:nvSpPr>
        <p:spPr>
          <a:xfrm rot="16200000">
            <a:off x="551849" y="-380983"/>
            <a:ext cx="754596" cy="185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114300" dist="38100" dir="30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56" name="文本框 5"/>
          <p:cNvSpPr/>
          <p:nvPr/>
        </p:nvSpPr>
        <p:spPr>
          <a:xfrm>
            <a:off x="206474" y="255776"/>
            <a:ext cx="1209370" cy="662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200" b="1" spc="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目录</a:t>
            </a:r>
          </a:p>
        </p:txBody>
      </p:sp>
      <p:grpSp>
        <p:nvGrpSpPr>
          <p:cNvPr id="159" name="组合 10"/>
          <p:cNvGrpSpPr/>
          <p:nvPr/>
        </p:nvGrpSpPr>
        <p:grpSpPr>
          <a:xfrm>
            <a:off x="619428" y="1459767"/>
            <a:ext cx="796421" cy="545972"/>
            <a:chOff x="-1" y="0"/>
            <a:chExt cx="796419" cy="545970"/>
          </a:xfrm>
        </p:grpSpPr>
        <p:sp>
          <p:nvSpPr>
            <p:cNvPr id="157" name="流程图: 离页连接符 4"/>
            <p:cNvSpPr/>
            <p:nvPr/>
          </p:nvSpPr>
          <p:spPr>
            <a:xfrm rot="16200000">
              <a:off x="132599" y="-117850"/>
              <a:ext cx="545972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58" name="文本框 9"/>
            <p:cNvSpPr/>
            <p:nvPr/>
          </p:nvSpPr>
          <p:spPr>
            <a:xfrm>
              <a:off x="-2" y="88317"/>
              <a:ext cx="61943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60" name="文本框 18"/>
          <p:cNvSpPr/>
          <p:nvPr/>
        </p:nvSpPr>
        <p:spPr>
          <a:xfrm>
            <a:off x="1694707" y="1548085"/>
            <a:ext cx="7128879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问题澄清：何为学术论文以及学术论文的类型</a:t>
            </a:r>
          </a:p>
        </p:txBody>
      </p:sp>
      <p:grpSp>
        <p:nvGrpSpPr>
          <p:cNvPr id="163" name="组合 20"/>
          <p:cNvGrpSpPr/>
          <p:nvPr/>
        </p:nvGrpSpPr>
        <p:grpSpPr>
          <a:xfrm>
            <a:off x="619428" y="3015874"/>
            <a:ext cx="796422" cy="545974"/>
            <a:chOff x="-1" y="0"/>
            <a:chExt cx="796420" cy="545972"/>
          </a:xfrm>
        </p:grpSpPr>
        <p:sp>
          <p:nvSpPr>
            <p:cNvPr id="161" name="流程图: 离页连接符 4"/>
            <p:cNvSpPr/>
            <p:nvPr/>
          </p:nvSpPr>
          <p:spPr>
            <a:xfrm rot="16200000">
              <a:off x="132598" y="-117848"/>
              <a:ext cx="545974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62" name="文本框 22"/>
            <p:cNvSpPr/>
            <p:nvPr/>
          </p:nvSpPr>
          <p:spPr>
            <a:xfrm>
              <a:off x="-2" y="88317"/>
              <a:ext cx="61943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164" name="文本框 23"/>
          <p:cNvSpPr/>
          <p:nvPr/>
        </p:nvSpPr>
        <p:spPr>
          <a:xfrm>
            <a:off x="1694707" y="3068891"/>
            <a:ext cx="6326221" cy="45910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从学术积累到</a:t>
            </a:r>
            <a:r>
              <a:rPr lang="zh-CN"/>
              <a:t>论文写作</a:t>
            </a:r>
            <a:endParaRPr lang="zh-CN"/>
          </a:p>
        </p:txBody>
      </p:sp>
      <p:grpSp>
        <p:nvGrpSpPr>
          <p:cNvPr id="171" name="组合 28"/>
          <p:cNvGrpSpPr/>
          <p:nvPr/>
        </p:nvGrpSpPr>
        <p:grpSpPr>
          <a:xfrm>
            <a:off x="619427" y="4635465"/>
            <a:ext cx="796423" cy="545976"/>
            <a:chOff x="-2" y="-1"/>
            <a:chExt cx="796422" cy="545974"/>
          </a:xfrm>
        </p:grpSpPr>
        <p:sp>
          <p:nvSpPr>
            <p:cNvPr id="169" name="流程图: 离页连接符 4"/>
            <p:cNvSpPr/>
            <p:nvPr/>
          </p:nvSpPr>
          <p:spPr>
            <a:xfrm rot="16200000">
              <a:off x="132598" y="-117848"/>
              <a:ext cx="545974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70" name="文本框 32"/>
            <p:cNvSpPr/>
            <p:nvPr/>
          </p:nvSpPr>
          <p:spPr>
            <a:xfrm>
              <a:off x="-2" y="88317"/>
              <a:ext cx="619433" cy="367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172" name="文本框 29"/>
          <p:cNvSpPr/>
          <p:nvPr/>
        </p:nvSpPr>
        <p:spPr>
          <a:xfrm>
            <a:off x="1694815" y="4653280"/>
            <a:ext cx="1927225" cy="45910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答疑与反馈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大纲</a:t>
            </a:r>
            <a:r>
              <a:rPr lang="zh-CN"/>
              <a:t>怎样打？</a:t>
            </a:r>
            <a:endParaRPr lang="zh-CN"/>
          </a:p>
        </p:txBody>
      </p:sp>
      <p:pic>
        <p:nvPicPr>
          <p:cNvPr id="2" name="图片 1" descr="WX20250509-164821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0" y="600710"/>
            <a:ext cx="4432935" cy="60286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大纲</a:t>
            </a:r>
            <a:r>
              <a:rPr lang="zh-CN"/>
              <a:t>怎样打？</a:t>
            </a:r>
            <a:endParaRPr lang="zh-CN"/>
          </a:p>
        </p:txBody>
      </p:sp>
      <p:pic>
        <p:nvPicPr>
          <p:cNvPr id="5" name="图片 4" descr="WX20250509-165358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3655" y="188595"/>
            <a:ext cx="5133340" cy="6551930"/>
          </a:xfrm>
          <a:prstGeom prst="rect">
            <a:avLst/>
          </a:prstGeom>
        </p:spPr>
      </p:pic>
      <p:pic>
        <p:nvPicPr>
          <p:cNvPr id="6" name="图片 5" descr="WX20250509-165520@2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1135" y="745490"/>
            <a:ext cx="5853430" cy="59950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2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0" name="01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302" name="文本框 7"/>
          <p:cNvSpPr/>
          <p:nvPr/>
        </p:nvSpPr>
        <p:spPr>
          <a:xfrm>
            <a:off x="1559717" y="71755"/>
            <a:ext cx="5548778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提笔行文，一气呵成</a:t>
            </a:r>
          </a:p>
        </p:txBody>
      </p:sp>
      <p:sp>
        <p:nvSpPr>
          <p:cNvPr id="303" name="篇名：文章标题，主标题（小）副标题（大）；摘要：中心思想；关键词：核心要义…"/>
          <p:cNvSpPr/>
          <p:nvPr/>
        </p:nvSpPr>
        <p:spPr>
          <a:xfrm>
            <a:off x="695960" y="1280882"/>
            <a:ext cx="10830560" cy="168973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篇名：文章标题（主标题／副标题）；摘要（中心思想：问题-[论证]-观点）；关键词：（核心要义，决定你的同行）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引言：引出问题</a:t>
            </a:r>
            <a:r>
              <a:rPr lang="zh-CN" sz="1600">
                <a:latin typeface="微软雅黑"/>
                <a:ea typeface="微软雅黑"/>
                <a:cs typeface="微软雅黑"/>
              </a:rPr>
              <a:t>、刻画问题（这个问题何以成为问题、前人的解决为何不那么成功、解决这一问题有何助益）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主体：按逻辑论证（通过标题分逻辑阶段；通过几级标题、段落、点呈现层次）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结论：解决了什么问题，留下了什么问题，引出什么思考、问题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注重章节的起承转合、前后呼应；正文一气呵成，莫生枝节，枝节可以放在脚注；不要写“散”写“飘”</a:t>
            </a:r>
            <a:endParaRPr sz="16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04" name="文本框 27"/>
          <p:cNvSpPr/>
          <p:nvPr/>
        </p:nvSpPr>
        <p:spPr>
          <a:xfrm>
            <a:off x="691712" y="778172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论文各部分要旨</a:t>
            </a:r>
          </a:p>
        </p:txBody>
      </p:sp>
      <p:sp>
        <p:nvSpPr>
          <p:cNvPr id="305" name="文本框 27"/>
          <p:cNvSpPr/>
          <p:nvPr/>
        </p:nvSpPr>
        <p:spPr>
          <a:xfrm>
            <a:off x="696094" y="2976200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注意事项</a:t>
            </a:r>
          </a:p>
        </p:txBody>
      </p:sp>
      <p:sp>
        <p:nvSpPr>
          <p:cNvPr id="306" name="文本框 33"/>
          <p:cNvSpPr/>
          <p:nvPr/>
        </p:nvSpPr>
        <p:spPr>
          <a:xfrm>
            <a:off x="767409" y="3487167"/>
            <a:ext cx="10454176" cy="324739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时间安排：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lvl="1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先阅读-做笔记-思考；等到“起承转合”的结构在自己脑海中浮现得较为完善，</a:t>
            </a:r>
            <a:r>
              <a:rPr lang="zh-CN" sz="1600">
                <a:latin typeface="微软雅黑"/>
                <a:ea typeface="微软雅黑"/>
                <a:cs typeface="微软雅黑"/>
              </a:rPr>
              <a:t>“四类文献”被把握得较为清晰，</a:t>
            </a:r>
            <a:r>
              <a:rPr sz="1600">
                <a:latin typeface="微软雅黑"/>
                <a:ea typeface="微软雅黑"/>
                <a:cs typeface="微软雅黑"/>
              </a:rPr>
              <a:t>就可以动手写作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写论文时引言和大纲最要紧，需要放在首位完成，检验文章的脉络是否通畅清晰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完成正文时尽量一气呵成（科学史某老师的三天写作法：第一天写篇关摘和引言，第二、三天写正文）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节奏控制：阅读和写作都要有自己的节奏。可以每读完4-5篇文献做一个小结，复习自己做过的读书笔记，看一看自己有没有新的灵感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lang="zh-CN" sz="1600">
                <a:latin typeface="微软雅黑"/>
                <a:ea typeface="微软雅黑"/>
                <a:cs typeface="微软雅黑"/>
              </a:rPr>
              <a:t>建议先写作大纲，并在大纲条目之下附上需要使用的主要材料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故障修复：如果遇到一直写不出来的情况，一般必定是起承转合的某一个部分有问题，</a:t>
            </a:r>
            <a:r>
              <a:rPr lang="zh-CN" sz="1600">
                <a:latin typeface="微软雅黑"/>
                <a:ea typeface="微软雅黑"/>
                <a:cs typeface="微软雅黑"/>
              </a:rPr>
              <a:t>或者对某类文献掌握得不充分</a:t>
            </a:r>
            <a:r>
              <a:rPr sz="1600">
                <a:latin typeface="微软雅黑"/>
                <a:ea typeface="微软雅黑"/>
                <a:cs typeface="微软雅黑"/>
              </a:rPr>
              <a:t>可以针对四部分</a:t>
            </a:r>
            <a:r>
              <a:rPr lang="zh-CN" sz="1600">
                <a:latin typeface="微软雅黑"/>
                <a:ea typeface="微软雅黑"/>
                <a:cs typeface="微软雅黑"/>
              </a:rPr>
              <a:t>／四类文献进行</a:t>
            </a:r>
            <a:r>
              <a:rPr sz="1600">
                <a:latin typeface="微软雅黑"/>
                <a:ea typeface="微软雅黑"/>
                <a:cs typeface="微软雅黑"/>
              </a:rPr>
              <a:t>自查</a:t>
            </a:r>
            <a:endParaRPr sz="160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1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244" name="文本框 7"/>
          <p:cNvSpPr/>
          <p:nvPr/>
        </p:nvSpPr>
        <p:spPr>
          <a:xfrm>
            <a:off x="1441182" y="59057"/>
            <a:ext cx="858174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</a:t>
            </a:r>
            <a:r>
              <a:rPr lang="zh-CN"/>
              <a:t>的写作标准</a:t>
            </a:r>
            <a:r>
              <a:rPr lang="zh-CN">
                <a:ea typeface="宋体" charset="0"/>
              </a:rPr>
              <a:t>（也是</a:t>
            </a:r>
            <a:r>
              <a:rPr lang="zh-CN">
                <a:ea typeface="宋体" charset="0"/>
              </a:rPr>
              <a:t>修改标准）</a:t>
            </a:r>
            <a:endParaRPr lang="zh-CN">
              <a:ea typeface="宋体" charset="0"/>
            </a:endParaRPr>
          </a:p>
        </p:txBody>
      </p:sp>
      <p:sp>
        <p:nvSpPr>
          <p:cNvPr id="245" name="文本框 27"/>
          <p:cNvSpPr/>
          <p:nvPr/>
        </p:nvSpPr>
        <p:spPr>
          <a:xfrm>
            <a:off x="402894" y="2043124"/>
            <a:ext cx="8798004" cy="39878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中观层面：行文时的起承转合（注意：不需要在四个部分中平均分布篇幅）</a:t>
            </a:r>
          </a:p>
        </p:txBody>
      </p:sp>
      <p:sp>
        <p:nvSpPr>
          <p:cNvPr id="246" name="文本框 31"/>
          <p:cNvSpPr/>
          <p:nvPr/>
        </p:nvSpPr>
        <p:spPr>
          <a:xfrm>
            <a:off x="407684" y="4581760"/>
            <a:ext cx="7512925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微观层面：论证时的遣词造句</a:t>
            </a:r>
          </a:p>
        </p:txBody>
      </p:sp>
      <p:sp>
        <p:nvSpPr>
          <p:cNvPr id="247" name="文本框 33"/>
          <p:cNvSpPr/>
          <p:nvPr/>
        </p:nvSpPr>
        <p:spPr>
          <a:xfrm>
            <a:off x="744341" y="2546311"/>
            <a:ext cx="11212289" cy="2143888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“起”：论文开头一般要交待论文的写作动机与目的，这篇论文为什么是值得去写的，有什么样的价值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承”：我们选择的问题基本上都是有经典文本，也有前人做过的，由此有一个重要方面：如何理解前人对这个问题的处理。这就要求我们了解与熟悉处理该问题的相关文献，理解经典文本，也理解他人对经典的解读和前沿观点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“转”：展现出分歧，表明前人在这方面的工作做得有不足，或者是错的，主要是对前人工作的批判性分析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“合”：结合前两个部分的分析，提出属于自己的解决方案或看法，并且对之给出自己的独特理由。出于周全考虑，这里最好考虑新方案可能会遇到的各种新反驳，表明为什么诸种反驳都无法构成真正的挑战。</a:t>
            </a:r>
          </a:p>
        </p:txBody>
      </p:sp>
      <p:sp>
        <p:nvSpPr>
          <p:cNvPr id="248" name="文本框 27"/>
          <p:cNvSpPr/>
          <p:nvPr/>
        </p:nvSpPr>
        <p:spPr>
          <a:xfrm>
            <a:off x="402894" y="808284"/>
            <a:ext cx="8387238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宏观层面：破题时的问题意识</a:t>
            </a:r>
          </a:p>
        </p:txBody>
      </p:sp>
      <p:sp>
        <p:nvSpPr>
          <p:cNvPr id="249" name="任何“合格”的论文一定会有“学术贡献”，而且这种贡献切合“问题意识”——换言之，具有学术价值…"/>
          <p:cNvSpPr/>
          <p:nvPr/>
        </p:nvSpPr>
        <p:spPr>
          <a:xfrm>
            <a:off x="703532" y="1277603"/>
            <a:ext cx="10784936" cy="73405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任何“合格”的论文一定会有“学术贡献”，而且这种贡献切合“问题意识”——换言之，具有学术价值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问题意识的获得在于作者从“一手文本”中找到的“困惑”和“解释空间”，以及与二手文献的“对话”</a:t>
            </a:r>
          </a:p>
        </p:txBody>
      </p:sp>
      <p:sp>
        <p:nvSpPr>
          <p:cNvPr id="250" name="文本框 33"/>
          <p:cNvSpPr/>
          <p:nvPr/>
        </p:nvSpPr>
        <p:spPr>
          <a:xfrm>
            <a:off x="792852" y="5085586"/>
            <a:ext cx="11115267" cy="136156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第一，概念要用得清楚明白，不能含糊不清，不能模棱两可。尽量用概念的字面意思表达，少用修辞，尤其是发散性修辞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第二条，话与话之间要经得起推敲，不要有逻辑跳跃</a:t>
            </a:r>
          </a:p>
          <a:p>
            <a:pPr marL="482600" indent="-228600" algn="just" defTabSz="915035">
              <a:lnSpc>
                <a:spcPct val="110000"/>
              </a:lnSpc>
              <a:buSzPct val="100000"/>
              <a:buFont typeface="Arial" panose="020B060402020209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G·A·柯亨：“当你写下每一句话时，你就想想，第一，这句话是否有助于说明你文章的论点（立场或问题）；第二，这句话是否有助于你的论证，为你的证成或反证提供帮助。如果没有这两种作用，那么删掉这句话。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文本框 11"/>
          <p:cNvSpPr/>
          <p:nvPr/>
        </p:nvSpPr>
        <p:spPr>
          <a:xfrm>
            <a:off x="902720" y="2403840"/>
            <a:ext cx="5599558" cy="1018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299" name="文本框 16"/>
          <p:cNvSpPr/>
          <p:nvPr/>
        </p:nvSpPr>
        <p:spPr>
          <a:xfrm>
            <a:off x="1656815" y="3566679"/>
            <a:ext cx="4091368" cy="4724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祝各位圆梦学术圈！</a:t>
            </a:r>
          </a:p>
        </p:txBody>
      </p:sp>
      <p:grpSp>
        <p:nvGrpSpPr>
          <p:cNvPr id="302" name="组合 13"/>
          <p:cNvGrpSpPr/>
          <p:nvPr/>
        </p:nvGrpSpPr>
        <p:grpSpPr>
          <a:xfrm>
            <a:off x="209650" y="19357"/>
            <a:ext cx="1682023" cy="1174845"/>
            <a:chOff x="-2" y="-2"/>
            <a:chExt cx="1682021" cy="1174844"/>
          </a:xfrm>
        </p:grpSpPr>
        <p:sp>
          <p:nvSpPr>
            <p:cNvPr id="300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301" name="文本框 19"/>
            <p:cNvSpPr/>
            <p:nvPr/>
          </p:nvSpPr>
          <p:spPr>
            <a:xfrm>
              <a:off x="-2" y="125753"/>
              <a:ext cx="1332922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/>
          </p:txBody>
        </p:sp>
      </p:grpSp>
      <p:sp>
        <p:nvSpPr>
          <p:cNvPr id="303" name="文本框 11"/>
          <p:cNvSpPr/>
          <p:nvPr/>
        </p:nvSpPr>
        <p:spPr>
          <a:xfrm>
            <a:off x="2026205" y="135611"/>
            <a:ext cx="3458075" cy="8286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感谢</a:t>
            </a:r>
            <a:r>
              <a:rPr lang="zh-CN"/>
              <a:t>倾听</a:t>
            </a:r>
            <a:endParaRPr lang="zh-CN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文本框 11"/>
          <p:cNvSpPr/>
          <p:nvPr/>
        </p:nvSpPr>
        <p:spPr>
          <a:xfrm>
            <a:off x="833768" y="2240333"/>
            <a:ext cx="10524464" cy="9423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问题澄清</a:t>
            </a:r>
          </a:p>
        </p:txBody>
      </p:sp>
      <p:sp>
        <p:nvSpPr>
          <p:cNvPr id="177" name="文本框 16"/>
          <p:cNvSpPr/>
          <p:nvPr/>
        </p:nvSpPr>
        <p:spPr>
          <a:xfrm>
            <a:off x="924840" y="3192777"/>
            <a:ext cx="10342320" cy="4724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何为学术论文以及学术论文的类型</a:t>
            </a:r>
          </a:p>
        </p:txBody>
      </p:sp>
      <p:grpSp>
        <p:nvGrpSpPr>
          <p:cNvPr id="180" name="组合 13"/>
          <p:cNvGrpSpPr/>
          <p:nvPr/>
        </p:nvGrpSpPr>
        <p:grpSpPr>
          <a:xfrm>
            <a:off x="251120" y="485773"/>
            <a:ext cx="1682022" cy="1174844"/>
            <a:chOff x="-1" y="0"/>
            <a:chExt cx="1682020" cy="1174843"/>
          </a:xfrm>
        </p:grpSpPr>
        <p:sp>
          <p:nvSpPr>
            <p:cNvPr id="178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79" name="文本框 19"/>
            <p:cNvSpPr/>
            <p:nvPr/>
          </p:nvSpPr>
          <p:spPr>
            <a:xfrm>
              <a:off x="-2" y="125753"/>
              <a:ext cx="1332922" cy="91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1" name="文本框 2"/>
          <p:cNvSpPr/>
          <p:nvPr/>
        </p:nvSpPr>
        <p:spPr>
          <a:xfrm>
            <a:off x="991770" y="3813095"/>
            <a:ext cx="8427247" cy="1082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你在写作中常常被哪些问题困扰？—何为问题意识，如何得到创新性观点？……</a:t>
            </a:r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什么是学术论文？—当我们谈论“学理性”时，我们在谈论什么？</a:t>
            </a:r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我们可以做出怎样的学术贡献，这些贡献的价值如何被衡量？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183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6" name="文本框 7"/>
          <p:cNvSpPr/>
          <p:nvPr/>
        </p:nvSpPr>
        <p:spPr>
          <a:xfrm>
            <a:off x="1559715" y="109866"/>
            <a:ext cx="6115055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我们遇到的一些问题</a:t>
            </a:r>
          </a:p>
        </p:txBody>
      </p:sp>
      <p:sp>
        <p:nvSpPr>
          <p:cNvPr id="187" name="文本框 27"/>
          <p:cNvSpPr/>
          <p:nvPr/>
        </p:nvSpPr>
        <p:spPr>
          <a:xfrm>
            <a:off x="813564" y="3394997"/>
            <a:ext cx="8387237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但看到这样的要求，我们会有更多的困惑：</a:t>
            </a:r>
          </a:p>
        </p:txBody>
      </p:sp>
      <p:sp>
        <p:nvSpPr>
          <p:cNvPr id="188" name="文本框 27"/>
          <p:cNvSpPr/>
          <p:nvPr/>
        </p:nvSpPr>
        <p:spPr>
          <a:xfrm>
            <a:off x="813564" y="901037"/>
            <a:ext cx="8387237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在老师布置论文作业时，我们经常会看到这样的要求：</a:t>
            </a:r>
          </a:p>
        </p:txBody>
      </p:sp>
      <p:sp>
        <p:nvSpPr>
          <p:cNvPr id="189" name="文本框 33"/>
          <p:cNvSpPr/>
          <p:nvPr/>
        </p:nvSpPr>
        <p:spPr>
          <a:xfrm>
            <a:off x="1365020" y="3973546"/>
            <a:ext cx="10365928" cy="22708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b="1"/>
              <a:t>“问题意识”：</a:t>
            </a:r>
            <a:r>
              <a:t>问题意识是什么？写论文到底需不需要“创新”和“问题”？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“小题大做”：</a:t>
            </a:r>
            <a:r>
              <a:rPr b="0"/>
              <a:t>什么样的题目足够“小而具体”？“小题”如何可以“大作”？</a:t>
            </a:r>
            <a:endParaRPr b="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“权威文献”</a:t>
            </a:r>
            <a:r>
              <a:rPr b="0"/>
              <a:t>：哪些文献是需要着重考虑的？要如何对待我们所看到的文献？</a:t>
            </a:r>
            <a:endParaRPr b="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</a:t>
            </a:r>
            <a:r>
              <a:rPr b="1"/>
              <a:t>观点鲜明独到”：</a:t>
            </a:r>
            <a:r>
              <a:t>如何找到有新意的角度和观点？为什么在读完很多材料后依然没有“自己的想法”？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“论证严谨有力”：</a:t>
            </a:r>
            <a:r>
              <a:rPr b="0"/>
              <a:t>怎样的论证可以说是“充分”的？如何厘清论证的层次和结构？</a:t>
            </a:r>
            <a:endParaRPr b="0"/>
          </a:p>
        </p:txBody>
      </p:sp>
      <p:sp>
        <p:nvSpPr>
          <p:cNvPr id="190" name="文本框 33"/>
          <p:cNvSpPr/>
          <p:nvPr/>
        </p:nvSpPr>
        <p:spPr>
          <a:xfrm>
            <a:off x="1377574" y="1479586"/>
            <a:ext cx="10056551" cy="1804351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选择一个你自己感兴趣的题目。建议题目要</a:t>
            </a:r>
            <a:r>
              <a:rPr b="1"/>
              <a:t>小而具体</a:t>
            </a:r>
            <a:r>
              <a:t>，要</a:t>
            </a:r>
            <a:r>
              <a:rPr b="1"/>
              <a:t>“小题大作”</a:t>
            </a:r>
            <a:r>
              <a:t>，而不是“大题小作”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要有</a:t>
            </a:r>
            <a:r>
              <a:rPr b="1"/>
              <a:t>“问题意识”</a:t>
            </a:r>
            <a:r>
              <a:t>。尽量在研读相关</a:t>
            </a:r>
            <a:r>
              <a:rPr b="1"/>
              <a:t>权威文献</a:t>
            </a:r>
            <a:r>
              <a:t>和一手调研的基础上，提出想研究的问题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论文要做到有观点</a:t>
            </a:r>
            <a:r>
              <a:rPr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（points）</a:t>
            </a:r>
            <a:r>
              <a:t>，也要有论证</a:t>
            </a:r>
            <a:r>
              <a:rPr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（argument）</a:t>
            </a:r>
            <a:r>
              <a:t>，</a:t>
            </a:r>
            <a:r>
              <a:rPr b="1"/>
              <a:t>观点要鲜明独到，论证要严谨有力</a:t>
            </a:r>
            <a:endParaRPr b="1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要遵守学术规范，严禁学术不端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流程图: 离页连接符 4"/>
          <p:cNvGrpSpPr/>
          <p:nvPr/>
        </p:nvGrpSpPr>
        <p:grpSpPr>
          <a:xfrm>
            <a:off x="212038" y="-59062"/>
            <a:ext cx="928693" cy="742956"/>
            <a:chOff x="-1" y="0"/>
            <a:chExt cx="928692" cy="742954"/>
          </a:xfrm>
        </p:grpSpPr>
        <p:sp>
          <p:nvSpPr>
            <p:cNvPr id="19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195" name="文本框 7"/>
          <p:cNvSpPr/>
          <p:nvPr/>
        </p:nvSpPr>
        <p:spPr>
          <a:xfrm>
            <a:off x="1272989" y="28677"/>
            <a:ext cx="6228318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何为学术论文？</a:t>
            </a:r>
          </a:p>
        </p:txBody>
      </p:sp>
      <p:sp>
        <p:nvSpPr>
          <p:cNvPr id="196" name="文本框 27"/>
          <p:cNvSpPr/>
          <p:nvPr/>
        </p:nvSpPr>
        <p:spPr>
          <a:xfrm>
            <a:off x="1156405" y="2933886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以论证说理为“方法”</a:t>
            </a:r>
          </a:p>
        </p:txBody>
      </p:sp>
      <p:sp>
        <p:nvSpPr>
          <p:cNvPr id="197" name="文本框 31"/>
          <p:cNvSpPr/>
          <p:nvPr/>
        </p:nvSpPr>
        <p:spPr>
          <a:xfrm>
            <a:off x="1199295" y="4867962"/>
            <a:ext cx="7512925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以学术贡献为“内核”</a:t>
            </a:r>
          </a:p>
        </p:txBody>
      </p:sp>
      <p:sp>
        <p:nvSpPr>
          <p:cNvPr id="198" name="文本框 33"/>
          <p:cNvSpPr/>
          <p:nvPr/>
        </p:nvSpPr>
        <p:spPr>
          <a:xfrm>
            <a:off x="1387365" y="3443906"/>
            <a:ext cx="10324546" cy="13183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学术论文的写作不同于散文和诗歌，学术论文要求进行“论证”，也就是“讲道理”。但“论证”的方法在不同学科稍有不同，在哲学当中，逻辑演绎和思辨论证的方法比较常见，在其他学科中，以实证材料为依托的论证比较普遍。</a:t>
            </a:r>
          </a:p>
        </p:txBody>
      </p:sp>
      <p:sp>
        <p:nvSpPr>
          <p:cNvPr id="199" name="文本框 27"/>
          <p:cNvSpPr/>
          <p:nvPr/>
        </p:nvSpPr>
        <p:spPr>
          <a:xfrm>
            <a:off x="1156405" y="679790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以规范形式为“外观”</a:t>
            </a:r>
          </a:p>
        </p:txBody>
      </p:sp>
      <p:sp>
        <p:nvSpPr>
          <p:cNvPr id="200" name="大体而言，任何学术论文都会涉及到一定的学术规范。这种规范可能包括：…"/>
          <p:cNvSpPr/>
          <p:nvPr/>
        </p:nvSpPr>
        <p:spPr>
          <a:xfrm>
            <a:off x="1255208" y="1206067"/>
            <a:ext cx="10784936" cy="168528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大体而言，任何学术论文都会涉及到一定的学术规范。这种规范可能包括：</a:t>
            </a:r>
          </a:p>
          <a:p>
            <a:pPr marL="482600" lvl="8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以引用规范为代表的学术伦理（平时需要注重养成良好学术习惯，可以多用“夹注”；用备忘录制作文献小目录）</a:t>
            </a:r>
          </a:p>
          <a:p>
            <a:pPr marL="482600" lvl="8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以格式规范为代表的写作原则</a:t>
            </a:r>
          </a:p>
          <a:p>
            <a:pPr marL="482600" lvl="5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了解学术规范的最好方法是参考本领域内的核心期刊</a:t>
            </a:r>
          </a:p>
        </p:txBody>
      </p:sp>
      <p:sp>
        <p:nvSpPr>
          <p:cNvPr id="201" name="文本框 33"/>
          <p:cNvSpPr/>
          <p:nvPr/>
        </p:nvSpPr>
        <p:spPr>
          <a:xfrm>
            <a:off x="1412305" y="5441117"/>
            <a:ext cx="10470742" cy="12802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学术论文的写作不同于自娱自乐，仅在于满足自己的兴趣和好奇。在很大程度上，在进行学术写作时，需要思考为学术共同体带来的“贡献”是什么，思考自己的写作能让“同行”们有什么收获</a:t>
            </a:r>
          </a:p>
          <a:p>
            <a:pPr marL="2286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引申：</a:t>
            </a:r>
            <a:r>
              <a:rPr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“半学术”</a:t>
            </a:r>
            <a:r>
              <a:t>（如《读书》杂志，形式规范性稍弱；和</a:t>
            </a:r>
            <a:r>
              <a:rPr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“轻学术”</a:t>
            </a:r>
            <a:r>
              <a:t>（如科普，形式规范和学术贡献稍弱）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38605" y="109855"/>
            <a:ext cx="9759950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学术</a:t>
            </a:r>
            <a:r>
              <a:rPr lang="zh-CN"/>
              <a:t>贡献与学术价值：“三新”（新材料、新角度、新</a:t>
            </a:r>
            <a:r>
              <a:rPr lang="zh-CN"/>
              <a:t>观点）</a:t>
            </a:r>
            <a:endParaRPr lang="zh-CN"/>
          </a:p>
        </p:txBody>
      </p:sp>
      <p:sp>
        <p:nvSpPr>
          <p:cNvPr id="192" name="文本框 33"/>
          <p:cNvSpPr/>
          <p:nvPr/>
        </p:nvSpPr>
        <p:spPr>
          <a:xfrm>
            <a:off x="839470" y="1412875"/>
            <a:ext cx="5577840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/>
              <a:t>没有（或较少）被人关注到的文本、段落、人物、流派、思想史联系</a:t>
            </a:r>
            <a:r>
              <a:rPr lang="zh-CN" sz="1600"/>
              <a:t>，乃至于当前的前沿问题、领域和观点都可以被视为“新材料”。</a:t>
            </a:r>
            <a:r>
              <a:rPr lang="zh-CN" sz="1600" b="1">
                <a:solidFill>
                  <a:srgbClr val="FF0000"/>
                </a:solidFill>
              </a:rPr>
              <a:t>（新材料不等于从没有人处理过的材料，而是一些被忽略，或者被“想当然地处理”的</a:t>
            </a:r>
            <a:r>
              <a:rPr lang="zh-CN" sz="1600" b="1">
                <a:solidFill>
                  <a:srgbClr val="FF0000"/>
                </a:solidFill>
              </a:rPr>
              <a:t>材料）</a:t>
            </a:r>
            <a:endParaRPr lang="zh-CN" sz="1600" b="1">
              <a:solidFill>
                <a:srgbClr val="FF0000"/>
              </a:solidFill>
            </a:endParaRPr>
          </a:p>
        </p:txBody>
      </p:sp>
      <p:sp>
        <p:nvSpPr>
          <p:cNvPr id="188" name="文本框 27"/>
          <p:cNvSpPr/>
          <p:nvPr/>
        </p:nvSpPr>
        <p:spPr>
          <a:xfrm>
            <a:off x="623570" y="836295"/>
            <a:ext cx="3074670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新材料是</a:t>
            </a:r>
            <a:r>
              <a:rPr lang="zh-CN" sz="2000">
                <a:latin typeface="微软雅黑" charset="0"/>
                <a:ea typeface="微软雅黑" charset="0"/>
              </a:rPr>
              <a:t>最容易找到的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3140710"/>
            <a:ext cx="2571750" cy="2571750"/>
          </a:xfrm>
          <a:prstGeom prst="rect">
            <a:avLst/>
          </a:prstGeom>
        </p:spPr>
      </p:pic>
      <p:sp>
        <p:nvSpPr>
          <p:cNvPr id="8" name="文本框 33"/>
          <p:cNvSpPr/>
          <p:nvPr/>
        </p:nvSpPr>
        <p:spPr>
          <a:xfrm>
            <a:off x="901700" y="5712460"/>
            <a:ext cx="2633345" cy="87884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ctr" defTabSz="915035">
              <a:lnSpc>
                <a:spcPct val="150000"/>
              </a:lnSpc>
              <a:buSzPct val="100000"/>
              <a:buFont typeface="Arial" panose="020B060402020209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李乾坤</a:t>
            </a:r>
            <a:endParaRPr lang="zh-CN" sz="1800"/>
          </a:p>
          <a:p>
            <a:pPr algn="ctr" defTabSz="915035">
              <a:lnSpc>
                <a:spcPct val="150000"/>
              </a:lnSpc>
              <a:buSzPct val="100000"/>
              <a:buFont typeface="Arial" panose="020B060402020209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“新马克思阅读</a:t>
            </a:r>
            <a:r>
              <a:rPr lang="zh-CN" sz="1800"/>
              <a:t>运动”</a:t>
            </a:r>
            <a:endParaRPr lang="zh-CN" sz="1800"/>
          </a:p>
        </p:txBody>
      </p:sp>
      <p:sp>
        <p:nvSpPr>
          <p:cNvPr id="10" name="文本框 33"/>
          <p:cNvSpPr/>
          <p:nvPr/>
        </p:nvSpPr>
        <p:spPr>
          <a:xfrm>
            <a:off x="3688080" y="5712460"/>
            <a:ext cx="2633345" cy="87884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ctr" defTabSz="915035">
              <a:lnSpc>
                <a:spcPct val="150000"/>
              </a:lnSpc>
              <a:buSzPct val="100000"/>
              <a:buFont typeface="Arial" panose="020B060402020209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李义</a:t>
            </a:r>
            <a:r>
              <a:rPr lang="zh-CN" sz="1800"/>
              <a:t>天</a:t>
            </a:r>
            <a:endParaRPr lang="zh-CN" sz="1800"/>
          </a:p>
          <a:p>
            <a:pPr algn="ctr" defTabSz="915035">
              <a:lnSpc>
                <a:spcPct val="150000"/>
              </a:lnSpc>
              <a:buSzPct val="100000"/>
              <a:buFont typeface="Arial" panose="020B060402020209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美德伦理学</a:t>
            </a:r>
            <a:endParaRPr lang="zh-CN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3140710"/>
            <a:ext cx="2571750" cy="2571750"/>
          </a:xfrm>
          <a:prstGeom prst="rect">
            <a:avLst/>
          </a:prstGeom>
        </p:spPr>
      </p:pic>
      <p:sp>
        <p:nvSpPr>
          <p:cNvPr id="12" name="文本框 27"/>
          <p:cNvSpPr/>
          <p:nvPr/>
        </p:nvSpPr>
        <p:spPr>
          <a:xfrm>
            <a:off x="6816090" y="908685"/>
            <a:ext cx="526351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新材料的获取来自“广涉猎”和“细</a:t>
            </a:r>
            <a:r>
              <a:rPr lang="zh-CN" sz="2000">
                <a:latin typeface="微软雅黑" charset="0"/>
                <a:ea typeface="微软雅黑" charset="0"/>
              </a:rPr>
              <a:t>消化”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13" name="文本框 33"/>
          <p:cNvSpPr/>
          <p:nvPr/>
        </p:nvSpPr>
        <p:spPr>
          <a:xfrm>
            <a:off x="6816090" y="1412240"/>
            <a:ext cx="5150485" cy="115570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“广涉猎”意味着沿着思想史脉络或以问题导向进行大量阅读，寻找有重要性但这种重要性尚未得到充分意识的人物／流派</a:t>
            </a:r>
            <a:r>
              <a:rPr lang="zh-CN" sz="1600"/>
              <a:t>等</a:t>
            </a:r>
            <a:endParaRPr lang="zh-CN" sz="1600"/>
          </a:p>
        </p:txBody>
      </p:sp>
      <p:pic>
        <p:nvPicPr>
          <p:cNvPr id="14" name="图片 13" descr="WX20221022-165533@2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2672715"/>
            <a:ext cx="3074035" cy="1354455"/>
          </a:xfrm>
          <a:prstGeom prst="rect">
            <a:avLst/>
          </a:prstGeom>
        </p:spPr>
      </p:pic>
      <p:sp>
        <p:nvSpPr>
          <p:cNvPr id="15" name="文本框 33"/>
          <p:cNvSpPr/>
          <p:nvPr/>
        </p:nvSpPr>
        <p:spPr>
          <a:xfrm>
            <a:off x="6816090" y="4292600"/>
            <a:ext cx="5150485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“细消化”意味着，即便是一部广为人知的作品，也很有可能潜藏着一些</a:t>
            </a:r>
            <a:r>
              <a:rPr lang="zh-CN" sz="1600" b="1">
                <a:solidFill>
                  <a:srgbClr val="FF0000"/>
                </a:solidFill>
              </a:rPr>
              <a:t>大家很少引用，很少思考的段落和概念，将这些搜罗出来进行思考</a:t>
            </a:r>
            <a:r>
              <a:rPr lang="zh-CN" sz="1600"/>
              <a:t>，同样是新的</a:t>
            </a:r>
            <a:r>
              <a:rPr lang="zh-CN" sz="1600"/>
              <a:t>材料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>
                <a:highlight>
                  <a:srgbClr val="FFFF00"/>
                </a:highlight>
              </a:rPr>
              <a:t>例如，进行围绕某一关键词的“摘编”</a:t>
            </a:r>
            <a:endParaRPr lang="zh-CN" sz="16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文本框 33"/>
          <p:cNvSpPr/>
          <p:nvPr/>
        </p:nvSpPr>
        <p:spPr>
          <a:xfrm>
            <a:off x="623570" y="1241425"/>
            <a:ext cx="5860415" cy="2633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l" defTabSz="915035">
              <a:lnSpc>
                <a:spcPct val="150000"/>
              </a:lnSpc>
              <a:buSzPct val="100000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例如，很少有人研究“非洲的黑格尔主义”“非洲的马克思主义”，而“新马克思阅读运动”如果不和过往针对法兰克福学派的成熟研究关联起来，那么其作用就是有限的，李义天从“是否陷入道德相对主义”这一问题的角度处理美德伦理学，同样依靠于其与规则伦理学和后果论伦理学的“关联”。</a:t>
            </a:r>
            <a:r>
              <a:rPr lang="zh-CN" sz="1600" b="1">
                <a:solidFill>
                  <a:srgbClr val="FF0000"/>
                </a:solidFill>
              </a:rPr>
              <a:t>换言之，“角度”就</a:t>
            </a:r>
            <a:r>
              <a:rPr lang="zh-CN" sz="1600" b="1">
                <a:solidFill>
                  <a:srgbClr val="FF0000"/>
                </a:solidFill>
              </a:rPr>
              <a:t>是一种处理材料的方式，这种方式使之与已有的研究产生关联，进而促成对“旧问题”的新理解甚至开出“新问题”。</a:t>
            </a:r>
            <a:endParaRPr lang="zh-CN" sz="1600" b="1">
              <a:solidFill>
                <a:srgbClr val="FF0000"/>
              </a:solidFill>
            </a:endParaRPr>
          </a:p>
        </p:txBody>
      </p:sp>
      <p:sp>
        <p:nvSpPr>
          <p:cNvPr id="188" name="文本框 27"/>
          <p:cNvSpPr/>
          <p:nvPr/>
        </p:nvSpPr>
        <p:spPr>
          <a:xfrm>
            <a:off x="623570" y="836295"/>
            <a:ext cx="457644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缺少新角度的新材料价值</a:t>
            </a:r>
            <a:r>
              <a:rPr lang="zh-CN" sz="2000">
                <a:latin typeface="微软雅黑" charset="0"/>
                <a:ea typeface="微软雅黑" charset="0"/>
              </a:rPr>
              <a:t>有限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4293235"/>
            <a:ext cx="2303145" cy="2303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4295140"/>
            <a:ext cx="2234565" cy="2234565"/>
          </a:xfrm>
          <a:prstGeom prst="rect">
            <a:avLst/>
          </a:prstGeom>
        </p:spPr>
      </p:pic>
      <p:sp>
        <p:nvSpPr>
          <p:cNvPr id="12" name="文本框 27"/>
          <p:cNvSpPr/>
          <p:nvPr/>
        </p:nvSpPr>
        <p:spPr>
          <a:xfrm>
            <a:off x="6739255" y="836295"/>
            <a:ext cx="553021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新角度来自对已有研究的“把握”和“</a:t>
            </a:r>
            <a:r>
              <a:rPr lang="zh-CN" sz="2000">
                <a:latin typeface="微软雅黑" charset="0"/>
                <a:ea typeface="微软雅黑" charset="0"/>
              </a:rPr>
              <a:t>迁移”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13" name="文本框 33"/>
          <p:cNvSpPr/>
          <p:nvPr/>
        </p:nvSpPr>
        <p:spPr>
          <a:xfrm>
            <a:off x="6816090" y="1196340"/>
            <a:ext cx="5150485" cy="2633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“把握”首先意味着</a:t>
            </a:r>
            <a:r>
              <a:rPr lang="zh-CN" sz="1600" b="1">
                <a:solidFill>
                  <a:srgbClr val="FF0000"/>
                </a:solidFill>
              </a:rPr>
              <a:t>“大致熟悉”（无需穷尽）</a:t>
            </a:r>
            <a:r>
              <a:rPr lang="zh-CN" sz="1600"/>
              <a:t>学界对某一问题／人物／理论的探讨，并能够</a:t>
            </a:r>
            <a:r>
              <a:rPr lang="zh-CN" sz="1600" b="1">
                <a:solidFill>
                  <a:srgbClr val="FF0000"/>
                </a:solidFill>
              </a:rPr>
              <a:t>提炼出若干（组）关键概念和论题（即聚焦）</a:t>
            </a:r>
            <a:r>
              <a:rPr lang="zh-CN" sz="1600"/>
              <a:t>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基于此，需要梳理</a:t>
            </a:r>
            <a:r>
              <a:rPr lang="zh-CN" sz="1600" b="1">
                <a:solidFill>
                  <a:srgbClr val="FF0000"/>
                </a:solidFill>
              </a:rPr>
              <a:t>已有的探讨是否存在矛盾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是否遗漏了某些面向</a:t>
            </a:r>
            <a:r>
              <a:rPr lang="zh-CN" sz="1600"/>
              <a:t>，</a:t>
            </a:r>
            <a:r>
              <a:rPr lang="zh-CN" sz="1600" b="1">
                <a:solidFill>
                  <a:srgbClr val="FF0000"/>
                </a:solidFill>
              </a:rPr>
              <a:t>是否可以得到进一步补充</a:t>
            </a:r>
            <a:r>
              <a:rPr lang="zh-CN" sz="1600"/>
              <a:t>？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要得出上述结论，则需要</a:t>
            </a:r>
            <a:r>
              <a:rPr lang="zh-CN" sz="1600" b="1">
                <a:solidFill>
                  <a:srgbClr val="FF0000"/>
                </a:solidFill>
              </a:rPr>
              <a:t>对分歧足够敏感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对材料足够了解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对主要的方法</a:t>
            </a:r>
            <a:r>
              <a:rPr lang="zh-CN" sz="1600" b="1">
                <a:solidFill>
                  <a:srgbClr val="FF0000"/>
                </a:solidFill>
              </a:rPr>
              <a:t>和路径有把握</a:t>
            </a:r>
            <a:r>
              <a:rPr lang="zh-CN" sz="1600"/>
              <a:t>，</a:t>
            </a:r>
            <a:r>
              <a:rPr lang="zh-CN" sz="1600"/>
              <a:t>即“</a:t>
            </a:r>
            <a:r>
              <a:rPr lang="zh-CN" sz="1600"/>
              <a:t>迁移”。</a:t>
            </a:r>
            <a:endParaRPr lang="zh-CN" sz="1600"/>
          </a:p>
        </p:txBody>
      </p:sp>
      <p:sp>
        <p:nvSpPr>
          <p:cNvPr id="2" name="文本框 27"/>
          <p:cNvSpPr/>
          <p:nvPr/>
        </p:nvSpPr>
        <p:spPr>
          <a:xfrm>
            <a:off x="6816090" y="4004945"/>
            <a:ext cx="5263515" cy="74930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新角度和新材料的结合会自然而然地带来“</a:t>
            </a:r>
            <a:r>
              <a:rPr lang="zh-CN" sz="2000">
                <a:latin typeface="微软雅黑" charset="0"/>
                <a:ea typeface="微软雅黑" charset="0"/>
              </a:rPr>
              <a:t>学术创新”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6929120" y="4869180"/>
            <a:ext cx="5150485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新观点常常不是以纯然“否定”的形式出现，而是以</a:t>
            </a:r>
            <a:r>
              <a:rPr lang="zh-CN" sz="1600" b="1">
                <a:solidFill>
                  <a:srgbClr val="FF0000"/>
                </a:solidFill>
              </a:rPr>
              <a:t>“补充”和“扩展”</a:t>
            </a:r>
            <a:r>
              <a:rPr lang="zh-CN" sz="1600"/>
              <a:t>的方式</a:t>
            </a:r>
            <a:r>
              <a:rPr lang="zh-CN" sz="1600"/>
              <a:t>出现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同时，哪怕没有新的观点，基于新的材料和角度对已有的某一观点</a:t>
            </a:r>
            <a:r>
              <a:rPr lang="zh-CN" sz="1600" b="1">
                <a:solidFill>
                  <a:srgbClr val="FF0000"/>
                </a:solidFill>
              </a:rPr>
              <a:t>作出更扎实的论证</a:t>
            </a:r>
            <a:r>
              <a:rPr lang="zh-CN" sz="1600"/>
              <a:t>，也是一种“</a:t>
            </a:r>
            <a:r>
              <a:rPr lang="zh-CN" sz="1600"/>
              <a:t>创新”</a:t>
            </a:r>
            <a:endParaRPr lang="zh-CN" sz="1600"/>
          </a:p>
        </p:txBody>
      </p:sp>
      <p:grpSp>
        <p:nvGrpSpPr>
          <p:cNvPr id="5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6" name="形状"/>
            <p:cNvSpPr/>
            <p:nvPr>
              <p:custDataLst>
                <p:tags r:id="rId3"/>
              </p:custDataLst>
            </p:nvPr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8" name="02"/>
            <p:cNvSpPr/>
            <p:nvPr>
              <p:custDataLst>
                <p:tags r:id="rId4"/>
              </p:custDataLst>
            </p:nvPr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202" name="文本框 7"/>
          <p:cNvSpPr/>
          <p:nvPr>
            <p:custDataLst>
              <p:tags r:id="rId5"/>
            </p:custDataLst>
          </p:nvPr>
        </p:nvSpPr>
        <p:spPr>
          <a:xfrm>
            <a:off x="1538605" y="109855"/>
            <a:ext cx="9759950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学术</a:t>
            </a:r>
            <a:r>
              <a:rPr lang="zh-CN"/>
              <a:t>贡献与学术价值：“三新”（新材料、新角度、新</a:t>
            </a:r>
            <a:r>
              <a:rPr lang="zh-CN"/>
              <a:t>观点）</a:t>
            </a:r>
            <a:endParaRPr lang="zh-CN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59560" y="109855"/>
            <a:ext cx="257873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 altLang="en-US">
              <a:ea typeface="宋体" charset="0"/>
            </a:endParaRPr>
          </a:p>
        </p:txBody>
      </p:sp>
      <p:pic>
        <p:nvPicPr>
          <p:cNvPr id="4" name="图片 3" descr="WX20230408-104412@2x"/>
          <p:cNvPicPr>
            <a:picLocks noChangeAspect="1"/>
          </p:cNvPicPr>
          <p:nvPr/>
        </p:nvPicPr>
        <p:blipFill>
          <a:blip r:embed="rId1"/>
          <a:srcRect t="9031" b="6263"/>
          <a:stretch>
            <a:fillRect/>
          </a:stretch>
        </p:blipFill>
        <p:spPr>
          <a:xfrm>
            <a:off x="191135" y="742950"/>
            <a:ext cx="7146290" cy="2292985"/>
          </a:xfrm>
          <a:prstGeom prst="rect">
            <a:avLst/>
          </a:prstGeom>
        </p:spPr>
      </p:pic>
      <p:pic>
        <p:nvPicPr>
          <p:cNvPr id="5" name="图片 4" descr="WX20230408-104446@2x"/>
          <p:cNvPicPr>
            <a:picLocks noChangeAspect="1"/>
          </p:cNvPicPr>
          <p:nvPr/>
        </p:nvPicPr>
        <p:blipFill>
          <a:blip r:embed="rId2"/>
          <a:srcRect t="2526"/>
          <a:stretch>
            <a:fillRect/>
          </a:stretch>
        </p:blipFill>
        <p:spPr>
          <a:xfrm>
            <a:off x="191135" y="3073400"/>
            <a:ext cx="7021830" cy="3742690"/>
          </a:xfrm>
          <a:prstGeom prst="rect">
            <a:avLst/>
          </a:prstGeom>
        </p:spPr>
      </p:pic>
      <p:sp>
        <p:nvSpPr>
          <p:cNvPr id="6" name="文本框 33"/>
          <p:cNvSpPr/>
          <p:nvPr/>
        </p:nvSpPr>
        <p:spPr>
          <a:xfrm>
            <a:off x="7337425" y="836295"/>
            <a:ext cx="4782185" cy="51574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材料：</a:t>
            </a:r>
            <a:r>
              <a:rPr lang="zh-CN" sz="1600"/>
              <a:t>对何心隐的集中</a:t>
            </a:r>
            <a:r>
              <a:rPr lang="zh-CN" sz="1600"/>
              <a:t>分析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角度：</a:t>
            </a:r>
            <a:r>
              <a:rPr lang="zh-CN" sz="1600"/>
              <a:t>哲学性诠释、形而上学向度；这种角度不仅“新”，且让这些材料和旧的问题（如阳明、泰州的学说，以及现代人伦结构的命运）</a:t>
            </a:r>
            <a:r>
              <a:rPr lang="zh-CN" sz="1600"/>
              <a:t>发生关联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把握：</a:t>
            </a:r>
            <a:r>
              <a:rPr lang="zh-CN" sz="1600"/>
              <a:t>了解现有的主要研究，并能提炼出“友伦”这样一个核心概念，并意识到其不足在于“哲学性诠释”的</a:t>
            </a:r>
            <a:r>
              <a:rPr lang="zh-CN" sz="1600"/>
              <a:t>缺失。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迁移：</a:t>
            </a:r>
            <a:r>
              <a:rPr lang="zh-CN" sz="1600"/>
              <a:t>意识到“哲学诠释”和“形而上学”是中国哲学和中国哲学史研究的一个重要</a:t>
            </a:r>
            <a:r>
              <a:rPr lang="zh-CN" sz="1600"/>
              <a:t>维度。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这些加起来就构成了一个</a:t>
            </a:r>
            <a:r>
              <a:rPr lang="zh-CN" sz="1600" b="1">
                <a:solidFill>
                  <a:srgbClr val="356B9C"/>
                </a:solidFill>
              </a:rPr>
              <a:t>完整的“问题意识”</a:t>
            </a:r>
            <a:r>
              <a:rPr lang="zh-CN" sz="1600"/>
              <a:t>。如果能够完成这样的搭建，就可以说，我们</a:t>
            </a:r>
            <a:r>
              <a:rPr lang="zh-CN" sz="1600" b="1">
                <a:solidFill>
                  <a:srgbClr val="356B9C"/>
                </a:solidFill>
              </a:rPr>
              <a:t>至少有了一个“可行”的选题</a:t>
            </a:r>
            <a:r>
              <a:rPr lang="zh-CN" sz="1600"/>
              <a:t>。而</a:t>
            </a:r>
            <a:r>
              <a:rPr lang="zh-CN" sz="1600" b="1">
                <a:solidFill>
                  <a:srgbClr val="356B9C"/>
                </a:solidFill>
              </a:rPr>
              <a:t>这个选题有多好则取决于与旧有问题的关联多大。</a:t>
            </a:r>
            <a:endParaRPr lang="zh-CN" sz="1600" b="1">
              <a:solidFill>
                <a:srgbClr val="356B9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36" name="组合 13"/>
          <p:cNvGrpSpPr/>
          <p:nvPr/>
        </p:nvGrpSpPr>
        <p:grpSpPr>
          <a:xfrm>
            <a:off x="251120" y="485773"/>
            <a:ext cx="1682022" cy="1174844"/>
            <a:chOff x="-1" y="0"/>
            <a:chExt cx="1682020" cy="1174843"/>
          </a:xfrm>
        </p:grpSpPr>
        <p:sp>
          <p:nvSpPr>
            <p:cNvPr id="234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235" name="文本框 19"/>
            <p:cNvSpPr/>
            <p:nvPr/>
          </p:nvSpPr>
          <p:spPr>
            <a:xfrm>
              <a:off x="-2" y="125753"/>
              <a:ext cx="1332922" cy="91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7" name="文本框 11"/>
          <p:cNvSpPr/>
          <p:nvPr/>
        </p:nvSpPr>
        <p:spPr>
          <a:xfrm>
            <a:off x="847157" y="2102562"/>
            <a:ext cx="10497686" cy="8286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从学术积累到</a:t>
            </a:r>
            <a:r>
              <a:rPr lang="zh-CN"/>
              <a:t>论文写作</a:t>
            </a:r>
            <a:endParaRPr lang="zh-CN"/>
          </a:p>
        </p:txBody>
      </p:sp>
      <p:sp>
        <p:nvSpPr>
          <p:cNvPr id="238" name="文本框 16"/>
          <p:cNvSpPr/>
          <p:nvPr/>
        </p:nvSpPr>
        <p:spPr>
          <a:xfrm>
            <a:off x="924840" y="3192777"/>
            <a:ext cx="10342320" cy="4286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日积月累，写作论文便能“</a:t>
            </a:r>
            <a:r>
              <a:rPr lang="zh-CN"/>
              <a:t>水到渠成”</a:t>
            </a:r>
            <a:endParaRPr lang="zh-CN"/>
          </a:p>
        </p:txBody>
      </p:sp>
      <p:sp>
        <p:nvSpPr>
          <p:cNvPr id="239" name="文本框 2"/>
          <p:cNvSpPr/>
          <p:nvPr/>
        </p:nvSpPr>
        <p:spPr>
          <a:xfrm>
            <a:off x="991770" y="3813095"/>
            <a:ext cx="8427247" cy="98234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如何进行</a:t>
            </a:r>
            <a:r>
              <a:rPr lang="zh-CN"/>
              <a:t>阅读？</a:t>
            </a:r>
            <a:endParaRPr lang="zh-CN"/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阅读材料如何转化为“</a:t>
            </a:r>
            <a:r>
              <a:rPr lang="zh-CN"/>
              <a:t>问题意识”？</a:t>
            </a:r>
            <a:endParaRPr lang="zh-CN"/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“问题意识”如何转化为成型的</a:t>
            </a:r>
            <a:r>
              <a:rPr lang="zh-CN"/>
              <a:t>论文</a:t>
            </a:r>
            <a:endParaRPr lang="zh-CN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8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8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8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8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5946</Words>
  <Application>WPS 文字</Application>
  <PresentationFormat/>
  <Paragraphs>302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Arial</vt:lpstr>
      <vt:lpstr>宋体</vt:lpstr>
      <vt:lpstr>Wingdings</vt:lpstr>
      <vt:lpstr>Verdana</vt:lpstr>
      <vt:lpstr>Consolas</vt:lpstr>
      <vt:lpstr>Thonburi</vt:lpstr>
      <vt:lpstr>Arial</vt:lpstr>
      <vt:lpstr>Calibri Light</vt:lpstr>
      <vt:lpstr>Helvetica Neue</vt:lpstr>
      <vt:lpstr>Calibri</vt:lpstr>
      <vt:lpstr>微软雅黑</vt:lpstr>
      <vt:lpstr>汉仪旗黑</vt:lpstr>
      <vt:lpstr>Helvetica</vt:lpstr>
      <vt:lpstr>Times New Roman</vt:lpstr>
      <vt:lpstr>Kaiti SC Regular</vt:lpstr>
      <vt:lpstr>Kaiti SC Bold</vt:lpstr>
      <vt:lpstr>Helvetica Neue</vt:lpstr>
      <vt:lpstr>微软雅黑</vt:lpstr>
      <vt:lpstr>宋体</vt:lpstr>
      <vt:lpstr>汉仪书宋二KW</vt:lpstr>
      <vt:lpstr>微软雅黑</vt:lpstr>
      <vt:lpstr>Arial Unicode MS</vt:lpstr>
      <vt:lpstr>华文宋体</vt:lpstr>
      <vt:lpstr>Helvetica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雁回祝融</cp:lastModifiedBy>
  <cp:revision>6</cp:revision>
  <dcterms:created xsi:type="dcterms:W3CDTF">2025-05-09T08:58:38Z</dcterms:created>
  <dcterms:modified xsi:type="dcterms:W3CDTF">2025-05-09T08:58:38Z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B1D1B2305CBFF409BDC31D687759B314_43</vt:lpwstr>
  </property>
  <property fmtid="{D5CDD505-2E9C-101B-9397-08002B2CF9AE}" pid="3" name="KSOProductBuildVer">
    <vt:lpwstr>2052-6.8.0.8846</vt:lpwstr>
  </property>
</Properties>
</file>