
<file path=[Content_Types].xml><?xml version="1.0" encoding="utf-8"?>
<Types xmlns="http://schemas.openxmlformats.org/package/2006/content-types">
  <Default Extension="png" ContentType="image/png"/>
  <Default Extension="jpeg" ContentType="image/jpeg"/>
  <Default Extension="mov" ContentType="video/quicktime"/>
  <Default Extension="webp" ContentType="image/webp"/>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7" r:id="rId2"/>
    <p:sldId id="437" r:id="rId3"/>
    <p:sldId id="408" r:id="rId4"/>
    <p:sldId id="409" r:id="rId5"/>
    <p:sldId id="410" r:id="rId6"/>
    <p:sldId id="411"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258" r:id="rId33"/>
    <p:sldId id="276" r:id="rId34"/>
    <p:sldId id="259" r:id="rId35"/>
    <p:sldId id="278" r:id="rId36"/>
    <p:sldId id="367" r:id="rId37"/>
    <p:sldId id="366" r:id="rId38"/>
    <p:sldId id="368" r:id="rId39"/>
    <p:sldId id="369" r:id="rId40"/>
    <p:sldId id="370" r:id="rId41"/>
    <p:sldId id="371" r:id="rId42"/>
    <p:sldId id="372" r:id="rId43"/>
    <p:sldId id="279" r:id="rId44"/>
    <p:sldId id="379" r:id="rId45"/>
    <p:sldId id="373" r:id="rId46"/>
    <p:sldId id="374" r:id="rId47"/>
    <p:sldId id="380" r:id="rId48"/>
    <p:sldId id="375" r:id="rId49"/>
    <p:sldId id="376" r:id="rId50"/>
    <p:sldId id="377" r:id="rId51"/>
    <p:sldId id="381" r:id="rId52"/>
    <p:sldId id="382" r:id="rId53"/>
    <p:sldId id="378" r:id="rId54"/>
    <p:sldId id="383" r:id="rId55"/>
    <p:sldId id="384" r:id="rId56"/>
    <p:sldId id="385" r:id="rId57"/>
    <p:sldId id="386" r:id="rId58"/>
    <p:sldId id="387" r:id="rId59"/>
    <p:sldId id="394" r:id="rId60"/>
    <p:sldId id="395" r:id="rId61"/>
    <p:sldId id="325" r:id="rId62"/>
    <p:sldId id="388" r:id="rId63"/>
    <p:sldId id="389" r:id="rId64"/>
    <p:sldId id="396" r:id="rId65"/>
    <p:sldId id="401" r:id="rId66"/>
    <p:sldId id="391" r:id="rId67"/>
    <p:sldId id="390" r:id="rId68"/>
    <p:sldId id="397" r:id="rId69"/>
    <p:sldId id="398" r:id="rId70"/>
    <p:sldId id="399" r:id="rId71"/>
    <p:sldId id="402" r:id="rId72"/>
    <p:sldId id="321" r:id="rId73"/>
    <p:sldId id="393" r:id="rId74"/>
    <p:sldId id="407" r:id="rId75"/>
    <p:sldId id="403" r:id="rId76"/>
    <p:sldId id="404" r:id="rId77"/>
    <p:sldId id="405" r:id="rId78"/>
    <p:sldId id="406" r:id="rId79"/>
    <p:sldId id="283" r:id="rId8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36F718AB-0570-4B4E-A8E8-4BE7B63BA070}">
          <p14:sldIdLst>
            <p14:sldId id="257"/>
            <p14:sldId id="43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Lst>
        </p14:section>
        <p14:section name="GPT使用" id="{BE88FE13-593D-4ABF-BF06-93D2C2AF6CFE}">
          <p14:sldIdLst>
            <p14:sldId id="258"/>
            <p14:sldId id="276"/>
            <p14:sldId id="259"/>
            <p14:sldId id="278"/>
            <p14:sldId id="367"/>
            <p14:sldId id="366"/>
            <p14:sldId id="368"/>
            <p14:sldId id="369"/>
            <p14:sldId id="370"/>
            <p14:sldId id="371"/>
            <p14:sldId id="372"/>
            <p14:sldId id="279"/>
            <p14:sldId id="379"/>
            <p14:sldId id="373"/>
            <p14:sldId id="374"/>
            <p14:sldId id="380"/>
            <p14:sldId id="375"/>
            <p14:sldId id="376"/>
            <p14:sldId id="377"/>
            <p14:sldId id="381"/>
            <p14:sldId id="382"/>
            <p14:sldId id="378"/>
            <p14:sldId id="383"/>
            <p14:sldId id="384"/>
            <p14:sldId id="385"/>
            <p14:sldId id="386"/>
            <p14:sldId id="387"/>
            <p14:sldId id="394"/>
            <p14:sldId id="395"/>
            <p14:sldId id="325"/>
            <p14:sldId id="388"/>
            <p14:sldId id="389"/>
            <p14:sldId id="396"/>
            <p14:sldId id="401"/>
            <p14:sldId id="391"/>
            <p14:sldId id="390"/>
            <p14:sldId id="397"/>
            <p14:sldId id="398"/>
            <p14:sldId id="399"/>
            <p14:sldId id="402"/>
            <p14:sldId id="321"/>
            <p14:sldId id="393"/>
            <p14:sldId id="407"/>
            <p14:sldId id="403"/>
            <p14:sldId id="404"/>
            <p14:sldId id="405"/>
            <p14:sldId id="406"/>
            <p14:sldId id="2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31" userDrawn="1">
          <p15:clr>
            <a:srgbClr val="A4A3A4"/>
          </p15:clr>
        </p15:guide>
        <p15:guide id="4" pos="483" userDrawn="1">
          <p15:clr>
            <a:srgbClr val="A4A3A4"/>
          </p15:clr>
        </p15:guide>
        <p15:guide id="5" pos="72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C6C"/>
    <a:srgbClr val="FDE8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8" autoAdjust="0"/>
    <p:restoredTop sz="94660"/>
  </p:normalViewPr>
  <p:slideViewPr>
    <p:cSldViewPr snapToGrid="0" showGuides="1">
      <p:cViewPr varScale="1">
        <p:scale>
          <a:sx n="102" d="100"/>
          <a:sy n="102" d="100"/>
        </p:scale>
        <p:origin x="84" y="228"/>
      </p:cViewPr>
      <p:guideLst>
        <p:guide orient="horz" pos="2160"/>
        <p:guide pos="3840"/>
        <p:guide orient="horz" pos="731"/>
        <p:guide pos="483"/>
        <p:guide pos="72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F5EE8-8BCA-6943-B39A-2DC1B729ED99}" type="datetimeFigureOut">
              <a:rPr kumimoji="1" lang="zh-CN" altLang="en-US" smtClean="0"/>
              <a:t>2025/4/23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91312-0D15-B944-B884-DFDBB00F72AE}" type="slidenum">
              <a:rPr kumimoji="1" lang="zh-CN" altLang="en-US" smtClean="0"/>
              <a:t>‹#›</a:t>
            </a:fld>
            <a:endParaRPr kumimoji="1" lang="zh-CN" altLang="en-US"/>
          </a:p>
        </p:txBody>
      </p:sp>
    </p:spTree>
    <p:extLst>
      <p:ext uri="{BB962C8B-B14F-4D97-AF65-F5344CB8AC3E}">
        <p14:creationId xmlns:p14="http://schemas.microsoft.com/office/powerpoint/2010/main" val="40631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8891312-0D15-B944-B884-DFDBB00F72AE}" type="slidenum">
              <a:rPr kumimoji="1" lang="zh-CN" altLang="en-US" smtClean="0"/>
              <a:t>1</a:t>
            </a:fld>
            <a:endParaRPr kumimoji="1" lang="zh-CN" altLang="en-US"/>
          </a:p>
        </p:txBody>
      </p:sp>
    </p:spTree>
    <p:extLst>
      <p:ext uri="{BB962C8B-B14F-4D97-AF65-F5344CB8AC3E}">
        <p14:creationId xmlns:p14="http://schemas.microsoft.com/office/powerpoint/2010/main" val="194854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11</a:t>
            </a:fld>
            <a:endParaRPr lang="zh-CN" altLang="en-US"/>
          </a:p>
        </p:txBody>
      </p:sp>
    </p:spTree>
    <p:extLst>
      <p:ext uri="{BB962C8B-B14F-4D97-AF65-F5344CB8AC3E}">
        <p14:creationId xmlns:p14="http://schemas.microsoft.com/office/powerpoint/2010/main" val="1807023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大学如何学为演示视频，有声音和动画</a:t>
            </a:r>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12</a:t>
            </a:fld>
            <a:endParaRPr lang="zh-CN" altLang="en-US"/>
          </a:p>
        </p:txBody>
      </p:sp>
    </p:spTree>
    <p:extLst>
      <p:ext uri="{BB962C8B-B14F-4D97-AF65-F5344CB8AC3E}">
        <p14:creationId xmlns:p14="http://schemas.microsoft.com/office/powerpoint/2010/main" val="252690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大学如何学为演示视频，有声音和动画</a:t>
            </a:r>
          </a:p>
        </p:txBody>
      </p:sp>
    </p:spTree>
    <p:extLst>
      <p:ext uri="{BB962C8B-B14F-4D97-AF65-F5344CB8AC3E}">
        <p14:creationId xmlns:p14="http://schemas.microsoft.com/office/powerpoint/2010/main" val="1785349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4E1D8-1A4E-471D-8736-5A3B5AA2760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999597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B233B-A41E-00D9-1610-465EDB627EC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DEBE26-67CB-6DC2-E3C6-9DFFEE92283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585EDB-0223-B783-2477-8B0887A99E0A}"/>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BCD18CA8-1E08-A442-D7AD-C896AA62968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4E1D8-1A4E-471D-8736-5A3B5AA2760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730317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8EE4F-0FA4-11B7-7336-562113E20AC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AC834C-D5A5-1CAA-F12B-FFA7AAF99BB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CC35C4A-51AA-56F9-C39B-50F3178B18F1}"/>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E6D68567-88FB-B3CB-F8DA-111881EDEC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4E1D8-1A4E-471D-8736-5A3B5AA2760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380135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1AAE5-0797-46B4-B0BF-C5989986D39C}"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718887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A0A96-ACE6-E240-FEC8-689014F8CA3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CB09799-9661-A8B7-FBD3-520E952D1BB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B9B3825-03B9-568D-A51E-08817725EE0F}"/>
              </a:ext>
            </a:extLst>
          </p:cNvPr>
          <p:cNvSpPr>
            <a:spLocks noGrp="1"/>
          </p:cNvSpPr>
          <p:nvPr>
            <p:ph type="body" idx="1"/>
          </p:nvPr>
        </p:nvSpPr>
        <p:spPr/>
        <p:txBody>
          <a:bodyPr/>
          <a:lstStyle/>
          <a:p>
            <a:r>
              <a:rPr kumimoji="1" lang="en-US" altLang="zh-CN" dirty="0" err="1"/>
              <a:t>Todo</a:t>
            </a:r>
            <a:r>
              <a:rPr kumimoji="1" lang="en-US" altLang="zh-CN" dirty="0"/>
              <a:t>:</a:t>
            </a:r>
            <a:r>
              <a:rPr kumimoji="1" lang="zh-CN" altLang="en-US" dirty="0"/>
              <a:t>右下角截图替换为分角色指导建议的截图。</a:t>
            </a:r>
          </a:p>
        </p:txBody>
      </p:sp>
    </p:spTree>
    <p:extLst>
      <p:ext uri="{BB962C8B-B14F-4D97-AF65-F5344CB8AC3E}">
        <p14:creationId xmlns:p14="http://schemas.microsoft.com/office/powerpoint/2010/main" val="3608340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DEA11-E907-D1BA-DDB5-BF55AA178A5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27810BC-E127-262F-5CE5-21781D421E1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BF506DF-942D-DB9A-65F3-CD5B962B916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2692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C1337-768C-FC06-8789-941CFED46E8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9822DE-2F6C-3C4D-DCA4-4EF5312043E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AC5E1E-42A8-6C09-0926-19E7433C876E}"/>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0087745E-4029-CBC3-A030-D9FAB28F29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4E1D8-1A4E-471D-8736-5A3B5AA276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543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39644-3494-0628-66D4-65C708B322A2}"/>
            </a:ext>
          </a:extLst>
        </p:cNvPr>
        <p:cNvGrpSpPr/>
        <p:nvPr/>
      </p:nvGrpSpPr>
      <p:grpSpPr>
        <a:xfrm>
          <a:off x="0" y="0"/>
          <a:ext cx="0" cy="0"/>
          <a:chOff x="0" y="0"/>
          <a:chExt cx="0" cy="0"/>
        </a:xfrm>
      </p:grpSpPr>
      <p:sp>
        <p:nvSpPr>
          <p:cNvPr id="13314" name="幻灯片图像占位符 1">
            <a:extLst>
              <a:ext uri="{FF2B5EF4-FFF2-40B4-BE49-F238E27FC236}">
                <a16:creationId xmlns:a16="http://schemas.microsoft.com/office/drawing/2014/main" id="{9ABC0256-33B4-E90B-BA60-D949CE53C381}"/>
              </a:ext>
            </a:extLst>
          </p:cNvPr>
          <p:cNvSpPr>
            <a:spLocks noGrp="1" noRot="1" noChangeAspect="1" noTextEdit="1"/>
          </p:cNvSpPr>
          <p:nvPr>
            <p:ph type="sldImg"/>
          </p:nvPr>
        </p:nvSpPr>
        <p:spPr>
          <a:ln>
            <a:solidFill>
              <a:srgbClr val="000000">
                <a:alpha val="100000"/>
              </a:srgbClr>
            </a:solidFill>
            <a:miter lim="800000"/>
          </a:ln>
        </p:spPr>
      </p:sp>
      <p:sp>
        <p:nvSpPr>
          <p:cNvPr id="13315" name="备注占位符 2">
            <a:extLst>
              <a:ext uri="{FF2B5EF4-FFF2-40B4-BE49-F238E27FC236}">
                <a16:creationId xmlns:a16="http://schemas.microsoft.com/office/drawing/2014/main" id="{E7CC2601-098A-3364-CDAD-C7DE59DE244F}"/>
              </a:ext>
            </a:extLst>
          </p:cNvPr>
          <p:cNvSpPr>
            <a:spLocks noGrp="1"/>
          </p:cNvSpPr>
          <p:nvPr>
            <p:ph type="body" idx="1"/>
          </p:nvPr>
        </p:nvSpPr>
        <p:spPr>
          <a:noFill/>
          <a:ln>
            <a:noFill/>
          </a:ln>
        </p:spPr>
        <p:txBody>
          <a:bodyPr wrap="square" lIns="91440" tIns="45720" rIns="91440" bIns="45720" anchor="t"/>
          <a:lstStyle/>
          <a:p>
            <a:pPr lvl="0"/>
            <a:endParaRPr lang="zh-CN" altLang="en-US" dirty="0"/>
          </a:p>
        </p:txBody>
      </p:sp>
      <p:sp>
        <p:nvSpPr>
          <p:cNvPr id="13316" name="灯片编号占位符 3">
            <a:extLst>
              <a:ext uri="{FF2B5EF4-FFF2-40B4-BE49-F238E27FC236}">
                <a16:creationId xmlns:a16="http://schemas.microsoft.com/office/drawing/2014/main" id="{9C53FB75-1233-B818-2A15-0141D98C445C}"/>
              </a:ext>
            </a:extLst>
          </p:cNvPr>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3</a:t>
            </a:fld>
            <a:endParaRPr lang="zh-CN" altLang="en-US" sz="1200" dirty="0">
              <a:latin typeface="Calibri" panose="020F0502020204030204" pitchFamily="34" charset="0"/>
            </a:endParaRPr>
          </a:p>
        </p:txBody>
      </p:sp>
    </p:spTree>
    <p:extLst>
      <p:ext uri="{BB962C8B-B14F-4D97-AF65-F5344CB8AC3E}">
        <p14:creationId xmlns:p14="http://schemas.microsoft.com/office/powerpoint/2010/main" val="2529378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771D-F7B2-30E7-60C6-605FC25F36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E0FB3A9-C31B-0514-0455-164749FF3E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45DD9E7-6763-C3FE-C047-A7B13C60DA4C}"/>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EC0E368E-E8ED-24F7-64A0-28E352F0FA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4E1D8-1A4E-471D-8736-5A3B5AA276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6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27181-8321-1A42-93BA-905E5CBB069F}" type="slidenum">
              <a:rPr kumimoji="1"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190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4</a:t>
            </a:fld>
            <a:endParaRPr lang="zh-CN" altLang="en-US"/>
          </a:p>
        </p:txBody>
      </p:sp>
    </p:spTree>
    <p:extLst>
      <p:ext uri="{BB962C8B-B14F-4D97-AF65-F5344CB8AC3E}">
        <p14:creationId xmlns:p14="http://schemas.microsoft.com/office/powerpoint/2010/main" val="304735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有</a:t>
            </a:r>
            <a:r>
              <a:rPr lang="en-US" altLang="zh-CN" dirty="0"/>
              <a:t>soda</a:t>
            </a:r>
          </a:p>
          <a:p>
            <a:endParaRPr lang="zh-CN" altLang="en-US" dirty="0"/>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5</a:t>
            </a:fld>
            <a:endParaRPr lang="zh-CN" altLang="en-US"/>
          </a:p>
        </p:txBody>
      </p:sp>
    </p:spTree>
    <p:extLst>
      <p:ext uri="{BB962C8B-B14F-4D97-AF65-F5344CB8AC3E}">
        <p14:creationId xmlns:p14="http://schemas.microsoft.com/office/powerpoint/2010/main" val="4181864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6</a:t>
            </a:fld>
            <a:endParaRPr lang="zh-CN" altLang="en-US"/>
          </a:p>
        </p:txBody>
      </p:sp>
    </p:spTree>
    <p:extLst>
      <p:ext uri="{BB962C8B-B14F-4D97-AF65-F5344CB8AC3E}">
        <p14:creationId xmlns:p14="http://schemas.microsoft.com/office/powerpoint/2010/main" val="101796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7</a:t>
            </a:fld>
            <a:endParaRPr lang="zh-CN" altLang="en-US"/>
          </a:p>
        </p:txBody>
      </p:sp>
    </p:spTree>
    <p:extLst>
      <p:ext uri="{BB962C8B-B14F-4D97-AF65-F5344CB8AC3E}">
        <p14:creationId xmlns:p14="http://schemas.microsoft.com/office/powerpoint/2010/main" val="259463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8</a:t>
            </a:fld>
            <a:endParaRPr lang="zh-CN" altLang="en-US"/>
          </a:p>
        </p:txBody>
      </p:sp>
    </p:spTree>
    <p:extLst>
      <p:ext uri="{BB962C8B-B14F-4D97-AF65-F5344CB8AC3E}">
        <p14:creationId xmlns:p14="http://schemas.microsoft.com/office/powerpoint/2010/main" val="96862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9</a:t>
            </a:fld>
            <a:endParaRPr lang="zh-CN" altLang="en-US"/>
          </a:p>
        </p:txBody>
      </p:sp>
    </p:spTree>
    <p:extLst>
      <p:ext uri="{BB962C8B-B14F-4D97-AF65-F5344CB8AC3E}">
        <p14:creationId xmlns:p14="http://schemas.microsoft.com/office/powerpoint/2010/main" val="908326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FFE461E-FC10-48FF-A7C0-EAF0A8C69E8E}" type="slidenum">
              <a:rPr lang="zh-CN" altLang="en-US" smtClean="0"/>
              <a:pPr>
                <a:defRPr/>
              </a:pPr>
              <a:t>10</a:t>
            </a:fld>
            <a:endParaRPr lang="zh-CN" altLang="en-US"/>
          </a:p>
        </p:txBody>
      </p:sp>
    </p:spTree>
    <p:extLst>
      <p:ext uri="{BB962C8B-B14F-4D97-AF65-F5344CB8AC3E}">
        <p14:creationId xmlns:p14="http://schemas.microsoft.com/office/powerpoint/2010/main" val="1476603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4077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1435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7606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B9A376-6FCE-4C7C-91FF-9CE4A47390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671276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2"/>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04982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2E651ADE-BAD2-4422-8A36-CE286A194E4E}"/>
              </a:ext>
            </a:extLst>
          </p:cNvPr>
          <p:cNvPicPr>
            <a:picLocks noChangeAspect="1"/>
          </p:cNvPicPr>
          <p:nvPr userDrawn="1"/>
        </p:nvPicPr>
        <p:blipFill>
          <a:blip r:embed="rId2"/>
          <a:stretch>
            <a:fillRect/>
          </a:stretch>
        </p:blipFill>
        <p:spPr>
          <a:xfrm>
            <a:off x="0" y="0"/>
            <a:ext cx="12192000" cy="6858000"/>
          </a:xfrm>
          <a:prstGeom prst="rect">
            <a:avLst/>
          </a:prstGeom>
          <a:noFill/>
          <a:ln w="9525">
            <a:noFill/>
          </a:ln>
        </p:spPr>
      </p:pic>
      <p:sp>
        <p:nvSpPr>
          <p:cNvPr id="3" name="内容占位符 2"/>
          <p:cNvSpPr>
            <a:spLocks noGrp="1"/>
          </p:cNvSpPr>
          <p:nvPr>
            <p:ph idx="1" hasCustomPrompt="1"/>
          </p:nvPr>
        </p:nvSpPr>
        <p:spPr>
          <a:xfrm>
            <a:off x="352688" y="1510857"/>
            <a:ext cx="11550415" cy="4820030"/>
          </a:xfrm>
        </p:spPr>
        <p:txBody>
          <a:bodyPr/>
          <a:lstStyle>
            <a:lvl1pPr marL="300038" indent="-300038">
              <a:buClr>
                <a:schemeClr val="tx1"/>
              </a:buClr>
              <a:buSzPct val="100000"/>
              <a:defRPr kumimoji="1" lang="zh-CN" altLang="en-US" sz="2100" b="1" kern="1200" baseline="0" dirty="0">
                <a:solidFill>
                  <a:schemeClr val="tx1"/>
                </a:solidFill>
                <a:latin typeface="+mn-lt"/>
                <a:ea typeface="+mn-ea"/>
                <a:cs typeface="+mn-cs"/>
              </a:defRPr>
            </a:lvl1pPr>
            <a:lvl2pPr marL="573881" indent="-230981">
              <a:buClr>
                <a:schemeClr val="tx1"/>
              </a:buClr>
              <a:buSzPct val="100000"/>
              <a:defRPr kumimoji="1" lang="zh-CN" altLang="en-US" sz="1800" b="1" kern="1200" baseline="0" dirty="0">
                <a:solidFill>
                  <a:schemeClr val="tx1"/>
                </a:solidFill>
                <a:latin typeface="+mn-lt"/>
                <a:ea typeface="+mn-ea"/>
                <a:cs typeface="+mn-cs"/>
              </a:defRPr>
            </a:lvl2pPr>
            <a:lvl3pPr marL="514350" indent="-171450">
              <a:defRPr baseline="0">
                <a:latin typeface="Cambria" panose="02040503050406030204" pitchFamily="18" charset="0"/>
              </a:defRPr>
            </a:lvl3pPr>
          </a:lstStyle>
          <a:p>
            <a:pPr lvl="0"/>
            <a:r>
              <a:rPr lang="zh-CN" altLang="en-US" dirty="0"/>
              <a:t>编辑母版文本样式</a:t>
            </a:r>
          </a:p>
          <a:p>
            <a:pPr lvl="1"/>
            <a:r>
              <a:rPr lang="zh-CN" altLang="en-US" dirty="0"/>
              <a:t>第二级</a:t>
            </a:r>
          </a:p>
          <a:p>
            <a:pPr marL="514350" lvl="1" indent="-171450" algn="l" defTabSz="685800" rtl="0" eaLnBrk="1" latinLnBrk="0" hangingPunct="1">
              <a:lnSpc>
                <a:spcPct val="100000"/>
              </a:lnSpc>
              <a:spcBef>
                <a:spcPts val="450"/>
              </a:spcBef>
              <a:buClr>
                <a:srgbClr val="00B050"/>
              </a:buClr>
              <a:buSzPct val="60000"/>
              <a:buFont typeface="Wingdings" panose="05000000000000000000" pitchFamily="2" charset="2"/>
              <a:buChar char="l"/>
            </a:pPr>
            <a:endParaRPr lang="zh-CN" altLang="en-US" dirty="0"/>
          </a:p>
        </p:txBody>
      </p:sp>
      <p:sp>
        <p:nvSpPr>
          <p:cNvPr id="2" name="标题 1"/>
          <p:cNvSpPr>
            <a:spLocks noGrp="1"/>
          </p:cNvSpPr>
          <p:nvPr userDrawn="1">
            <p:ph type="title"/>
          </p:nvPr>
        </p:nvSpPr>
        <p:spPr>
          <a:xfrm>
            <a:off x="1871531" y="476672"/>
            <a:ext cx="10031572" cy="787823"/>
          </a:xfrm>
        </p:spPr>
        <p:txBody>
          <a:bodyPr>
            <a:normAutofit/>
          </a:bodyPr>
          <a:lstStyle>
            <a:lvl1pPr>
              <a:defRPr sz="3000" b="1">
                <a:solidFill>
                  <a:schemeClr val="tx1"/>
                </a:solidFill>
                <a:latin typeface="微软雅黑" panose="020B0503020204020204" charset="-122"/>
                <a:ea typeface="微软雅黑" panose="020B0503020204020204" charset="-122"/>
              </a:defRPr>
            </a:lvl1pPr>
          </a:lstStyle>
          <a:p>
            <a:r>
              <a:rPr lang="zh-CN" altLang="en-US" dirty="0"/>
              <a:t>单击此处编辑母版标题样式</a:t>
            </a:r>
          </a:p>
        </p:txBody>
      </p:sp>
    </p:spTree>
    <p:extLst>
      <p:ext uri="{BB962C8B-B14F-4D97-AF65-F5344CB8AC3E}">
        <p14:creationId xmlns:p14="http://schemas.microsoft.com/office/powerpoint/2010/main" val="191482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9" name="Picture 3">
            <a:extLst>
              <a:ext uri="{FF2B5EF4-FFF2-40B4-BE49-F238E27FC236}">
                <a16:creationId xmlns:a16="http://schemas.microsoft.com/office/drawing/2014/main" id="{52B3A44A-198B-438F-A13C-59935C358DEE}"/>
              </a:ext>
            </a:extLst>
          </p:cNvPr>
          <p:cNvPicPr>
            <a:picLocks noChangeAspect="1"/>
          </p:cNvPicPr>
          <p:nvPr userDrawn="1"/>
        </p:nvPicPr>
        <p:blipFill>
          <a:blip r:embed="rId2"/>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722982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240079"/>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57" r:id="rId3"/>
    <p:sldLayoutId id="2147483658" r:id="rId4"/>
    <p:sldLayoutId id="2147483659" r:id="rId5"/>
    <p:sldLayoutId id="2147483660" r:id="rId6"/>
    <p:sldLayoutId id="2147483661" r:id="rId7"/>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9" Type="http://schemas.openxmlformats.org/officeDocument/2006/relationships/slideLayout" Target="../slideLayouts/slideLayout5.xml"/><Relationship Id="rId21" Type="http://schemas.openxmlformats.org/officeDocument/2006/relationships/tags" Target="../tags/tag30.xml"/><Relationship Id="rId34" Type="http://schemas.openxmlformats.org/officeDocument/2006/relationships/tags" Target="../tags/tag43.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33" Type="http://schemas.openxmlformats.org/officeDocument/2006/relationships/tags" Target="../tags/tag42.xml"/><Relationship Id="rId38" Type="http://schemas.openxmlformats.org/officeDocument/2006/relationships/tags" Target="../tags/tag47.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tags" Target="../tags/tag29.xml"/><Relationship Id="rId29" Type="http://schemas.openxmlformats.org/officeDocument/2006/relationships/tags" Target="../tags/tag38.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tags" Target="../tags/tag33.xml"/><Relationship Id="rId32" Type="http://schemas.openxmlformats.org/officeDocument/2006/relationships/tags" Target="../tags/tag41.xml"/><Relationship Id="rId37" Type="http://schemas.openxmlformats.org/officeDocument/2006/relationships/tags" Target="../tags/tag46.xml"/><Relationship Id="rId40" Type="http://schemas.openxmlformats.org/officeDocument/2006/relationships/notesSlide" Target="../notesSlides/notesSlide9.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tags" Target="../tags/tag37.xml"/><Relationship Id="rId36" Type="http://schemas.openxmlformats.org/officeDocument/2006/relationships/tags" Target="../tags/tag45.xml"/><Relationship Id="rId10" Type="http://schemas.openxmlformats.org/officeDocument/2006/relationships/tags" Target="../tags/tag19.xml"/><Relationship Id="rId19" Type="http://schemas.openxmlformats.org/officeDocument/2006/relationships/tags" Target="../tags/tag28.xml"/><Relationship Id="rId31" Type="http://schemas.openxmlformats.org/officeDocument/2006/relationships/tags" Target="../tags/tag40.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 Id="rId30" Type="http://schemas.openxmlformats.org/officeDocument/2006/relationships/tags" Target="../tags/tag39.xml"/><Relationship Id="rId35" Type="http://schemas.openxmlformats.org/officeDocument/2006/relationships/tags" Target="../tags/tag44.xml"/><Relationship Id="rId8" Type="http://schemas.openxmlformats.org/officeDocument/2006/relationships/tags" Target="../tags/tag17.xml"/><Relationship Id="rId3" Type="http://schemas.openxmlformats.org/officeDocument/2006/relationships/tags" Target="../tags/tag12.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NUL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44.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40.png"/><Relationship Id="rId5" Type="http://schemas.openxmlformats.org/officeDocument/2006/relationships/image" Target="../media/image47.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8.webp"/><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1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5.jpeg"/><Relationship Id="rId2" Type="http://schemas.openxmlformats.org/officeDocument/2006/relationships/tags" Target="../tags/tag2.xml"/><Relationship Id="rId16"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4.jpeg"/><Relationship Id="rId5" Type="http://schemas.openxmlformats.org/officeDocument/2006/relationships/tags" Target="../tags/tag5.xml"/><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tags" Target="../tags/tag4.xml"/><Relationship Id="rId9" Type="http://schemas.openxmlformats.org/officeDocument/2006/relationships/notesSlide" Target="../notesSlides/notesSlide4.xml"/><Relationship Id="rId1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117.jp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a:extLst>
              <a:ext uri="{FF2B5EF4-FFF2-40B4-BE49-F238E27FC236}">
                <a16:creationId xmlns:a16="http://schemas.microsoft.com/office/drawing/2014/main" id="{E9F8515F-6D68-4D58-A0AE-83693EF59595}"/>
              </a:ext>
            </a:extLst>
          </p:cNvPr>
          <p:cNvSpPr/>
          <p:nvPr/>
        </p:nvSpPr>
        <p:spPr>
          <a:xfrm flipH="1">
            <a:off x="8101263" y="4393038"/>
            <a:ext cx="4154806" cy="2464962"/>
          </a:xfrm>
          <a:prstGeom prst="rtTriangle">
            <a:avLst/>
          </a:prstGeom>
          <a:solidFill>
            <a:schemeClr val="accent3">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F526A859-941E-4143-9B12-644E34451515}"/>
              </a:ext>
            </a:extLst>
          </p:cNvPr>
          <p:cNvSpPr/>
          <p:nvPr/>
        </p:nvSpPr>
        <p:spPr>
          <a:xfrm rot="5400000">
            <a:off x="1989403" y="2286498"/>
            <a:ext cx="1720055" cy="151409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7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 name="任意多边形: 形状 9">
            <a:extLst>
              <a:ext uri="{FF2B5EF4-FFF2-40B4-BE49-F238E27FC236}">
                <a16:creationId xmlns:a16="http://schemas.microsoft.com/office/drawing/2014/main" id="{49FFAAE7-24D7-473B-A18C-607AB78F98CF}"/>
              </a:ext>
            </a:extLst>
          </p:cNvPr>
          <p:cNvSpPr/>
          <p:nvPr/>
        </p:nvSpPr>
        <p:spPr>
          <a:xfrm rot="5400000">
            <a:off x="-401537" y="363950"/>
            <a:ext cx="3587225" cy="315768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rgbClr val="FDE891"/>
          </a:solidFill>
          <a:ln w="857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10">
            <a:extLst>
              <a:ext uri="{FF2B5EF4-FFF2-40B4-BE49-F238E27FC236}">
                <a16:creationId xmlns:a16="http://schemas.microsoft.com/office/drawing/2014/main" id="{47B4ECF5-E96C-492C-8F66-541AF2165F1B}"/>
              </a:ext>
            </a:extLst>
          </p:cNvPr>
          <p:cNvSpPr txBox="1"/>
          <p:nvPr/>
        </p:nvSpPr>
        <p:spPr>
          <a:xfrm>
            <a:off x="4141559" y="2715085"/>
            <a:ext cx="8114510" cy="1200329"/>
          </a:xfrm>
          <a:prstGeom prst="rect">
            <a:avLst/>
          </a:prstGeom>
          <a:noFill/>
        </p:spPr>
        <p:txBody>
          <a:bodyPr wrap="square" rtlCol="0">
            <a:spAutoFit/>
          </a:bodyPr>
          <a:lstStyle/>
          <a:p>
            <a:r>
              <a:rPr lang="zh-CN" altLang="en-US" sz="7200" b="1" spc="600" dirty="0" smtClean="0">
                <a:solidFill>
                  <a:schemeClr val="tx1">
                    <a:lumMod val="85000"/>
                    <a:lumOff val="15000"/>
                  </a:schemeClr>
                </a:solidFill>
              </a:rPr>
              <a:t>人工智能发展分享</a:t>
            </a:r>
            <a:endParaRPr lang="zh-CN" altLang="en-US" sz="7200" b="1" spc="600" dirty="0">
              <a:solidFill>
                <a:schemeClr val="tx1">
                  <a:lumMod val="85000"/>
                  <a:lumOff val="15000"/>
                </a:schemeClr>
              </a:solidFill>
            </a:endParaRPr>
          </a:p>
        </p:txBody>
      </p:sp>
      <p:sp>
        <p:nvSpPr>
          <p:cNvPr id="12" name="文本框 11">
            <a:extLst>
              <a:ext uri="{FF2B5EF4-FFF2-40B4-BE49-F238E27FC236}">
                <a16:creationId xmlns:a16="http://schemas.microsoft.com/office/drawing/2014/main" id="{409D9130-039C-469A-B43D-702B228D6B18}"/>
              </a:ext>
            </a:extLst>
          </p:cNvPr>
          <p:cNvSpPr txBox="1"/>
          <p:nvPr/>
        </p:nvSpPr>
        <p:spPr>
          <a:xfrm>
            <a:off x="4196923" y="2078742"/>
            <a:ext cx="4852610" cy="523220"/>
          </a:xfrm>
          <a:prstGeom prst="rect">
            <a:avLst/>
          </a:prstGeom>
          <a:noFill/>
        </p:spPr>
        <p:txBody>
          <a:bodyPr wrap="none" rtlCol="0">
            <a:spAutoFit/>
          </a:bodyPr>
          <a:lstStyle/>
          <a:p>
            <a:r>
              <a:rPr lang="zh-CN" altLang="en-US" sz="2800" dirty="0">
                <a:solidFill>
                  <a:schemeClr val="tx1">
                    <a:lumMod val="85000"/>
                    <a:lumOff val="15000"/>
                  </a:schemeClr>
                </a:solidFill>
              </a:rPr>
              <a:t>清华大学学生学习与发展中心</a:t>
            </a:r>
          </a:p>
        </p:txBody>
      </p:sp>
      <p:sp>
        <p:nvSpPr>
          <p:cNvPr id="14" name="任意多边形: 形状 13">
            <a:extLst>
              <a:ext uri="{FF2B5EF4-FFF2-40B4-BE49-F238E27FC236}">
                <a16:creationId xmlns:a16="http://schemas.microsoft.com/office/drawing/2014/main" id="{5C14F949-B42A-4EB8-BEF2-64E53066E63A}"/>
              </a:ext>
            </a:extLst>
          </p:cNvPr>
          <p:cNvSpPr/>
          <p:nvPr/>
        </p:nvSpPr>
        <p:spPr>
          <a:xfrm rot="5400000">
            <a:off x="-829379" y="3439054"/>
            <a:ext cx="2067868" cy="182026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任意多边形: 形状 18">
            <a:extLst>
              <a:ext uri="{FF2B5EF4-FFF2-40B4-BE49-F238E27FC236}">
                <a16:creationId xmlns:a16="http://schemas.microsoft.com/office/drawing/2014/main" id="{272C5B0A-9DA7-499E-972F-233056156D11}"/>
              </a:ext>
            </a:extLst>
          </p:cNvPr>
          <p:cNvSpPr/>
          <p:nvPr/>
        </p:nvSpPr>
        <p:spPr>
          <a:xfrm rot="5400000">
            <a:off x="458626" y="5396536"/>
            <a:ext cx="1382016" cy="121653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75000"/>
              <a:alpha val="2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任意多边形: 形状 4">
            <a:extLst>
              <a:ext uri="{FF2B5EF4-FFF2-40B4-BE49-F238E27FC236}">
                <a16:creationId xmlns:a16="http://schemas.microsoft.com/office/drawing/2014/main" id="{80D6BCBD-B901-45DD-BE08-E8D6B39B7C93}"/>
              </a:ext>
            </a:extLst>
          </p:cNvPr>
          <p:cNvSpPr/>
          <p:nvPr/>
        </p:nvSpPr>
        <p:spPr>
          <a:xfrm rot="5400000">
            <a:off x="1128816" y="3826138"/>
            <a:ext cx="1833453" cy="161391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1">
              <a:lumMod val="20000"/>
              <a:lumOff val="80000"/>
            </a:schemeClr>
          </a:solidFill>
          <a:ln w="5397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矩形: 圆角 23">
            <a:extLst>
              <a:ext uri="{FF2B5EF4-FFF2-40B4-BE49-F238E27FC236}">
                <a16:creationId xmlns:a16="http://schemas.microsoft.com/office/drawing/2014/main" id="{A2BE60EC-0C51-483F-BF15-EA67D3277F6F}"/>
              </a:ext>
            </a:extLst>
          </p:cNvPr>
          <p:cNvSpPr/>
          <p:nvPr/>
        </p:nvSpPr>
        <p:spPr>
          <a:xfrm>
            <a:off x="4196921" y="5559394"/>
            <a:ext cx="2027282" cy="44540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000" b="1" dirty="0">
                <a:solidFill>
                  <a:schemeClr val="accent3"/>
                </a:solidFill>
              </a:rPr>
              <a:t>讲   师：</a:t>
            </a:r>
            <a:endParaRPr lang="en-US" altLang="zh-CN" sz="2000" b="1" dirty="0">
              <a:solidFill>
                <a:schemeClr val="accent3"/>
              </a:solidFill>
            </a:endParaRPr>
          </a:p>
        </p:txBody>
      </p:sp>
      <p:sp>
        <p:nvSpPr>
          <p:cNvPr id="27" name="任意多边形: 形状 26">
            <a:extLst>
              <a:ext uri="{FF2B5EF4-FFF2-40B4-BE49-F238E27FC236}">
                <a16:creationId xmlns:a16="http://schemas.microsoft.com/office/drawing/2014/main" id="{3F8ADB4A-4220-4524-BD92-FCAB5F295D82}"/>
              </a:ext>
            </a:extLst>
          </p:cNvPr>
          <p:cNvSpPr/>
          <p:nvPr/>
        </p:nvSpPr>
        <p:spPr>
          <a:xfrm rot="5400000">
            <a:off x="2603241" y="5331357"/>
            <a:ext cx="492377" cy="433419"/>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任意多边形: 形状 17">
            <a:extLst>
              <a:ext uri="{FF2B5EF4-FFF2-40B4-BE49-F238E27FC236}">
                <a16:creationId xmlns:a16="http://schemas.microsoft.com/office/drawing/2014/main" id="{D25A6F22-023E-4F2F-84C4-4FEFF8EA67CF}"/>
              </a:ext>
            </a:extLst>
          </p:cNvPr>
          <p:cNvSpPr/>
          <p:nvPr/>
        </p:nvSpPr>
        <p:spPr>
          <a:xfrm rot="5400000">
            <a:off x="605299" y="4727119"/>
            <a:ext cx="1018771" cy="89678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任意多边形: 形状 28">
            <a:extLst>
              <a:ext uri="{FF2B5EF4-FFF2-40B4-BE49-F238E27FC236}">
                <a16:creationId xmlns:a16="http://schemas.microsoft.com/office/drawing/2014/main" id="{C08FEB39-A7A6-4A62-B848-645C57863373}"/>
              </a:ext>
            </a:extLst>
          </p:cNvPr>
          <p:cNvSpPr/>
          <p:nvPr/>
        </p:nvSpPr>
        <p:spPr>
          <a:xfrm rot="5400000">
            <a:off x="2589058" y="176872"/>
            <a:ext cx="729270" cy="641946"/>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4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任意多边形: 形状 32">
            <a:extLst>
              <a:ext uri="{FF2B5EF4-FFF2-40B4-BE49-F238E27FC236}">
                <a16:creationId xmlns:a16="http://schemas.microsoft.com/office/drawing/2014/main" id="{71BD8E31-B212-4DF1-87C4-E861B18AD664}"/>
              </a:ext>
            </a:extLst>
          </p:cNvPr>
          <p:cNvSpPr/>
          <p:nvPr/>
        </p:nvSpPr>
        <p:spPr>
          <a:xfrm rot="5400000">
            <a:off x="11176585" y="5784445"/>
            <a:ext cx="1382016" cy="1216532"/>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任意多边形: 形状 33">
            <a:extLst>
              <a:ext uri="{FF2B5EF4-FFF2-40B4-BE49-F238E27FC236}">
                <a16:creationId xmlns:a16="http://schemas.microsoft.com/office/drawing/2014/main" id="{030F3DE9-1463-4216-BB1F-C7C2B3EF71B5}"/>
              </a:ext>
            </a:extLst>
          </p:cNvPr>
          <p:cNvSpPr/>
          <p:nvPr/>
        </p:nvSpPr>
        <p:spPr>
          <a:xfrm rot="5400000">
            <a:off x="10957550" y="5760461"/>
            <a:ext cx="603554" cy="53128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lumMod val="9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 name="图片 2" descr="图片包含 游戏机, 标志&#10;&#10;描述已自动生成">
            <a:extLst>
              <a:ext uri="{FF2B5EF4-FFF2-40B4-BE49-F238E27FC236}">
                <a16:creationId xmlns:a16="http://schemas.microsoft.com/office/drawing/2014/main" id="{63815AE6-BB8E-4521-90F8-AAA8CFA2143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997" t="15400" r="11084" b="13718"/>
          <a:stretch/>
        </p:blipFill>
        <p:spPr>
          <a:xfrm>
            <a:off x="281139" y="1031825"/>
            <a:ext cx="2180494" cy="1958396"/>
          </a:xfrm>
          <a:prstGeom prst="rect">
            <a:avLst/>
          </a:prstGeom>
          <a:effectLst/>
        </p:spPr>
      </p:pic>
      <p:sp>
        <p:nvSpPr>
          <p:cNvPr id="2" name="文本框 1">
            <a:extLst>
              <a:ext uri="{FF2B5EF4-FFF2-40B4-BE49-F238E27FC236}">
                <a16:creationId xmlns:a16="http://schemas.microsoft.com/office/drawing/2014/main" id="{2F601159-ABBD-704C-B125-E1A60C90D4A2}"/>
              </a:ext>
            </a:extLst>
          </p:cNvPr>
          <p:cNvSpPr txBox="1"/>
          <p:nvPr/>
        </p:nvSpPr>
        <p:spPr>
          <a:xfrm>
            <a:off x="4196921" y="6049479"/>
            <a:ext cx="2505814" cy="369332"/>
          </a:xfrm>
          <a:prstGeom prst="rect">
            <a:avLst/>
          </a:prstGeom>
          <a:noFill/>
        </p:spPr>
        <p:txBody>
          <a:bodyPr wrap="none" rtlCol="0">
            <a:spAutoFit/>
          </a:bodyPr>
          <a:lstStyle/>
          <a:p>
            <a:r>
              <a:rPr lang="en-US" altLang="zh-CN" dirty="0" err="1">
                <a:solidFill>
                  <a:schemeClr val="bg2">
                    <a:lumMod val="25000"/>
                  </a:schemeClr>
                </a:solidFill>
              </a:rPr>
              <a:t>Wechat</a:t>
            </a:r>
            <a:r>
              <a:rPr lang="zh-CN" altLang="en-US" dirty="0" smtClean="0">
                <a:solidFill>
                  <a:schemeClr val="bg2">
                    <a:lumMod val="25000"/>
                  </a:schemeClr>
                </a:solidFill>
              </a:rPr>
              <a:t>：</a:t>
            </a:r>
            <a:r>
              <a:rPr lang="en-US" altLang="zh-CN" dirty="0" smtClean="0">
                <a:solidFill>
                  <a:schemeClr val="bg2">
                    <a:lumMod val="25000"/>
                  </a:schemeClr>
                </a:solidFill>
              </a:rPr>
              <a:t>13651447877</a:t>
            </a:r>
            <a:endParaRPr lang="en-US" altLang="zh-CN" dirty="0">
              <a:solidFill>
                <a:schemeClr val="bg2">
                  <a:lumMod val="25000"/>
                </a:schemeClr>
              </a:solidFill>
            </a:endParaRPr>
          </a:p>
        </p:txBody>
      </p:sp>
      <p:sp>
        <p:nvSpPr>
          <p:cNvPr id="7" name="文本框 6">
            <a:extLst>
              <a:ext uri="{FF2B5EF4-FFF2-40B4-BE49-F238E27FC236}">
                <a16:creationId xmlns:a16="http://schemas.microsoft.com/office/drawing/2014/main" id="{3C4E0EF5-D401-471F-9BE6-47D33BBB520F}"/>
              </a:ext>
            </a:extLst>
          </p:cNvPr>
          <p:cNvSpPr txBox="1"/>
          <p:nvPr/>
        </p:nvSpPr>
        <p:spPr>
          <a:xfrm>
            <a:off x="5210562" y="5586503"/>
            <a:ext cx="6708296" cy="400110"/>
          </a:xfrm>
          <a:prstGeom prst="rect">
            <a:avLst/>
          </a:prstGeom>
          <a:noFill/>
        </p:spPr>
        <p:txBody>
          <a:bodyPr wrap="square">
            <a:spAutoFit/>
          </a:bodyPr>
          <a:lstStyle/>
          <a:p>
            <a:r>
              <a:rPr lang="zh-CN" altLang="en-US" sz="2000" b="1" dirty="0" smtClean="0">
                <a:solidFill>
                  <a:schemeClr val="accent3"/>
                </a:solidFill>
              </a:rPr>
              <a:t>徐钰翔 自动化</a:t>
            </a:r>
            <a:endParaRPr lang="zh-CN" altLang="en-US" sz="2000" dirty="0"/>
          </a:p>
        </p:txBody>
      </p:sp>
    </p:spTree>
    <p:extLst>
      <p:ext uri="{BB962C8B-B14F-4D97-AF65-F5344CB8AC3E}">
        <p14:creationId xmlns:p14="http://schemas.microsoft.com/office/powerpoint/2010/main" val="1922634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11624" y="620689"/>
            <a:ext cx="67402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清小搭长期规划：</a:t>
            </a:r>
            <a:endParaRPr lang="en-US" altLang="zh-CN" sz="2800" b="1" dirty="0">
              <a:latin typeface="微软雅黑" panose="020B0503020204020204" pitchFamily="34" charset="-122"/>
              <a:ea typeface="微软雅黑" panose="020B0503020204020204" pitchFamily="34" charset="-122"/>
            </a:endParaRPr>
          </a:p>
          <a:p>
            <a:pPr eaLnBrk="1" hangingPunct="1"/>
            <a:r>
              <a:rPr lang="zh-CN" altLang="en-US" sz="2800" b="1" dirty="0">
                <a:latin typeface="微软雅黑" panose="020B0503020204020204" pitchFamily="34" charset="-122"/>
                <a:ea typeface="微软雅黑" panose="020B0503020204020204" pitchFamily="34" charset="-122"/>
              </a:rPr>
              <a:t>全频谱、个性化成长助手</a:t>
            </a:r>
          </a:p>
        </p:txBody>
      </p:sp>
      <p:cxnSp>
        <p:nvCxnSpPr>
          <p:cNvPr id="7" name="直接连接符 6">
            <a:extLst>
              <a:ext uri="{FF2B5EF4-FFF2-40B4-BE49-F238E27FC236}">
                <a16:creationId xmlns:a16="http://schemas.microsoft.com/office/drawing/2014/main" id="{87B8D640-C5EB-4E50-8BE3-5DFD9CE939B2}"/>
              </a:ext>
            </a:extLst>
          </p:cNvPr>
          <p:cNvCxnSpPr/>
          <p:nvPr>
            <p:custDataLst>
              <p:tags r:id="rId1"/>
            </p:custDataLst>
          </p:nvPr>
        </p:nvCxnSpPr>
        <p:spPr>
          <a:xfrm>
            <a:off x="1574460" y="3342223"/>
            <a:ext cx="9002100" cy="1328"/>
          </a:xfrm>
          <a:prstGeom prst="line">
            <a:avLst/>
          </a:prstGeom>
          <a:ln w="76200">
            <a:solidFill>
              <a:srgbClr val="7E357D"/>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2A8BEAE-AE00-4AD5-8330-118C3F9C067D}"/>
              </a:ext>
            </a:extLst>
          </p:cNvPr>
          <p:cNvSpPr txBox="1"/>
          <p:nvPr>
            <p:custDataLst>
              <p:tags r:id="rId2"/>
            </p:custDataLst>
          </p:nvPr>
        </p:nvSpPr>
        <p:spPr>
          <a:xfrm>
            <a:off x="1574484" y="2933702"/>
            <a:ext cx="2330291" cy="392415"/>
          </a:xfrm>
          <a:prstGeom prst="rect">
            <a:avLst/>
          </a:prstGeom>
          <a:noFill/>
        </p:spPr>
        <p:txBody>
          <a:bodyPr wrap="square" rtlCol="0">
            <a:spAutoFit/>
            <a:scene3d>
              <a:camera prst="orthographicFront"/>
              <a:lightRig rig="threePt" dir="t"/>
            </a:scene3d>
          </a:bodyPr>
          <a:lstStyle/>
          <a:p>
            <a:pPr algn="ctr" defTabSz="685800">
              <a:defRPr/>
            </a:pPr>
            <a:r>
              <a:rPr lang="en-US" altLang="zh-CN"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 </a:t>
            </a:r>
            <a:r>
              <a:rPr lang="zh-CN" altLang="en-US"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大一</a:t>
            </a:r>
            <a:r>
              <a:rPr lang="en-US" altLang="zh-CN"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(24/7-25/6)</a:t>
            </a:r>
          </a:p>
        </p:txBody>
      </p:sp>
      <p:grpSp>
        <p:nvGrpSpPr>
          <p:cNvPr id="10" name="组合 9">
            <a:extLst>
              <a:ext uri="{FF2B5EF4-FFF2-40B4-BE49-F238E27FC236}">
                <a16:creationId xmlns:a16="http://schemas.microsoft.com/office/drawing/2014/main" id="{55023E5D-13C6-44F9-BE96-A39A6C2DDC4E}"/>
              </a:ext>
            </a:extLst>
          </p:cNvPr>
          <p:cNvGrpSpPr/>
          <p:nvPr/>
        </p:nvGrpSpPr>
        <p:grpSpPr>
          <a:xfrm>
            <a:off x="1690746" y="3681414"/>
            <a:ext cx="2215723" cy="1581135"/>
            <a:chOff x="816" y="6707"/>
            <a:chExt cx="1974" cy="4613"/>
          </a:xfrm>
        </p:grpSpPr>
        <p:sp>
          <p:nvSpPr>
            <p:cNvPr id="11" name="矩形: 圆角 20">
              <a:extLst>
                <a:ext uri="{FF2B5EF4-FFF2-40B4-BE49-F238E27FC236}">
                  <a16:creationId xmlns:a16="http://schemas.microsoft.com/office/drawing/2014/main" id="{3AB977FF-5567-4D98-A2D3-9319CD834221}"/>
                </a:ext>
              </a:extLst>
            </p:cNvPr>
            <p:cNvSpPr/>
            <p:nvPr>
              <p:custDataLst>
                <p:tags r:id="rId37"/>
              </p:custDataLst>
            </p:nvPr>
          </p:nvSpPr>
          <p:spPr>
            <a:xfrm>
              <a:off x="816" y="6707"/>
              <a:ext cx="1974" cy="4613"/>
            </a:xfrm>
            <a:prstGeom prst="roundRect">
              <a:avLst>
                <a:gd name="adj" fmla="val 8496"/>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 name="文本框 11">
              <a:extLst>
                <a:ext uri="{FF2B5EF4-FFF2-40B4-BE49-F238E27FC236}">
                  <a16:creationId xmlns:a16="http://schemas.microsoft.com/office/drawing/2014/main" id="{A9F80A26-C358-4C58-8E9E-3D6D7AC22B9D}"/>
                </a:ext>
              </a:extLst>
            </p:cNvPr>
            <p:cNvSpPr txBox="1"/>
            <p:nvPr>
              <p:custDataLst>
                <p:tags r:id="rId38"/>
              </p:custDataLst>
            </p:nvPr>
          </p:nvSpPr>
          <p:spPr>
            <a:xfrm>
              <a:off x="829" y="6800"/>
              <a:ext cx="1956" cy="4396"/>
            </a:xfrm>
            <a:prstGeom prst="rect">
              <a:avLst/>
            </a:prstGeom>
            <a:noFill/>
          </p:spPr>
          <p:txBody>
            <a:bodyPr wrap="square" rtlCol="0">
              <a:noAutofit/>
            </a:bodyPr>
            <a:lstStyle/>
            <a:p>
              <a:pPr algn="ctr" defTabSz="685800">
                <a:defRPr/>
              </a:pPr>
              <a:r>
                <a:rPr lang="zh-CN" altLang="en-US" sz="1500" b="1" kern="0" dirty="0">
                  <a:solidFill>
                    <a:srgbClr val="7E357D"/>
                  </a:solidFill>
                  <a:latin typeface="Times New Roman" panose="02020603050405020304" pitchFamily="18" charset="0"/>
                  <a:ea typeface="微软雅黑" panose="020B0503020204020204" pitchFamily="34" charset="-122"/>
                  <a:cs typeface="+mn-ea"/>
                  <a:sym typeface="Times New Roman" panose="02020603050405020304" pitchFamily="18" charset="0"/>
                </a:rPr>
                <a:t>智能迎新伙伴：轻松适应校园生活</a:t>
              </a:r>
            </a:p>
            <a:p>
              <a:pPr marL="257175" indent="-257175" algn="just"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迎新助手</a:t>
              </a:r>
            </a:p>
            <a:p>
              <a:pPr marL="257175" indent="-257175" algn="just"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个人成长档案记录</a:t>
              </a:r>
            </a:p>
            <a:p>
              <a:pPr marL="257175" indent="-257175" algn="just"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成长云盘管理</a:t>
              </a:r>
              <a:endParaRPr lang="en-US" altLang="zh-CN"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257175" indent="-257175" algn="just" defTabSz="685800">
                <a:lnSpc>
                  <a:spcPct val="150000"/>
                </a:lnSpc>
                <a:buFont typeface="Wingdings" panose="05000000000000000000" charset="0"/>
                <a:buChar char="l"/>
                <a:defRPr/>
              </a:pPr>
              <a:endParaRPr lang="en-US" altLang="zh-CN"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257175" indent="-257175" algn="just" defTabSz="685800">
                <a:lnSpc>
                  <a:spcPct val="150000"/>
                </a:lnSpc>
                <a:buFont typeface="Wingdings" panose="05000000000000000000" charset="0"/>
                <a:buChar char="l"/>
                <a:defRPr/>
              </a:pPr>
              <a:endParaRPr lang="zh-CN" altLang="en-US" sz="1500"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13" name="组合 12">
            <a:extLst>
              <a:ext uri="{FF2B5EF4-FFF2-40B4-BE49-F238E27FC236}">
                <a16:creationId xmlns:a16="http://schemas.microsoft.com/office/drawing/2014/main" id="{22248F18-ADC3-45C3-9AE7-0E169C0D5168}"/>
              </a:ext>
            </a:extLst>
          </p:cNvPr>
          <p:cNvGrpSpPr/>
          <p:nvPr/>
        </p:nvGrpSpPr>
        <p:grpSpPr>
          <a:xfrm>
            <a:off x="2707813" y="3396907"/>
            <a:ext cx="144118" cy="321769"/>
            <a:chOff x="656" y="5543"/>
            <a:chExt cx="261" cy="660"/>
          </a:xfrm>
        </p:grpSpPr>
        <p:sp>
          <p:nvSpPr>
            <p:cNvPr id="14" name="椭圆 13">
              <a:extLst>
                <a:ext uri="{FF2B5EF4-FFF2-40B4-BE49-F238E27FC236}">
                  <a16:creationId xmlns:a16="http://schemas.microsoft.com/office/drawing/2014/main" id="{BB721946-D4B4-4B3F-8BF7-73358B567289}"/>
                </a:ext>
              </a:extLst>
            </p:cNvPr>
            <p:cNvSpPr/>
            <p:nvPr>
              <p:custDataLst>
                <p:tags r:id="rId35"/>
              </p:custDataLst>
            </p:nvPr>
          </p:nvSpPr>
          <p:spPr>
            <a:xfrm>
              <a:off x="656" y="5934"/>
              <a:ext cx="261" cy="26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cxnSp>
          <p:nvCxnSpPr>
            <p:cNvPr id="15" name="直接连接符 75">
              <a:extLst>
                <a:ext uri="{FF2B5EF4-FFF2-40B4-BE49-F238E27FC236}">
                  <a16:creationId xmlns:a16="http://schemas.microsoft.com/office/drawing/2014/main" id="{2E268E9B-83D9-417E-B9DC-2225E8D095BD}"/>
                </a:ext>
              </a:extLst>
            </p:cNvPr>
            <p:cNvCxnSpPr>
              <a:endCxn id="14" idx="0"/>
            </p:cNvCxnSpPr>
            <p:nvPr>
              <p:custDataLst>
                <p:tags r:id="rId36"/>
              </p:custDataLst>
            </p:nvPr>
          </p:nvCxnSpPr>
          <p:spPr>
            <a:xfrm>
              <a:off x="787" y="5543"/>
              <a:ext cx="0" cy="391"/>
            </a:xfrm>
            <a:prstGeom prst="line">
              <a:avLst/>
            </a:prstGeom>
            <a:ln w="28575" cmpd="dbl">
              <a:solidFill>
                <a:srgbClr val="595959"/>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E3BF3354-5489-4695-AF88-3CC0C0601CE8}"/>
              </a:ext>
            </a:extLst>
          </p:cNvPr>
          <p:cNvSpPr txBox="1"/>
          <p:nvPr>
            <p:custDataLst>
              <p:tags r:id="rId3"/>
            </p:custDataLst>
          </p:nvPr>
        </p:nvSpPr>
        <p:spPr>
          <a:xfrm>
            <a:off x="4018123" y="2933702"/>
            <a:ext cx="2169319" cy="392415"/>
          </a:xfrm>
          <a:prstGeom prst="rect">
            <a:avLst/>
          </a:prstGeom>
          <a:noFill/>
        </p:spPr>
        <p:txBody>
          <a:bodyPr wrap="square" rtlCol="0">
            <a:spAutoFit/>
            <a:scene3d>
              <a:camera prst="orthographicFront"/>
              <a:lightRig rig="threePt" dir="t"/>
            </a:scene3d>
          </a:bodyPr>
          <a:lstStyle/>
          <a:p>
            <a:pPr algn="ctr" defTabSz="685800">
              <a:defRPr/>
            </a:pPr>
            <a:r>
              <a:rPr lang="zh-CN" altLang="en-US"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大二</a:t>
            </a:r>
            <a:r>
              <a:rPr lang="en-US" altLang="zh-CN"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(25/7-26/6)</a:t>
            </a:r>
          </a:p>
        </p:txBody>
      </p:sp>
      <p:grpSp>
        <p:nvGrpSpPr>
          <p:cNvPr id="17" name="组合 16">
            <a:extLst>
              <a:ext uri="{FF2B5EF4-FFF2-40B4-BE49-F238E27FC236}">
                <a16:creationId xmlns:a16="http://schemas.microsoft.com/office/drawing/2014/main" id="{6D58DDBC-DEC6-4DCA-BEA5-C9B35B7EF8D7}"/>
              </a:ext>
            </a:extLst>
          </p:cNvPr>
          <p:cNvGrpSpPr/>
          <p:nvPr/>
        </p:nvGrpSpPr>
        <p:grpSpPr>
          <a:xfrm>
            <a:off x="4020503" y="3681413"/>
            <a:ext cx="2167414" cy="1578479"/>
            <a:chOff x="816" y="6707"/>
            <a:chExt cx="1931" cy="4608"/>
          </a:xfrm>
        </p:grpSpPr>
        <p:sp>
          <p:nvSpPr>
            <p:cNvPr id="18" name="矩形: 圆角 20">
              <a:extLst>
                <a:ext uri="{FF2B5EF4-FFF2-40B4-BE49-F238E27FC236}">
                  <a16:creationId xmlns:a16="http://schemas.microsoft.com/office/drawing/2014/main" id="{BD317185-0F5B-4F31-B518-C0047DC5AB5F}"/>
                </a:ext>
              </a:extLst>
            </p:cNvPr>
            <p:cNvSpPr/>
            <p:nvPr>
              <p:custDataLst>
                <p:tags r:id="rId33"/>
              </p:custDataLst>
            </p:nvPr>
          </p:nvSpPr>
          <p:spPr>
            <a:xfrm>
              <a:off x="816" y="6707"/>
              <a:ext cx="1931" cy="4608"/>
            </a:xfrm>
            <a:prstGeom prst="roundRect">
              <a:avLst>
                <a:gd name="adj" fmla="val 8496"/>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9" name="文本框 18">
              <a:extLst>
                <a:ext uri="{FF2B5EF4-FFF2-40B4-BE49-F238E27FC236}">
                  <a16:creationId xmlns:a16="http://schemas.microsoft.com/office/drawing/2014/main" id="{EE836598-BB4B-43B1-A1DF-FDF2F6C03588}"/>
                </a:ext>
              </a:extLst>
            </p:cNvPr>
            <p:cNvSpPr txBox="1"/>
            <p:nvPr>
              <p:custDataLst>
                <p:tags r:id="rId34"/>
              </p:custDataLst>
            </p:nvPr>
          </p:nvSpPr>
          <p:spPr>
            <a:xfrm>
              <a:off x="829" y="6800"/>
              <a:ext cx="1847" cy="3149"/>
            </a:xfrm>
            <a:prstGeom prst="rect">
              <a:avLst/>
            </a:prstGeom>
            <a:noFill/>
          </p:spPr>
          <p:txBody>
            <a:bodyPr wrap="square" rtlCol="0">
              <a:noAutofit/>
            </a:bodyPr>
            <a:lstStyle/>
            <a:p>
              <a:pPr algn="ctr" defTabSz="685800">
                <a:defRPr/>
              </a:pPr>
              <a:r>
                <a:rPr lang="zh-CN" altLang="en-US" sz="1500" b="1" kern="0" dirty="0">
                  <a:solidFill>
                    <a:srgbClr val="7E357D"/>
                  </a:solidFill>
                  <a:latin typeface="Times New Roman" panose="02020603050405020304" pitchFamily="18" charset="0"/>
                  <a:ea typeface="微软雅黑" panose="020B0503020204020204" pitchFamily="34" charset="-122"/>
                  <a:cs typeface="+mn-ea"/>
                  <a:sym typeface="Times New Roman" panose="02020603050405020304" pitchFamily="18" charset="0"/>
                </a:rPr>
                <a:t>专业导航助手：深化学习与实践探索</a:t>
              </a:r>
            </a:p>
            <a:p>
              <a:pPr marL="257175" indent="-257175"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智慧日历：</a:t>
              </a:r>
              <a:r>
                <a:rPr lang="zh-CN" altLang="en-US" sz="1500"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个人日程智能管理</a:t>
              </a:r>
            </a:p>
            <a:p>
              <a:pPr marL="257175" indent="-257175"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技能成长追踪</a:t>
              </a:r>
              <a:endParaRPr lang="en-US" altLang="zh-CN"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24" name="组合 23">
            <a:extLst>
              <a:ext uri="{FF2B5EF4-FFF2-40B4-BE49-F238E27FC236}">
                <a16:creationId xmlns:a16="http://schemas.microsoft.com/office/drawing/2014/main" id="{3A492A71-077B-427E-9D44-6D1D928556C1}"/>
              </a:ext>
            </a:extLst>
          </p:cNvPr>
          <p:cNvGrpSpPr/>
          <p:nvPr/>
        </p:nvGrpSpPr>
        <p:grpSpPr>
          <a:xfrm>
            <a:off x="5117638" y="3265761"/>
            <a:ext cx="152400" cy="452914"/>
            <a:chOff x="656" y="5274"/>
            <a:chExt cx="276" cy="929"/>
          </a:xfrm>
        </p:grpSpPr>
        <p:sp>
          <p:nvSpPr>
            <p:cNvPr id="25" name="椭圆 24">
              <a:extLst>
                <a:ext uri="{FF2B5EF4-FFF2-40B4-BE49-F238E27FC236}">
                  <a16:creationId xmlns:a16="http://schemas.microsoft.com/office/drawing/2014/main" id="{34AF6DD9-2DAA-4447-B7D7-137C8ED1662B}"/>
                </a:ext>
              </a:extLst>
            </p:cNvPr>
            <p:cNvSpPr/>
            <p:nvPr>
              <p:custDataLst>
                <p:tags r:id="rId30"/>
              </p:custDataLst>
            </p:nvPr>
          </p:nvSpPr>
          <p:spPr>
            <a:xfrm>
              <a:off x="656" y="5934"/>
              <a:ext cx="261" cy="26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6" name="椭圆 25">
              <a:extLst>
                <a:ext uri="{FF2B5EF4-FFF2-40B4-BE49-F238E27FC236}">
                  <a16:creationId xmlns:a16="http://schemas.microsoft.com/office/drawing/2014/main" id="{9D8998E5-3292-49E0-9B69-997FDE52E629}"/>
                </a:ext>
              </a:extLst>
            </p:cNvPr>
            <p:cNvSpPr/>
            <p:nvPr>
              <p:custDataLst>
                <p:tags r:id="rId31"/>
              </p:custDataLst>
            </p:nvPr>
          </p:nvSpPr>
          <p:spPr>
            <a:xfrm>
              <a:off x="671" y="5274"/>
              <a:ext cx="261" cy="26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cxnSp>
          <p:nvCxnSpPr>
            <p:cNvPr id="27" name="直接连接符 75">
              <a:extLst>
                <a:ext uri="{FF2B5EF4-FFF2-40B4-BE49-F238E27FC236}">
                  <a16:creationId xmlns:a16="http://schemas.microsoft.com/office/drawing/2014/main" id="{469C5297-7761-4C6D-893D-2B2F6464B24E}"/>
                </a:ext>
              </a:extLst>
            </p:cNvPr>
            <p:cNvCxnSpPr>
              <a:endCxn id="25" idx="0"/>
            </p:cNvCxnSpPr>
            <p:nvPr>
              <p:custDataLst>
                <p:tags r:id="rId32"/>
              </p:custDataLst>
            </p:nvPr>
          </p:nvCxnSpPr>
          <p:spPr>
            <a:xfrm>
              <a:off x="787" y="5543"/>
              <a:ext cx="0" cy="391"/>
            </a:xfrm>
            <a:prstGeom prst="line">
              <a:avLst/>
            </a:prstGeom>
            <a:ln w="28575" cmpd="dbl">
              <a:solidFill>
                <a:srgbClr val="595959"/>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28" name="文本框 27">
            <a:extLst>
              <a:ext uri="{FF2B5EF4-FFF2-40B4-BE49-F238E27FC236}">
                <a16:creationId xmlns:a16="http://schemas.microsoft.com/office/drawing/2014/main" id="{CE4E2535-E86A-4DB1-B37E-13A1A7ED524A}"/>
              </a:ext>
            </a:extLst>
          </p:cNvPr>
          <p:cNvSpPr txBox="1"/>
          <p:nvPr>
            <p:custDataLst>
              <p:tags r:id="rId4"/>
            </p:custDataLst>
          </p:nvPr>
        </p:nvSpPr>
        <p:spPr>
          <a:xfrm>
            <a:off x="6275070" y="2935130"/>
            <a:ext cx="2102168" cy="392415"/>
          </a:xfrm>
          <a:prstGeom prst="rect">
            <a:avLst/>
          </a:prstGeom>
          <a:noFill/>
        </p:spPr>
        <p:txBody>
          <a:bodyPr wrap="square" rtlCol="0">
            <a:spAutoFit/>
            <a:scene3d>
              <a:camera prst="orthographicFront"/>
              <a:lightRig rig="threePt" dir="t"/>
            </a:scene3d>
          </a:bodyPr>
          <a:lstStyle/>
          <a:p>
            <a:pPr algn="ctr" defTabSz="685800">
              <a:defRPr/>
            </a:pPr>
            <a:r>
              <a:rPr lang="zh-CN" altLang="en-US"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大三</a:t>
            </a:r>
            <a:r>
              <a:rPr lang="en-US" altLang="zh-CN"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(26/7-27/6)</a:t>
            </a:r>
          </a:p>
        </p:txBody>
      </p:sp>
      <p:grpSp>
        <p:nvGrpSpPr>
          <p:cNvPr id="29" name="组合 28">
            <a:extLst>
              <a:ext uri="{FF2B5EF4-FFF2-40B4-BE49-F238E27FC236}">
                <a16:creationId xmlns:a16="http://schemas.microsoft.com/office/drawing/2014/main" id="{8C6C1F0E-C879-455F-85D7-02DF15095219}"/>
              </a:ext>
            </a:extLst>
          </p:cNvPr>
          <p:cNvGrpSpPr/>
          <p:nvPr/>
        </p:nvGrpSpPr>
        <p:grpSpPr>
          <a:xfrm>
            <a:off x="6266498" y="3682843"/>
            <a:ext cx="2134890" cy="1577049"/>
            <a:chOff x="816" y="6707"/>
            <a:chExt cx="1902" cy="6308"/>
          </a:xfrm>
        </p:grpSpPr>
        <p:sp>
          <p:nvSpPr>
            <p:cNvPr id="30" name="矩形: 圆角 20">
              <a:extLst>
                <a:ext uri="{FF2B5EF4-FFF2-40B4-BE49-F238E27FC236}">
                  <a16:creationId xmlns:a16="http://schemas.microsoft.com/office/drawing/2014/main" id="{D5785307-8D68-4C6D-95C4-F8C82E4A45D2}"/>
                </a:ext>
              </a:extLst>
            </p:cNvPr>
            <p:cNvSpPr/>
            <p:nvPr>
              <p:custDataLst>
                <p:tags r:id="rId28"/>
              </p:custDataLst>
            </p:nvPr>
          </p:nvSpPr>
          <p:spPr>
            <a:xfrm>
              <a:off x="816" y="6707"/>
              <a:ext cx="1886" cy="6308"/>
            </a:xfrm>
            <a:prstGeom prst="roundRect">
              <a:avLst>
                <a:gd name="adj" fmla="val 8496"/>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1" name="文本框 30">
              <a:extLst>
                <a:ext uri="{FF2B5EF4-FFF2-40B4-BE49-F238E27FC236}">
                  <a16:creationId xmlns:a16="http://schemas.microsoft.com/office/drawing/2014/main" id="{7D3876AC-1587-4F07-98AA-7B84B9B78DBA}"/>
                </a:ext>
              </a:extLst>
            </p:cNvPr>
            <p:cNvSpPr txBox="1"/>
            <p:nvPr>
              <p:custDataLst>
                <p:tags r:id="rId29"/>
              </p:custDataLst>
            </p:nvPr>
          </p:nvSpPr>
          <p:spPr>
            <a:xfrm>
              <a:off x="846" y="6752"/>
              <a:ext cx="1872" cy="6217"/>
            </a:xfrm>
            <a:prstGeom prst="rect">
              <a:avLst/>
            </a:prstGeom>
            <a:noFill/>
          </p:spPr>
          <p:txBody>
            <a:bodyPr wrap="square" rtlCol="0">
              <a:noAutofit/>
            </a:bodyPr>
            <a:lstStyle/>
            <a:p>
              <a:pPr algn="ctr" defTabSz="685800">
                <a:defRPr/>
              </a:pPr>
              <a:r>
                <a:rPr lang="zh-CN" altLang="en-US" sz="1500" b="1" kern="0" dirty="0">
                  <a:solidFill>
                    <a:srgbClr val="7E357D"/>
                  </a:solidFill>
                  <a:latin typeface="Times New Roman" panose="02020603050405020304" pitchFamily="18" charset="0"/>
                  <a:ea typeface="微软雅黑" panose="020B0503020204020204" pitchFamily="34" charset="-122"/>
                  <a:cs typeface="+mn-ea"/>
                  <a:sym typeface="Times New Roman" panose="02020603050405020304" pitchFamily="18" charset="0"/>
                </a:rPr>
                <a:t>科研伙伴AI：激发创新，扩展研究视野</a:t>
              </a:r>
            </a:p>
            <a:p>
              <a:pPr marL="257175" indent="-257175"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科研发展指导：</a:t>
              </a:r>
              <a:r>
                <a:rPr lang="zh-CN" altLang="en-US" sz="1500"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导师、科研项目选择</a:t>
              </a:r>
              <a:endPar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257175" indent="-257175"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留学</a:t>
              </a:r>
              <a:r>
                <a:rPr lang="en-US" altLang="zh-CN"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a:t>
              </a: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保研申请指导</a:t>
              </a:r>
            </a:p>
          </p:txBody>
        </p:sp>
      </p:grpSp>
      <p:grpSp>
        <p:nvGrpSpPr>
          <p:cNvPr id="32" name="组合 31">
            <a:extLst>
              <a:ext uri="{FF2B5EF4-FFF2-40B4-BE49-F238E27FC236}">
                <a16:creationId xmlns:a16="http://schemas.microsoft.com/office/drawing/2014/main" id="{EF69316B-6984-4A2E-87EB-401384DFEF95}"/>
              </a:ext>
            </a:extLst>
          </p:cNvPr>
          <p:cNvGrpSpPr/>
          <p:nvPr/>
        </p:nvGrpSpPr>
        <p:grpSpPr>
          <a:xfrm>
            <a:off x="7306483" y="3267190"/>
            <a:ext cx="152400" cy="452914"/>
            <a:chOff x="656" y="5274"/>
            <a:chExt cx="276" cy="929"/>
          </a:xfrm>
        </p:grpSpPr>
        <p:sp>
          <p:nvSpPr>
            <p:cNvPr id="33" name="椭圆 32">
              <a:extLst>
                <a:ext uri="{FF2B5EF4-FFF2-40B4-BE49-F238E27FC236}">
                  <a16:creationId xmlns:a16="http://schemas.microsoft.com/office/drawing/2014/main" id="{FF727E1C-8CEE-4361-BA5B-D4E04CFD3149}"/>
                </a:ext>
              </a:extLst>
            </p:cNvPr>
            <p:cNvSpPr/>
            <p:nvPr>
              <p:custDataLst>
                <p:tags r:id="rId25"/>
              </p:custDataLst>
            </p:nvPr>
          </p:nvSpPr>
          <p:spPr>
            <a:xfrm>
              <a:off x="656" y="5934"/>
              <a:ext cx="261" cy="26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4" name="椭圆 33">
              <a:extLst>
                <a:ext uri="{FF2B5EF4-FFF2-40B4-BE49-F238E27FC236}">
                  <a16:creationId xmlns:a16="http://schemas.microsoft.com/office/drawing/2014/main" id="{8ECD78EC-B050-46C8-BAD7-BDFCC4E47AE4}"/>
                </a:ext>
              </a:extLst>
            </p:cNvPr>
            <p:cNvSpPr/>
            <p:nvPr>
              <p:custDataLst>
                <p:tags r:id="rId26"/>
              </p:custDataLst>
            </p:nvPr>
          </p:nvSpPr>
          <p:spPr>
            <a:xfrm>
              <a:off x="671" y="5274"/>
              <a:ext cx="261" cy="26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cxnSp>
          <p:nvCxnSpPr>
            <p:cNvPr id="35" name="直接连接符 75">
              <a:extLst>
                <a:ext uri="{FF2B5EF4-FFF2-40B4-BE49-F238E27FC236}">
                  <a16:creationId xmlns:a16="http://schemas.microsoft.com/office/drawing/2014/main" id="{9B5D239C-B74B-49A9-8817-7E69CB9D9663}"/>
                </a:ext>
              </a:extLst>
            </p:cNvPr>
            <p:cNvCxnSpPr>
              <a:endCxn id="33" idx="0"/>
            </p:cNvCxnSpPr>
            <p:nvPr>
              <p:custDataLst>
                <p:tags r:id="rId27"/>
              </p:custDataLst>
            </p:nvPr>
          </p:nvCxnSpPr>
          <p:spPr>
            <a:xfrm>
              <a:off x="787" y="5543"/>
              <a:ext cx="0" cy="391"/>
            </a:xfrm>
            <a:prstGeom prst="line">
              <a:avLst/>
            </a:prstGeom>
            <a:ln w="28575" cmpd="dbl">
              <a:solidFill>
                <a:srgbClr val="595959"/>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36" name="文本框 35">
            <a:extLst>
              <a:ext uri="{FF2B5EF4-FFF2-40B4-BE49-F238E27FC236}">
                <a16:creationId xmlns:a16="http://schemas.microsoft.com/office/drawing/2014/main" id="{47CA027B-7311-4AFA-9489-0FE490E7671C}"/>
              </a:ext>
            </a:extLst>
          </p:cNvPr>
          <p:cNvSpPr txBox="1"/>
          <p:nvPr>
            <p:custDataLst>
              <p:tags r:id="rId5"/>
            </p:custDataLst>
          </p:nvPr>
        </p:nvSpPr>
        <p:spPr>
          <a:xfrm>
            <a:off x="8464392" y="2935130"/>
            <a:ext cx="2144554" cy="392415"/>
          </a:xfrm>
          <a:prstGeom prst="rect">
            <a:avLst/>
          </a:prstGeom>
          <a:noFill/>
        </p:spPr>
        <p:txBody>
          <a:bodyPr wrap="square" rtlCol="0">
            <a:spAutoFit/>
            <a:scene3d>
              <a:camera prst="orthographicFront"/>
              <a:lightRig rig="threePt" dir="t"/>
            </a:scene3d>
          </a:bodyPr>
          <a:lstStyle/>
          <a:p>
            <a:pPr algn="ctr" defTabSz="685800">
              <a:defRPr/>
            </a:pPr>
            <a:r>
              <a:rPr lang="zh-CN" altLang="en-US"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大四</a:t>
            </a:r>
            <a:r>
              <a:rPr lang="en-US" altLang="zh-CN" sz="1950" b="1" kern="0" dirty="0">
                <a:ln w="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(27/7-28/6)</a:t>
            </a:r>
          </a:p>
        </p:txBody>
      </p:sp>
      <p:grpSp>
        <p:nvGrpSpPr>
          <p:cNvPr id="37" name="组合 36">
            <a:extLst>
              <a:ext uri="{FF2B5EF4-FFF2-40B4-BE49-F238E27FC236}">
                <a16:creationId xmlns:a16="http://schemas.microsoft.com/office/drawing/2014/main" id="{CD9B73B9-6F09-4A0C-A204-D4680D17FBCA}"/>
              </a:ext>
            </a:extLst>
          </p:cNvPr>
          <p:cNvGrpSpPr/>
          <p:nvPr/>
        </p:nvGrpSpPr>
        <p:grpSpPr>
          <a:xfrm>
            <a:off x="8459153" y="3682842"/>
            <a:ext cx="2149316" cy="1574394"/>
            <a:chOff x="816" y="6707"/>
            <a:chExt cx="1915" cy="4832"/>
          </a:xfrm>
        </p:grpSpPr>
        <p:sp>
          <p:nvSpPr>
            <p:cNvPr id="38" name="矩形: 圆角 20">
              <a:extLst>
                <a:ext uri="{FF2B5EF4-FFF2-40B4-BE49-F238E27FC236}">
                  <a16:creationId xmlns:a16="http://schemas.microsoft.com/office/drawing/2014/main" id="{567E426B-31ED-49AD-AD01-B62BECB38B02}"/>
                </a:ext>
              </a:extLst>
            </p:cNvPr>
            <p:cNvSpPr/>
            <p:nvPr>
              <p:custDataLst>
                <p:tags r:id="rId23"/>
              </p:custDataLst>
            </p:nvPr>
          </p:nvSpPr>
          <p:spPr>
            <a:xfrm>
              <a:off x="816" y="6707"/>
              <a:ext cx="1915" cy="4832"/>
            </a:xfrm>
            <a:prstGeom prst="roundRect">
              <a:avLst>
                <a:gd name="adj" fmla="val 8496"/>
              </a:avLst>
            </a:prstGeom>
            <a:solidFill>
              <a:schemeClr val="bg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9" name="文本框 38">
              <a:extLst>
                <a:ext uri="{FF2B5EF4-FFF2-40B4-BE49-F238E27FC236}">
                  <a16:creationId xmlns:a16="http://schemas.microsoft.com/office/drawing/2014/main" id="{42300FCC-A126-4002-A8AE-DA3A0AFC913C}"/>
                </a:ext>
              </a:extLst>
            </p:cNvPr>
            <p:cNvSpPr txBox="1"/>
            <p:nvPr>
              <p:custDataLst>
                <p:tags r:id="rId24"/>
              </p:custDataLst>
            </p:nvPr>
          </p:nvSpPr>
          <p:spPr>
            <a:xfrm>
              <a:off x="829" y="6800"/>
              <a:ext cx="1847" cy="3501"/>
            </a:xfrm>
            <a:prstGeom prst="rect">
              <a:avLst/>
            </a:prstGeom>
            <a:noFill/>
          </p:spPr>
          <p:txBody>
            <a:bodyPr wrap="square" rtlCol="0">
              <a:noAutofit/>
            </a:bodyPr>
            <a:lstStyle/>
            <a:p>
              <a:pPr algn="ctr" defTabSz="685800">
                <a:defRPr/>
              </a:pPr>
              <a:r>
                <a:rPr lang="zh-CN" altLang="en-US" sz="1500" b="1" kern="0" dirty="0">
                  <a:solidFill>
                    <a:srgbClr val="7E357D"/>
                  </a:solidFill>
                  <a:latin typeface="Times New Roman" panose="02020603050405020304" pitchFamily="18" charset="0"/>
                  <a:ea typeface="微软雅黑" panose="020B0503020204020204" pitchFamily="34" charset="-122"/>
                  <a:cs typeface="+mn-ea"/>
                  <a:sym typeface="Times New Roman" panose="02020603050405020304" pitchFamily="18" charset="0"/>
                </a:rPr>
                <a:t>规划助理：支持学生职业规划与发展决策</a:t>
              </a:r>
            </a:p>
            <a:p>
              <a:pPr marL="257175" indent="-257175"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就业指导</a:t>
              </a:r>
            </a:p>
            <a:p>
              <a:pPr marL="257175" indent="-257175"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论文辅助撰写</a:t>
              </a:r>
            </a:p>
            <a:p>
              <a:pPr marL="257175" indent="-257175" defTabSz="685800">
                <a:lnSpc>
                  <a:spcPct val="150000"/>
                </a:lnSpc>
                <a:buFont typeface="Wingdings" panose="05000000000000000000" charset="0"/>
                <a:buChar char="l"/>
                <a:defRPr/>
              </a:pPr>
              <a:r>
                <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成长云盘总结</a:t>
              </a:r>
              <a:endParaRPr lang="en-US" altLang="zh-CN"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defTabSz="685800">
                <a:lnSpc>
                  <a:spcPct val="150000"/>
                </a:lnSpc>
                <a:defRPr/>
              </a:pPr>
              <a:endParaRPr lang="zh-CN" altLang="en-US" sz="1500" b="1" kern="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grpSp>
        <p:nvGrpSpPr>
          <p:cNvPr id="40" name="组合 39">
            <a:extLst>
              <a:ext uri="{FF2B5EF4-FFF2-40B4-BE49-F238E27FC236}">
                <a16:creationId xmlns:a16="http://schemas.microsoft.com/office/drawing/2014/main" id="{4982B239-5B7C-4C3A-A11D-2F3BF37B9847}"/>
              </a:ext>
            </a:extLst>
          </p:cNvPr>
          <p:cNvGrpSpPr/>
          <p:nvPr/>
        </p:nvGrpSpPr>
        <p:grpSpPr>
          <a:xfrm>
            <a:off x="9533428" y="3267190"/>
            <a:ext cx="152400" cy="452914"/>
            <a:chOff x="656" y="5274"/>
            <a:chExt cx="276" cy="929"/>
          </a:xfrm>
        </p:grpSpPr>
        <p:sp>
          <p:nvSpPr>
            <p:cNvPr id="41" name="椭圆 40">
              <a:extLst>
                <a:ext uri="{FF2B5EF4-FFF2-40B4-BE49-F238E27FC236}">
                  <a16:creationId xmlns:a16="http://schemas.microsoft.com/office/drawing/2014/main" id="{4960C7AD-47FA-4E46-90D5-766C1219AE3C}"/>
                </a:ext>
              </a:extLst>
            </p:cNvPr>
            <p:cNvSpPr/>
            <p:nvPr>
              <p:custDataLst>
                <p:tags r:id="rId20"/>
              </p:custDataLst>
            </p:nvPr>
          </p:nvSpPr>
          <p:spPr>
            <a:xfrm>
              <a:off x="656" y="5934"/>
              <a:ext cx="261" cy="26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42" name="椭圆 41">
              <a:extLst>
                <a:ext uri="{FF2B5EF4-FFF2-40B4-BE49-F238E27FC236}">
                  <a16:creationId xmlns:a16="http://schemas.microsoft.com/office/drawing/2014/main" id="{E3917D08-A2E3-4150-A9F7-88A17F78F88F}"/>
                </a:ext>
              </a:extLst>
            </p:cNvPr>
            <p:cNvSpPr/>
            <p:nvPr>
              <p:custDataLst>
                <p:tags r:id="rId21"/>
              </p:custDataLst>
            </p:nvPr>
          </p:nvSpPr>
          <p:spPr>
            <a:xfrm>
              <a:off x="671" y="5274"/>
              <a:ext cx="261" cy="269"/>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cxnSp>
          <p:nvCxnSpPr>
            <p:cNvPr id="43" name="直接连接符 75">
              <a:extLst>
                <a:ext uri="{FF2B5EF4-FFF2-40B4-BE49-F238E27FC236}">
                  <a16:creationId xmlns:a16="http://schemas.microsoft.com/office/drawing/2014/main" id="{26DB39A1-1687-4110-8435-89DB6810524F}"/>
                </a:ext>
              </a:extLst>
            </p:cNvPr>
            <p:cNvCxnSpPr>
              <a:endCxn id="41" idx="0"/>
            </p:cNvCxnSpPr>
            <p:nvPr>
              <p:custDataLst>
                <p:tags r:id="rId22"/>
              </p:custDataLst>
            </p:nvPr>
          </p:nvCxnSpPr>
          <p:spPr>
            <a:xfrm>
              <a:off x="787" y="5543"/>
              <a:ext cx="0" cy="391"/>
            </a:xfrm>
            <a:prstGeom prst="line">
              <a:avLst/>
            </a:prstGeom>
            <a:ln w="28575" cmpd="dbl">
              <a:solidFill>
                <a:srgbClr val="595959"/>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44" name="圆角矩形 6">
            <a:extLst>
              <a:ext uri="{FF2B5EF4-FFF2-40B4-BE49-F238E27FC236}">
                <a16:creationId xmlns:a16="http://schemas.microsoft.com/office/drawing/2014/main" id="{5E1B9F38-4682-4CAC-8BD1-9C1F818B3C24}"/>
              </a:ext>
            </a:extLst>
          </p:cNvPr>
          <p:cNvSpPr/>
          <p:nvPr/>
        </p:nvSpPr>
        <p:spPr>
          <a:xfrm>
            <a:off x="1902620" y="1940720"/>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新生入学</a:t>
            </a:r>
          </a:p>
        </p:txBody>
      </p:sp>
      <p:sp>
        <p:nvSpPr>
          <p:cNvPr id="45" name="圆角矩形 7">
            <a:extLst>
              <a:ext uri="{FF2B5EF4-FFF2-40B4-BE49-F238E27FC236}">
                <a16:creationId xmlns:a16="http://schemas.microsoft.com/office/drawing/2014/main" id="{38F3D7EB-BDB8-4864-A9B6-C9D1B623BDCA}"/>
              </a:ext>
            </a:extLst>
          </p:cNvPr>
          <p:cNvSpPr/>
          <p:nvPr>
            <p:custDataLst>
              <p:tags r:id="rId6"/>
            </p:custDataLst>
          </p:nvPr>
        </p:nvSpPr>
        <p:spPr>
          <a:xfrm>
            <a:off x="2586039" y="1938815"/>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期中考试</a:t>
            </a:r>
          </a:p>
        </p:txBody>
      </p:sp>
      <p:sp>
        <p:nvSpPr>
          <p:cNvPr id="46" name="圆角矩形 8">
            <a:extLst>
              <a:ext uri="{FF2B5EF4-FFF2-40B4-BE49-F238E27FC236}">
                <a16:creationId xmlns:a16="http://schemas.microsoft.com/office/drawing/2014/main" id="{086EDCEA-216A-4AF3-85BC-95F3F768B963}"/>
              </a:ext>
            </a:extLst>
          </p:cNvPr>
          <p:cNvSpPr/>
          <p:nvPr>
            <p:custDataLst>
              <p:tags r:id="rId7"/>
            </p:custDataLst>
          </p:nvPr>
        </p:nvSpPr>
        <p:spPr>
          <a:xfrm>
            <a:off x="3226119" y="1940720"/>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社团社工</a:t>
            </a:r>
          </a:p>
        </p:txBody>
      </p:sp>
      <p:sp>
        <p:nvSpPr>
          <p:cNvPr id="47" name="圆角矩形 9">
            <a:extLst>
              <a:ext uri="{FF2B5EF4-FFF2-40B4-BE49-F238E27FC236}">
                <a16:creationId xmlns:a16="http://schemas.microsoft.com/office/drawing/2014/main" id="{0E16F10C-365F-4C76-8759-8E8A8B25F2B3}"/>
              </a:ext>
            </a:extLst>
          </p:cNvPr>
          <p:cNvSpPr/>
          <p:nvPr>
            <p:custDataLst>
              <p:tags r:id="rId8"/>
            </p:custDataLst>
          </p:nvPr>
        </p:nvSpPr>
        <p:spPr>
          <a:xfrm>
            <a:off x="4485324" y="1956436"/>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课外实习</a:t>
            </a:r>
          </a:p>
        </p:txBody>
      </p:sp>
      <p:sp>
        <p:nvSpPr>
          <p:cNvPr id="48" name="圆角矩形 10">
            <a:extLst>
              <a:ext uri="{FF2B5EF4-FFF2-40B4-BE49-F238E27FC236}">
                <a16:creationId xmlns:a16="http://schemas.microsoft.com/office/drawing/2014/main" id="{1C532FC4-795D-4EAE-9C7E-8697E5D26F25}"/>
              </a:ext>
            </a:extLst>
          </p:cNvPr>
          <p:cNvSpPr/>
          <p:nvPr>
            <p:custDataLst>
              <p:tags r:id="rId9"/>
            </p:custDataLst>
          </p:nvPr>
        </p:nvSpPr>
        <p:spPr>
          <a:xfrm>
            <a:off x="5060634" y="1940720"/>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专业学习</a:t>
            </a:r>
          </a:p>
        </p:txBody>
      </p:sp>
      <p:sp>
        <p:nvSpPr>
          <p:cNvPr id="49" name="圆角矩形 11">
            <a:extLst>
              <a:ext uri="{FF2B5EF4-FFF2-40B4-BE49-F238E27FC236}">
                <a16:creationId xmlns:a16="http://schemas.microsoft.com/office/drawing/2014/main" id="{690A3D6A-715F-40C3-9B77-0AFE011E1527}"/>
              </a:ext>
            </a:extLst>
          </p:cNvPr>
          <p:cNvSpPr/>
          <p:nvPr>
            <p:custDataLst>
              <p:tags r:id="rId10"/>
            </p:custDataLst>
          </p:nvPr>
        </p:nvSpPr>
        <p:spPr>
          <a:xfrm>
            <a:off x="6492718" y="1937862"/>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选</a:t>
            </a:r>
          </a:p>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实验室</a:t>
            </a:r>
          </a:p>
        </p:txBody>
      </p:sp>
      <p:sp>
        <p:nvSpPr>
          <p:cNvPr id="50" name="圆角矩形 12">
            <a:extLst>
              <a:ext uri="{FF2B5EF4-FFF2-40B4-BE49-F238E27FC236}">
                <a16:creationId xmlns:a16="http://schemas.microsoft.com/office/drawing/2014/main" id="{C7C1179C-5CEE-43CE-8AE0-F0A620E22B8F}"/>
              </a:ext>
            </a:extLst>
          </p:cNvPr>
          <p:cNvSpPr/>
          <p:nvPr>
            <p:custDataLst>
              <p:tags r:id="rId11"/>
            </p:custDataLst>
          </p:nvPr>
        </p:nvSpPr>
        <p:spPr>
          <a:xfrm>
            <a:off x="9140192" y="1939291"/>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保研</a:t>
            </a:r>
          </a:p>
        </p:txBody>
      </p:sp>
      <p:sp>
        <p:nvSpPr>
          <p:cNvPr id="51" name="圆角矩形 13">
            <a:extLst>
              <a:ext uri="{FF2B5EF4-FFF2-40B4-BE49-F238E27FC236}">
                <a16:creationId xmlns:a16="http://schemas.microsoft.com/office/drawing/2014/main" id="{497DAC54-C99D-4107-82A3-991DDF6B59A9}"/>
              </a:ext>
            </a:extLst>
          </p:cNvPr>
          <p:cNvSpPr/>
          <p:nvPr>
            <p:custDataLst>
              <p:tags r:id="rId12"/>
            </p:custDataLst>
          </p:nvPr>
        </p:nvSpPr>
        <p:spPr>
          <a:xfrm>
            <a:off x="9630253" y="1940720"/>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留学</a:t>
            </a:r>
          </a:p>
        </p:txBody>
      </p:sp>
      <p:sp>
        <p:nvSpPr>
          <p:cNvPr id="52" name="圆角矩形 14">
            <a:extLst>
              <a:ext uri="{FF2B5EF4-FFF2-40B4-BE49-F238E27FC236}">
                <a16:creationId xmlns:a16="http://schemas.microsoft.com/office/drawing/2014/main" id="{AC03A31D-7E6D-4B27-AB48-734BE37AE126}"/>
              </a:ext>
            </a:extLst>
          </p:cNvPr>
          <p:cNvSpPr/>
          <p:nvPr>
            <p:custDataLst>
              <p:tags r:id="rId13"/>
            </p:custDataLst>
          </p:nvPr>
        </p:nvSpPr>
        <p:spPr>
          <a:xfrm>
            <a:off x="10113647" y="1940720"/>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就业</a:t>
            </a:r>
          </a:p>
        </p:txBody>
      </p:sp>
      <p:sp>
        <p:nvSpPr>
          <p:cNvPr id="53" name="椭圆 52">
            <a:extLst>
              <a:ext uri="{FF2B5EF4-FFF2-40B4-BE49-F238E27FC236}">
                <a16:creationId xmlns:a16="http://schemas.microsoft.com/office/drawing/2014/main" id="{0B897618-346E-4198-9989-8E6F84854C76}"/>
              </a:ext>
            </a:extLst>
          </p:cNvPr>
          <p:cNvSpPr/>
          <p:nvPr>
            <p:custDataLst>
              <p:tags r:id="rId14"/>
            </p:custDataLst>
          </p:nvPr>
        </p:nvSpPr>
        <p:spPr>
          <a:xfrm>
            <a:off x="2716095" y="3265762"/>
            <a:ext cx="144118" cy="13114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kern="0">
              <a:solidFill>
                <a:prstClr val="white"/>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54" name="圆角矩形 19">
            <a:extLst>
              <a:ext uri="{FF2B5EF4-FFF2-40B4-BE49-F238E27FC236}">
                <a16:creationId xmlns:a16="http://schemas.microsoft.com/office/drawing/2014/main" id="{8B33AC68-BC50-4F38-BF73-7CD6F17994E9}"/>
              </a:ext>
            </a:extLst>
          </p:cNvPr>
          <p:cNvSpPr/>
          <p:nvPr>
            <p:custDataLst>
              <p:tags r:id="rId15"/>
            </p:custDataLst>
          </p:nvPr>
        </p:nvSpPr>
        <p:spPr>
          <a:xfrm>
            <a:off x="8650130" y="1956436"/>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毕业设计</a:t>
            </a:r>
          </a:p>
        </p:txBody>
      </p:sp>
      <p:sp>
        <p:nvSpPr>
          <p:cNvPr id="55" name="圆角矩形 53">
            <a:extLst>
              <a:ext uri="{FF2B5EF4-FFF2-40B4-BE49-F238E27FC236}">
                <a16:creationId xmlns:a16="http://schemas.microsoft.com/office/drawing/2014/main" id="{F2FB8911-5811-41F4-81C7-3D0962C7E3B9}"/>
              </a:ext>
            </a:extLst>
          </p:cNvPr>
          <p:cNvSpPr/>
          <p:nvPr>
            <p:custDataLst>
              <p:tags r:id="rId16"/>
            </p:custDataLst>
          </p:nvPr>
        </p:nvSpPr>
        <p:spPr>
          <a:xfrm>
            <a:off x="5607369" y="1956436"/>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竞赛</a:t>
            </a:r>
          </a:p>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活动</a:t>
            </a:r>
          </a:p>
        </p:txBody>
      </p:sp>
      <p:sp>
        <p:nvSpPr>
          <p:cNvPr id="56" name="圆角矩形 54">
            <a:extLst>
              <a:ext uri="{FF2B5EF4-FFF2-40B4-BE49-F238E27FC236}">
                <a16:creationId xmlns:a16="http://schemas.microsoft.com/office/drawing/2014/main" id="{68A4D88F-75E5-49CA-ADC0-AD0EE1515842}"/>
              </a:ext>
            </a:extLst>
          </p:cNvPr>
          <p:cNvSpPr/>
          <p:nvPr>
            <p:custDataLst>
              <p:tags r:id="rId17"/>
            </p:custDataLst>
          </p:nvPr>
        </p:nvSpPr>
        <p:spPr>
          <a:xfrm>
            <a:off x="7058027" y="1940720"/>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项目参与</a:t>
            </a:r>
          </a:p>
        </p:txBody>
      </p:sp>
      <p:sp>
        <p:nvSpPr>
          <p:cNvPr id="57" name="圆角矩形 55">
            <a:extLst>
              <a:ext uri="{FF2B5EF4-FFF2-40B4-BE49-F238E27FC236}">
                <a16:creationId xmlns:a16="http://schemas.microsoft.com/office/drawing/2014/main" id="{4FA5295B-05D8-4136-8583-EAB399656585}"/>
              </a:ext>
            </a:extLst>
          </p:cNvPr>
          <p:cNvSpPr/>
          <p:nvPr>
            <p:custDataLst>
              <p:tags r:id="rId18"/>
            </p:custDataLst>
          </p:nvPr>
        </p:nvSpPr>
        <p:spPr>
          <a:xfrm>
            <a:off x="7571424" y="1956436"/>
            <a:ext cx="394811" cy="965835"/>
          </a:xfrm>
          <a:prstGeom prst="roundRect">
            <a:avLst/>
          </a:prstGeom>
          <a:solidFill>
            <a:schemeClr val="accent1">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r>
              <a:rPr lang="zh-CN" altLang="en-US" sz="150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出国交流</a:t>
            </a:r>
          </a:p>
        </p:txBody>
      </p:sp>
      <p:cxnSp>
        <p:nvCxnSpPr>
          <p:cNvPr id="58" name="直接连接符 57">
            <a:extLst>
              <a:ext uri="{FF2B5EF4-FFF2-40B4-BE49-F238E27FC236}">
                <a16:creationId xmlns:a16="http://schemas.microsoft.com/office/drawing/2014/main" id="{79471E0D-9ADE-4F29-AAAE-E33B1EB944F3}"/>
              </a:ext>
            </a:extLst>
          </p:cNvPr>
          <p:cNvCxnSpPr/>
          <p:nvPr>
            <p:custDataLst>
              <p:tags r:id="rId19"/>
            </p:custDataLst>
          </p:nvPr>
        </p:nvCxnSpPr>
        <p:spPr>
          <a:xfrm>
            <a:off x="1607174" y="5463835"/>
            <a:ext cx="9002100" cy="1328"/>
          </a:xfrm>
          <a:prstGeom prst="line">
            <a:avLst/>
          </a:prstGeom>
          <a:ln w="76200">
            <a:solidFill>
              <a:srgbClr val="7E357D"/>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9EF41EA8-AB32-41E2-AA3A-555F7B00BCC5}"/>
              </a:ext>
            </a:extLst>
          </p:cNvPr>
          <p:cNvSpPr txBox="1"/>
          <p:nvPr/>
        </p:nvSpPr>
        <p:spPr>
          <a:xfrm>
            <a:off x="1607175" y="5502359"/>
            <a:ext cx="9001295" cy="507831"/>
          </a:xfrm>
          <a:prstGeom prst="rect">
            <a:avLst/>
          </a:prstGeom>
          <a:noFill/>
        </p:spPr>
        <p:txBody>
          <a:bodyPr wrap="square">
            <a:spAutoFit/>
          </a:bodyPr>
          <a:lstStyle/>
          <a:p>
            <a:pPr algn="ctr" defTabSz="685800">
              <a:lnSpc>
                <a:spcPct val="150000"/>
              </a:lnSpc>
              <a:defRPr/>
            </a:pPr>
            <a:r>
              <a:rPr lang="zh-CN" altLang="en-US" b="1" kern="0" dirty="0">
                <a:solidFill>
                  <a:srgbClr val="7E357D"/>
                </a:solidFill>
                <a:latin typeface="Times New Roman" panose="02020603050405020304" pitchFamily="18" charset="0"/>
                <a:ea typeface="微软雅黑" panose="020B0503020204020204" pitchFamily="34" charset="-122"/>
                <a:cs typeface="+mn-ea"/>
                <a:sym typeface="Times New Roman" panose="02020603050405020304" pitchFamily="18" charset="0"/>
              </a:rPr>
              <a:t>前置提醒 </a:t>
            </a:r>
            <a:r>
              <a:rPr lang="en-US" altLang="zh-CN" b="1" kern="0" dirty="0">
                <a:solidFill>
                  <a:srgbClr val="7E357D"/>
                </a:solidFill>
                <a:latin typeface="Times New Roman" panose="02020603050405020304" pitchFamily="18" charset="0"/>
                <a:ea typeface="微软雅黑" panose="020B0503020204020204" pitchFamily="34" charset="-122"/>
                <a:cs typeface="+mn-ea"/>
                <a:sym typeface="Times New Roman" panose="02020603050405020304" pitchFamily="18" charset="0"/>
              </a:rPr>
              <a:t>&amp;</a:t>
            </a:r>
            <a:r>
              <a:rPr lang="zh-CN" altLang="en-US" b="1" kern="0" dirty="0">
                <a:solidFill>
                  <a:srgbClr val="7E357D"/>
                </a:solidFill>
                <a:latin typeface="Times New Roman" panose="02020603050405020304" pitchFamily="18" charset="0"/>
                <a:ea typeface="微软雅黑" panose="020B0503020204020204" pitchFamily="34" charset="-122"/>
                <a:cs typeface="+mn-ea"/>
                <a:sym typeface="Times New Roman" panose="02020603050405020304" pitchFamily="18" charset="0"/>
              </a:rPr>
              <a:t> 发展指导</a:t>
            </a:r>
          </a:p>
        </p:txBody>
      </p:sp>
    </p:spTree>
    <p:extLst>
      <p:ext uri="{BB962C8B-B14F-4D97-AF65-F5344CB8AC3E}">
        <p14:creationId xmlns:p14="http://schemas.microsoft.com/office/powerpoint/2010/main" val="1091896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11624" y="620689"/>
            <a:ext cx="67402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a:latin typeface="微软雅黑" panose="020B0503020204020204" pitchFamily="34" charset="-122"/>
                <a:ea typeface="微软雅黑" panose="020B0503020204020204" pitchFamily="34" charset="-122"/>
              </a:rPr>
              <a:t>MAIC</a:t>
            </a:r>
            <a:r>
              <a:rPr lang="zh-CN" altLang="en-US" sz="2800" b="1" dirty="0">
                <a:latin typeface="微软雅黑" panose="020B0503020204020204" pitchFamily="34" charset="-122"/>
                <a:ea typeface="微软雅黑" panose="020B0503020204020204" pitchFamily="34" charset="-122"/>
              </a:rPr>
              <a:t>：全</a:t>
            </a:r>
            <a:r>
              <a:rPr lang="en-US" altLang="zh-CN" sz="2800" b="1" dirty="0">
                <a:latin typeface="微软雅黑" panose="020B0503020204020204" pitchFamily="34" charset="-122"/>
                <a:ea typeface="微软雅黑" panose="020B0503020204020204" pitchFamily="34" charset="-122"/>
              </a:rPr>
              <a:t>AI</a:t>
            </a:r>
            <a:r>
              <a:rPr lang="zh-CN" altLang="en-US" sz="2800" b="1" dirty="0">
                <a:latin typeface="微软雅黑" panose="020B0503020204020204" pitchFamily="34" charset="-122"/>
                <a:ea typeface="微软雅黑" panose="020B0503020204020204" pitchFamily="34" charset="-122"/>
              </a:rPr>
              <a:t>多智能体守护课堂平台</a:t>
            </a:r>
            <a:endParaRPr lang="en-US" altLang="zh-CN" sz="2800" b="1" dirty="0">
              <a:latin typeface="微软雅黑" panose="020B0503020204020204" pitchFamily="34" charset="-122"/>
              <a:ea typeface="微软雅黑" panose="020B0503020204020204" pitchFamily="34" charset="-122"/>
            </a:endParaRPr>
          </a:p>
          <a:p>
            <a:pPr eaLnBrk="1" hangingPunct="1"/>
            <a:r>
              <a:rPr lang="zh-CN" altLang="en-US" sz="2800" b="1" dirty="0">
                <a:latin typeface="微软雅黑" panose="020B0503020204020204" pitchFamily="34" charset="-122"/>
                <a:ea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rPr>
              <a:t>AI</a:t>
            </a:r>
            <a:r>
              <a:rPr lang="zh-CN" altLang="en-US" sz="2800" b="1" dirty="0">
                <a:latin typeface="微软雅黑" panose="020B0503020204020204" pitchFamily="34" charset="-122"/>
                <a:ea typeface="微软雅黑" panose="020B0503020204020204" pitchFamily="34" charset="-122"/>
              </a:rPr>
              <a:t>教师）</a:t>
            </a:r>
          </a:p>
        </p:txBody>
      </p:sp>
      <p:sp>
        <p:nvSpPr>
          <p:cNvPr id="60" name="内容占位符 2">
            <a:extLst>
              <a:ext uri="{FF2B5EF4-FFF2-40B4-BE49-F238E27FC236}">
                <a16:creationId xmlns:a16="http://schemas.microsoft.com/office/drawing/2014/main" id="{DD791F51-86C7-44F0-ABC4-1C7B2E7B3691}"/>
              </a:ext>
            </a:extLst>
          </p:cNvPr>
          <p:cNvSpPr txBox="1"/>
          <p:nvPr/>
        </p:nvSpPr>
        <p:spPr>
          <a:xfrm>
            <a:off x="7219723" y="4365482"/>
            <a:ext cx="3228132" cy="771798"/>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20000"/>
              </a:lnSpc>
              <a:spcBef>
                <a:spcPts val="900"/>
              </a:spcBef>
              <a:buNone/>
              <a:defRPr/>
            </a:pPr>
            <a:r>
              <a:rPr kumimoji="1" lang="zh-CN" altLang="en-US" sz="900" b="1" dirty="0">
                <a:solidFill>
                  <a:prstClr val="black"/>
                </a:solidFill>
                <a:ea typeface="微软雅黑" panose="020B0503020204020204" pitchFamily="34" charset="-122"/>
              </a:rPr>
              <a:t>教师智能体</a:t>
            </a:r>
            <a:r>
              <a:rPr kumimoji="1" lang="zh-CN" altLang="en-US" sz="900" dirty="0">
                <a:solidFill>
                  <a:prstClr val="black"/>
                </a:solidFill>
                <a:ea typeface="微软雅黑" panose="020B0503020204020204" pitchFamily="34" charset="-122"/>
              </a:rPr>
              <a:t>：基于课件内容的自适应课程内容与课程节奏管理，保持高精度知识内容生成与问答</a:t>
            </a:r>
          </a:p>
        </p:txBody>
      </p:sp>
      <p:sp>
        <p:nvSpPr>
          <p:cNvPr id="61" name="内容占位符 2">
            <a:extLst>
              <a:ext uri="{FF2B5EF4-FFF2-40B4-BE49-F238E27FC236}">
                <a16:creationId xmlns:a16="http://schemas.microsoft.com/office/drawing/2014/main" id="{993B34FE-A74B-4B53-BB86-C180E80B6070}"/>
              </a:ext>
            </a:extLst>
          </p:cNvPr>
          <p:cNvSpPr txBox="1"/>
          <p:nvPr/>
        </p:nvSpPr>
        <p:spPr>
          <a:xfrm>
            <a:off x="7219723" y="4808105"/>
            <a:ext cx="3193518" cy="475732"/>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20000"/>
              </a:lnSpc>
              <a:spcBef>
                <a:spcPts val="900"/>
              </a:spcBef>
              <a:buNone/>
              <a:defRPr/>
            </a:pPr>
            <a:r>
              <a:rPr kumimoji="1" lang="zh-CN" altLang="en-US" sz="900" b="1" dirty="0">
                <a:solidFill>
                  <a:prstClr val="black"/>
                </a:solidFill>
                <a:ea typeface="微软雅黑" panose="020B0503020204020204" pitchFamily="34" charset="-122"/>
              </a:rPr>
              <a:t>助教智能体</a:t>
            </a:r>
            <a:r>
              <a:rPr kumimoji="1" lang="zh-CN" altLang="en-US" sz="900" dirty="0">
                <a:solidFill>
                  <a:prstClr val="black"/>
                </a:solidFill>
                <a:ea typeface="微软雅黑" panose="020B0503020204020204" pitchFamily="34" charset="-122"/>
              </a:rPr>
              <a:t>：维持课堂纪律，回应学生问题、辅助提出问题、引导学生讨论</a:t>
            </a:r>
            <a:endParaRPr kumimoji="1" lang="en-US" altLang="zh-CN" sz="900" dirty="0">
              <a:solidFill>
                <a:prstClr val="black"/>
              </a:solidFill>
              <a:ea typeface="微软雅黑" panose="020B0503020204020204" pitchFamily="34" charset="-122"/>
            </a:endParaRPr>
          </a:p>
        </p:txBody>
      </p:sp>
      <p:sp>
        <p:nvSpPr>
          <p:cNvPr id="62" name="内容占位符 2">
            <a:extLst>
              <a:ext uri="{FF2B5EF4-FFF2-40B4-BE49-F238E27FC236}">
                <a16:creationId xmlns:a16="http://schemas.microsoft.com/office/drawing/2014/main" id="{08E150BE-B800-4910-980D-5CFA43952D10}"/>
              </a:ext>
            </a:extLst>
          </p:cNvPr>
          <p:cNvSpPr txBox="1"/>
          <p:nvPr/>
        </p:nvSpPr>
        <p:spPr>
          <a:xfrm>
            <a:off x="1827033" y="2383960"/>
            <a:ext cx="4221027" cy="467487"/>
          </a:xfrm>
          <a:prstGeom prst="rect">
            <a:avLst/>
          </a:prstGeom>
        </p:spPr>
        <p:txBody>
          <a:bodyPr vert="horz" lIns="68580" tIns="34290" rIns="68580" bIns="34290" rtlCol="0" anchor="ctr">
            <a:noAutofit/>
          </a:bodyPr>
          <a:lstStyle>
            <a:lvl1pPr marL="400050" indent="-400050" algn="l" defTabSz="914400" rtl="0" eaLnBrk="1" latinLnBrk="0" hangingPunct="1">
              <a:lnSpc>
                <a:spcPct val="100000"/>
              </a:lnSpc>
              <a:spcBef>
                <a:spcPts val="1200"/>
              </a:spcBef>
              <a:buClr>
                <a:schemeClr val="tx1"/>
              </a:buClr>
              <a:buSzPct val="100000"/>
              <a:buFont typeface="Wingdings" panose="05000000000000000000" pitchFamily="2" charset="2"/>
              <a:buChar char="l"/>
              <a:defRPr kumimoji="1" lang="zh-CN" altLang="en-US" sz="2800" b="1" kern="1200" baseline="0" dirty="0">
                <a:solidFill>
                  <a:schemeClr val="tx1"/>
                </a:solidFill>
                <a:latin typeface="+mn-lt"/>
                <a:ea typeface="+mn-ea"/>
                <a:cs typeface="+mn-cs"/>
              </a:defRPr>
            </a:lvl1pPr>
            <a:lvl2pPr marL="765175" indent="-307975" algn="l" defTabSz="914400" rtl="0" eaLnBrk="1" latinLnBrk="0" hangingPunct="1">
              <a:lnSpc>
                <a:spcPct val="100000"/>
              </a:lnSpc>
              <a:spcBef>
                <a:spcPts val="600"/>
              </a:spcBef>
              <a:buClr>
                <a:schemeClr val="tx1"/>
              </a:buClr>
              <a:buSzPct val="100000"/>
              <a:buFont typeface="Wingdings" panose="05000000000000000000" pitchFamily="2" charset="2"/>
              <a:buChar char="l"/>
              <a:defRPr kumimoji="1" lang="zh-CN" altLang="en-US" sz="2400" b="1" kern="1200" baseline="0" dirty="0">
                <a:solidFill>
                  <a:schemeClr val="tx1"/>
                </a:solidFill>
                <a:latin typeface="+mn-lt"/>
                <a:ea typeface="+mn-ea"/>
                <a:cs typeface="+mn-cs"/>
              </a:defRPr>
            </a:lvl2pPr>
            <a:lvl3pPr marL="6858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20000"/>
              </a:lnSpc>
              <a:spcBef>
                <a:spcPts val="900"/>
              </a:spcBef>
              <a:buClr>
                <a:prstClr val="black"/>
              </a:buClr>
              <a:buNone/>
              <a:defRPr/>
            </a:pPr>
            <a:r>
              <a:rPr lang="zh-CN" altLang="en-US" sz="1200" dirty="0">
                <a:solidFill>
                  <a:prstClr val="black"/>
                </a:solidFill>
                <a:latin typeface="Verdana"/>
                <a:ea typeface="微软雅黑" panose="020B0503020204020204" pitchFamily="34" charset="-122"/>
                <a:sym typeface="+mn-ea"/>
              </a:rPr>
              <a:t>功能设计</a:t>
            </a:r>
            <a:r>
              <a:rPr lang="zh-CN" altLang="en-US" sz="1200" b="0" dirty="0">
                <a:solidFill>
                  <a:prstClr val="black"/>
                </a:solidFill>
                <a:latin typeface="Verdana"/>
                <a:ea typeface="微软雅黑" panose="020B0503020204020204" pitchFamily="34" charset="-122"/>
                <a:sym typeface="+mn-ea"/>
              </a:rPr>
              <a:t>：基于智能体、交互式课堂与智能学习数据分析技术，辅助教师建设自适应课程，支持学生自适应学习</a:t>
            </a:r>
          </a:p>
        </p:txBody>
      </p:sp>
      <p:sp>
        <p:nvSpPr>
          <p:cNvPr id="63" name="内容占位符 2">
            <a:extLst>
              <a:ext uri="{FF2B5EF4-FFF2-40B4-BE49-F238E27FC236}">
                <a16:creationId xmlns:a16="http://schemas.microsoft.com/office/drawing/2014/main" id="{6BE8348F-12B6-42AB-8F75-0C73F1304FFB}"/>
              </a:ext>
            </a:extLst>
          </p:cNvPr>
          <p:cNvSpPr txBox="1"/>
          <p:nvPr/>
        </p:nvSpPr>
        <p:spPr>
          <a:xfrm>
            <a:off x="7237030" y="5256083"/>
            <a:ext cx="3193518" cy="454569"/>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20000"/>
              </a:lnSpc>
              <a:spcBef>
                <a:spcPts val="900"/>
              </a:spcBef>
              <a:buNone/>
              <a:defRPr/>
            </a:pPr>
            <a:r>
              <a:rPr kumimoji="1" lang="zh-CN" altLang="en-US" sz="900" b="1" dirty="0">
                <a:solidFill>
                  <a:prstClr val="black"/>
                </a:solidFill>
                <a:ea typeface="微软雅黑" panose="020B0503020204020204" pitchFamily="34" charset="-122"/>
              </a:rPr>
              <a:t>同学智能体</a:t>
            </a:r>
            <a:r>
              <a:rPr kumimoji="1" lang="en-US" altLang="zh-CN" sz="900" b="1" dirty="0">
                <a:solidFill>
                  <a:prstClr val="black"/>
                </a:solidFill>
                <a:ea typeface="微软雅黑" panose="020B0503020204020204" pitchFamily="34" charset="-122"/>
              </a:rPr>
              <a:t>1</a:t>
            </a:r>
            <a:r>
              <a:rPr kumimoji="1" lang="zh-CN" altLang="en-US" sz="900" b="1" dirty="0">
                <a:solidFill>
                  <a:prstClr val="black"/>
                </a:solidFill>
                <a:ea typeface="微软雅黑" panose="020B0503020204020204" pitchFamily="34" charset="-122"/>
              </a:rPr>
              <a:t>（</a:t>
            </a:r>
            <a:r>
              <a:rPr kumimoji="1" lang="zh-CN" altLang="en-US" sz="900" b="1" dirty="0">
                <a:solidFill>
                  <a:srgbClr val="5B2286"/>
                </a:solidFill>
                <a:ea typeface="微软雅黑" panose="020B0503020204020204" pitchFamily="34" charset="-122"/>
              </a:rPr>
              <a:t>显眼包</a:t>
            </a:r>
            <a:r>
              <a:rPr kumimoji="1" lang="zh-CN" altLang="en-US" sz="900" b="1" dirty="0">
                <a:solidFill>
                  <a:prstClr val="black"/>
                </a:solidFill>
                <a:ea typeface="微软雅黑" panose="020B0503020204020204" pitchFamily="34" charset="-122"/>
              </a:rPr>
              <a:t>）</a:t>
            </a:r>
            <a:r>
              <a:rPr kumimoji="1" lang="zh-CN" altLang="en-US" sz="900" dirty="0">
                <a:solidFill>
                  <a:prstClr val="black"/>
                </a:solidFill>
                <a:ea typeface="微软雅黑" panose="020B0503020204020204" pitchFamily="34" charset="-122"/>
              </a:rPr>
              <a:t>：可进行个性化定制与调整，活跃课堂气氛、引导学生思路、破除社交压力</a:t>
            </a:r>
            <a:endParaRPr kumimoji="1" lang="en-US" altLang="zh-CN" sz="900" dirty="0">
              <a:solidFill>
                <a:prstClr val="black"/>
              </a:solidFill>
              <a:ea typeface="微软雅黑" panose="020B0503020204020204" pitchFamily="34" charset="-122"/>
            </a:endParaRPr>
          </a:p>
        </p:txBody>
      </p:sp>
      <p:sp>
        <p:nvSpPr>
          <p:cNvPr id="64" name="内容占位符 2">
            <a:extLst>
              <a:ext uri="{FF2B5EF4-FFF2-40B4-BE49-F238E27FC236}">
                <a16:creationId xmlns:a16="http://schemas.microsoft.com/office/drawing/2014/main" id="{969DDC8B-C736-4443-A204-F847B766ACF1}"/>
              </a:ext>
            </a:extLst>
          </p:cNvPr>
          <p:cNvSpPr txBox="1"/>
          <p:nvPr/>
        </p:nvSpPr>
        <p:spPr>
          <a:xfrm>
            <a:off x="7245683" y="5703060"/>
            <a:ext cx="3193518" cy="202738"/>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20000"/>
              </a:lnSpc>
              <a:spcBef>
                <a:spcPts val="900"/>
              </a:spcBef>
              <a:buNone/>
              <a:defRPr/>
            </a:pPr>
            <a:r>
              <a:rPr kumimoji="1" lang="zh-CN" altLang="en-US" sz="900" b="1" dirty="0">
                <a:solidFill>
                  <a:prstClr val="black"/>
                </a:solidFill>
                <a:ea typeface="微软雅黑" panose="020B0503020204020204" pitchFamily="34" charset="-122"/>
              </a:rPr>
              <a:t>同学智能体</a:t>
            </a:r>
            <a:r>
              <a:rPr kumimoji="1" lang="en-US" altLang="zh-CN" sz="900" b="1" dirty="0">
                <a:solidFill>
                  <a:prstClr val="black"/>
                </a:solidFill>
                <a:ea typeface="微软雅黑" panose="020B0503020204020204" pitchFamily="34" charset="-122"/>
              </a:rPr>
              <a:t>2</a:t>
            </a:r>
            <a:r>
              <a:rPr kumimoji="1" lang="zh-CN" altLang="en-US" sz="900" b="1" dirty="0">
                <a:solidFill>
                  <a:prstClr val="black"/>
                </a:solidFill>
                <a:ea typeface="微软雅黑" panose="020B0503020204020204" pitchFamily="34" charset="-122"/>
              </a:rPr>
              <a:t>（可个性化定制）</a:t>
            </a:r>
            <a:r>
              <a:rPr kumimoji="1" lang="en-US" altLang="zh-CN" sz="900" b="1" dirty="0">
                <a:solidFill>
                  <a:prstClr val="black"/>
                </a:solidFill>
                <a:ea typeface="微软雅黑" panose="020B0503020204020204" pitchFamily="34" charset="-122"/>
              </a:rPr>
              <a:t>…</a:t>
            </a:r>
            <a:endParaRPr kumimoji="1" lang="en-US" altLang="zh-CN" sz="900" dirty="0">
              <a:solidFill>
                <a:prstClr val="black"/>
              </a:solidFill>
              <a:ea typeface="微软雅黑" panose="020B0503020204020204" pitchFamily="34" charset="-122"/>
            </a:endParaRPr>
          </a:p>
        </p:txBody>
      </p:sp>
      <p:pic>
        <p:nvPicPr>
          <p:cNvPr id="65" name="图片 64" descr="图标&#10;&#10;描述已自动生成">
            <a:extLst>
              <a:ext uri="{FF2B5EF4-FFF2-40B4-BE49-F238E27FC236}">
                <a16:creationId xmlns:a16="http://schemas.microsoft.com/office/drawing/2014/main" id="{C35B89E8-B868-4EF0-ADF0-8188F53EE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882" y="5643515"/>
            <a:ext cx="322802" cy="322802"/>
          </a:xfrm>
          <a:prstGeom prst="rect">
            <a:avLst/>
          </a:prstGeom>
        </p:spPr>
      </p:pic>
      <p:pic>
        <p:nvPicPr>
          <p:cNvPr id="66" name="图片 65" descr="徽标&#10;&#10;描述已自动生成">
            <a:extLst>
              <a:ext uri="{FF2B5EF4-FFF2-40B4-BE49-F238E27FC236}">
                <a16:creationId xmlns:a16="http://schemas.microsoft.com/office/drawing/2014/main" id="{25C4D8AB-916B-4165-8BF0-4F8E747E7A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700" y="5283837"/>
            <a:ext cx="297947" cy="297947"/>
          </a:xfrm>
          <a:prstGeom prst="rect">
            <a:avLst/>
          </a:prstGeom>
        </p:spPr>
      </p:pic>
      <p:pic>
        <p:nvPicPr>
          <p:cNvPr id="67" name="图片 66" descr="图标&#10;&#10;描述已自动生成">
            <a:extLst>
              <a:ext uri="{FF2B5EF4-FFF2-40B4-BE49-F238E27FC236}">
                <a16:creationId xmlns:a16="http://schemas.microsoft.com/office/drawing/2014/main" id="{159F64D8-C5B2-4ABF-9E2A-514AC1C392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4569" y="4808105"/>
            <a:ext cx="379427" cy="370058"/>
          </a:xfrm>
          <a:prstGeom prst="rect">
            <a:avLst/>
          </a:prstGeom>
        </p:spPr>
      </p:pic>
      <p:pic>
        <p:nvPicPr>
          <p:cNvPr id="68" name="图片 67" descr="图标&#10;&#10;描述已自动生成">
            <a:extLst>
              <a:ext uri="{FF2B5EF4-FFF2-40B4-BE49-F238E27FC236}">
                <a16:creationId xmlns:a16="http://schemas.microsoft.com/office/drawing/2014/main" id="{8BB9E1A7-0CEF-4608-B67E-AF996E10A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4716" y="4407140"/>
            <a:ext cx="313166" cy="313166"/>
          </a:xfrm>
          <a:prstGeom prst="rect">
            <a:avLst/>
          </a:prstGeom>
        </p:spPr>
      </p:pic>
      <p:pic>
        <p:nvPicPr>
          <p:cNvPr id="69" name="图片 68">
            <a:extLst>
              <a:ext uri="{FF2B5EF4-FFF2-40B4-BE49-F238E27FC236}">
                <a16:creationId xmlns:a16="http://schemas.microsoft.com/office/drawing/2014/main" id="{7ABCBE36-7014-4644-8488-17CC6B220A21}"/>
              </a:ext>
            </a:extLst>
          </p:cNvPr>
          <p:cNvPicPr>
            <a:picLocks noChangeAspect="1"/>
          </p:cNvPicPr>
          <p:nvPr/>
        </p:nvPicPr>
        <p:blipFill>
          <a:blip r:embed="rId7"/>
          <a:stretch>
            <a:fillRect/>
          </a:stretch>
        </p:blipFill>
        <p:spPr>
          <a:xfrm>
            <a:off x="4091824" y="4371057"/>
            <a:ext cx="2477593" cy="1362892"/>
          </a:xfrm>
          <a:prstGeom prst="rect">
            <a:avLst/>
          </a:prstGeom>
        </p:spPr>
      </p:pic>
      <p:sp>
        <p:nvSpPr>
          <p:cNvPr id="70" name="内容占位符 2">
            <a:extLst>
              <a:ext uri="{FF2B5EF4-FFF2-40B4-BE49-F238E27FC236}">
                <a16:creationId xmlns:a16="http://schemas.microsoft.com/office/drawing/2014/main" id="{1344E954-AE03-41CC-B577-8605E9CA201C}"/>
              </a:ext>
            </a:extLst>
          </p:cNvPr>
          <p:cNvSpPr txBox="1"/>
          <p:nvPr/>
        </p:nvSpPr>
        <p:spPr>
          <a:xfrm>
            <a:off x="4341709" y="5657481"/>
            <a:ext cx="1977821" cy="322802"/>
          </a:xfrm>
          <a:prstGeom prst="rect">
            <a:avLst/>
          </a:prstGeom>
        </p:spPr>
        <p:txBody>
          <a:bodyPr vert="horz" lIns="68580" tIns="34290" rIns="68580" bIns="34290" rtlCol="0" anchor="ctr">
            <a:noAutofit/>
          </a:bodyPr>
          <a:lstStyle>
            <a:lvl1pPr marL="400050" indent="-400050" algn="l" defTabSz="914400" rtl="0" eaLnBrk="1" latinLnBrk="0" hangingPunct="1">
              <a:lnSpc>
                <a:spcPct val="100000"/>
              </a:lnSpc>
              <a:spcBef>
                <a:spcPts val="1200"/>
              </a:spcBef>
              <a:buClr>
                <a:schemeClr val="tx1"/>
              </a:buClr>
              <a:buSzPct val="100000"/>
              <a:buFont typeface="Wingdings" panose="05000000000000000000" pitchFamily="2" charset="2"/>
              <a:buChar char="l"/>
              <a:defRPr kumimoji="1" lang="zh-CN" altLang="en-US" sz="2800" b="1" kern="1200" baseline="0" dirty="0">
                <a:solidFill>
                  <a:schemeClr val="tx1"/>
                </a:solidFill>
                <a:latin typeface="+mn-lt"/>
                <a:ea typeface="+mn-ea"/>
                <a:cs typeface="+mn-cs"/>
              </a:defRPr>
            </a:lvl1pPr>
            <a:lvl2pPr marL="765175" indent="-307975" algn="l" defTabSz="914400" rtl="0" eaLnBrk="1" latinLnBrk="0" hangingPunct="1">
              <a:lnSpc>
                <a:spcPct val="100000"/>
              </a:lnSpc>
              <a:spcBef>
                <a:spcPts val="600"/>
              </a:spcBef>
              <a:buClr>
                <a:schemeClr val="tx1"/>
              </a:buClr>
              <a:buSzPct val="100000"/>
              <a:buFont typeface="Wingdings" panose="05000000000000000000" pitchFamily="2" charset="2"/>
              <a:buChar char="l"/>
              <a:defRPr kumimoji="1" lang="zh-CN" altLang="en-US" sz="2400" b="1" kern="1200" baseline="0" dirty="0">
                <a:solidFill>
                  <a:schemeClr val="tx1"/>
                </a:solidFill>
                <a:latin typeface="+mn-lt"/>
                <a:ea typeface="+mn-ea"/>
                <a:cs typeface="+mn-cs"/>
              </a:defRPr>
            </a:lvl2pPr>
            <a:lvl3pPr marL="6858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20000"/>
              </a:lnSpc>
              <a:spcBef>
                <a:spcPts val="900"/>
              </a:spcBef>
              <a:buClr>
                <a:prstClr val="black"/>
              </a:buClr>
              <a:buNone/>
              <a:defRPr/>
            </a:pPr>
            <a:r>
              <a:rPr lang="zh-CN" altLang="en-US" sz="1350" dirty="0">
                <a:solidFill>
                  <a:prstClr val="black"/>
                </a:solidFill>
                <a:latin typeface="Verdana" panose="020B0604030504040204"/>
                <a:ea typeface="微软雅黑" panose="020B0503020204020204" pitchFamily="34" charset="-122"/>
                <a:sym typeface="+mn-ea"/>
              </a:rPr>
              <a:t>智能课堂交互系统</a:t>
            </a:r>
            <a:endParaRPr lang="en-US" altLang="zh-CN" sz="1350" b="0" dirty="0">
              <a:solidFill>
                <a:prstClr val="black"/>
              </a:solidFill>
              <a:latin typeface="Verdana" panose="020B0604030504040204"/>
              <a:ea typeface="微软雅黑" panose="020B0503020204020204" pitchFamily="34" charset="-122"/>
              <a:sym typeface="+mn-ea"/>
            </a:endParaRPr>
          </a:p>
        </p:txBody>
      </p:sp>
      <p:pic>
        <p:nvPicPr>
          <p:cNvPr id="71" name="图片 70">
            <a:extLst>
              <a:ext uri="{FF2B5EF4-FFF2-40B4-BE49-F238E27FC236}">
                <a16:creationId xmlns:a16="http://schemas.microsoft.com/office/drawing/2014/main" id="{3F2347AE-157F-4333-8A4E-23270CB3EC43}"/>
              </a:ext>
            </a:extLst>
          </p:cNvPr>
          <p:cNvPicPr>
            <a:picLocks noChangeAspect="1"/>
          </p:cNvPicPr>
          <p:nvPr/>
        </p:nvPicPr>
        <p:blipFill>
          <a:blip r:embed="rId8"/>
          <a:stretch>
            <a:fillRect/>
          </a:stretch>
        </p:blipFill>
        <p:spPr>
          <a:xfrm>
            <a:off x="1650973" y="4371741"/>
            <a:ext cx="2253572" cy="1245292"/>
          </a:xfrm>
          <a:prstGeom prst="rect">
            <a:avLst/>
          </a:prstGeom>
        </p:spPr>
      </p:pic>
      <p:sp>
        <p:nvSpPr>
          <p:cNvPr id="72" name="内容占位符 2">
            <a:extLst>
              <a:ext uri="{FF2B5EF4-FFF2-40B4-BE49-F238E27FC236}">
                <a16:creationId xmlns:a16="http://schemas.microsoft.com/office/drawing/2014/main" id="{A5D56745-E822-49A0-B0D4-F28B7C3C3D7D}"/>
              </a:ext>
            </a:extLst>
          </p:cNvPr>
          <p:cNvSpPr txBox="1"/>
          <p:nvPr/>
        </p:nvSpPr>
        <p:spPr>
          <a:xfrm>
            <a:off x="1788848" y="5657481"/>
            <a:ext cx="1977821" cy="322802"/>
          </a:xfrm>
          <a:prstGeom prst="rect">
            <a:avLst/>
          </a:prstGeom>
        </p:spPr>
        <p:txBody>
          <a:bodyPr vert="horz" lIns="68580" tIns="34290" rIns="68580" bIns="34290" rtlCol="0" anchor="ctr">
            <a:noAutofit/>
          </a:bodyPr>
          <a:lstStyle>
            <a:lvl1pPr marL="400050" indent="-400050" algn="l" defTabSz="914400" rtl="0" eaLnBrk="1" latinLnBrk="0" hangingPunct="1">
              <a:lnSpc>
                <a:spcPct val="100000"/>
              </a:lnSpc>
              <a:spcBef>
                <a:spcPts val="1200"/>
              </a:spcBef>
              <a:buClr>
                <a:schemeClr val="tx1"/>
              </a:buClr>
              <a:buSzPct val="100000"/>
              <a:buFont typeface="Wingdings" panose="05000000000000000000" pitchFamily="2" charset="2"/>
              <a:buChar char="l"/>
              <a:defRPr kumimoji="1" lang="zh-CN" altLang="en-US" sz="2800" b="1" kern="1200" baseline="0" dirty="0">
                <a:solidFill>
                  <a:schemeClr val="tx1"/>
                </a:solidFill>
                <a:latin typeface="+mn-lt"/>
                <a:ea typeface="+mn-ea"/>
                <a:cs typeface="+mn-cs"/>
              </a:defRPr>
            </a:lvl1pPr>
            <a:lvl2pPr marL="765175" indent="-307975" algn="l" defTabSz="914400" rtl="0" eaLnBrk="1" latinLnBrk="0" hangingPunct="1">
              <a:lnSpc>
                <a:spcPct val="100000"/>
              </a:lnSpc>
              <a:spcBef>
                <a:spcPts val="600"/>
              </a:spcBef>
              <a:buClr>
                <a:schemeClr val="tx1"/>
              </a:buClr>
              <a:buSzPct val="100000"/>
              <a:buFont typeface="Wingdings" panose="05000000000000000000" pitchFamily="2" charset="2"/>
              <a:buChar char="l"/>
              <a:defRPr kumimoji="1" lang="zh-CN" altLang="en-US" sz="2400" b="1" kern="1200" baseline="0" dirty="0">
                <a:solidFill>
                  <a:schemeClr val="tx1"/>
                </a:solidFill>
                <a:latin typeface="+mn-lt"/>
                <a:ea typeface="+mn-ea"/>
                <a:cs typeface="+mn-cs"/>
              </a:defRPr>
            </a:lvl2pPr>
            <a:lvl3pPr marL="6858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20000"/>
              </a:lnSpc>
              <a:spcBef>
                <a:spcPts val="900"/>
              </a:spcBef>
              <a:buClr>
                <a:prstClr val="black"/>
              </a:buClr>
              <a:buNone/>
              <a:defRPr/>
            </a:pPr>
            <a:r>
              <a:rPr lang="zh-CN" altLang="en-US" sz="1350" dirty="0">
                <a:solidFill>
                  <a:prstClr val="black"/>
                </a:solidFill>
                <a:latin typeface="Verdana" panose="020B0604030504040204"/>
                <a:ea typeface="微软雅黑" panose="020B0503020204020204" pitchFamily="34" charset="-122"/>
                <a:sym typeface="+mn-ea"/>
              </a:rPr>
              <a:t>智能教师备课辅助系统</a:t>
            </a:r>
            <a:endParaRPr lang="en-US" altLang="zh-CN" sz="1350" b="0" dirty="0">
              <a:solidFill>
                <a:prstClr val="black"/>
              </a:solidFill>
              <a:latin typeface="Verdana" panose="020B0604030504040204"/>
              <a:ea typeface="微软雅黑" panose="020B0503020204020204" pitchFamily="34" charset="-122"/>
              <a:sym typeface="+mn-ea"/>
            </a:endParaRPr>
          </a:p>
        </p:txBody>
      </p:sp>
      <p:pic>
        <p:nvPicPr>
          <p:cNvPr id="73" name="图片 72">
            <a:extLst>
              <a:ext uri="{FF2B5EF4-FFF2-40B4-BE49-F238E27FC236}">
                <a16:creationId xmlns:a16="http://schemas.microsoft.com/office/drawing/2014/main" id="{CA621B3C-4400-4CAF-8F2B-3BD3A872234C}"/>
              </a:ext>
            </a:extLst>
          </p:cNvPr>
          <p:cNvPicPr>
            <a:picLocks noChangeAspect="1"/>
          </p:cNvPicPr>
          <p:nvPr/>
        </p:nvPicPr>
        <p:blipFill>
          <a:blip r:embed="rId9"/>
          <a:stretch>
            <a:fillRect/>
          </a:stretch>
        </p:blipFill>
        <p:spPr>
          <a:xfrm>
            <a:off x="5960687" y="2892939"/>
            <a:ext cx="4537175" cy="1212578"/>
          </a:xfrm>
          <a:prstGeom prst="rect">
            <a:avLst/>
          </a:prstGeom>
        </p:spPr>
      </p:pic>
      <p:sp>
        <p:nvSpPr>
          <p:cNvPr id="74" name="内容占位符 2">
            <a:extLst>
              <a:ext uri="{FF2B5EF4-FFF2-40B4-BE49-F238E27FC236}">
                <a16:creationId xmlns:a16="http://schemas.microsoft.com/office/drawing/2014/main" id="{44EFCC35-1B32-4D52-BF85-7FEB13F445E7}"/>
              </a:ext>
            </a:extLst>
          </p:cNvPr>
          <p:cNvSpPr txBox="1"/>
          <p:nvPr/>
        </p:nvSpPr>
        <p:spPr>
          <a:xfrm>
            <a:off x="6184205" y="2316378"/>
            <a:ext cx="4313657" cy="561773"/>
          </a:xfrm>
          <a:prstGeom prst="rect">
            <a:avLst/>
          </a:prstGeom>
        </p:spPr>
        <p:txBody>
          <a:bodyPr vert="horz" lIns="68580" tIns="34290" rIns="68580" bIns="34290" rtlCol="0" anchor="ctr">
            <a:noAutofit/>
          </a:bodyPr>
          <a:lstStyle>
            <a:lvl1pPr marL="400050" indent="-400050" algn="l" defTabSz="914400" rtl="0" eaLnBrk="1" latinLnBrk="0" hangingPunct="1">
              <a:lnSpc>
                <a:spcPct val="100000"/>
              </a:lnSpc>
              <a:spcBef>
                <a:spcPts val="1200"/>
              </a:spcBef>
              <a:buClr>
                <a:schemeClr val="tx1"/>
              </a:buClr>
              <a:buSzPct val="100000"/>
              <a:buFont typeface="Wingdings" panose="05000000000000000000" pitchFamily="2" charset="2"/>
              <a:buChar char="l"/>
              <a:defRPr kumimoji="1" lang="zh-CN" altLang="en-US" sz="2800" b="1" kern="1200" baseline="0" dirty="0">
                <a:solidFill>
                  <a:schemeClr val="tx1"/>
                </a:solidFill>
                <a:latin typeface="+mn-lt"/>
                <a:ea typeface="+mn-ea"/>
                <a:cs typeface="+mn-cs"/>
              </a:defRPr>
            </a:lvl1pPr>
            <a:lvl2pPr marL="765175" indent="-307975" algn="l" defTabSz="914400" rtl="0" eaLnBrk="1" latinLnBrk="0" hangingPunct="1">
              <a:lnSpc>
                <a:spcPct val="100000"/>
              </a:lnSpc>
              <a:spcBef>
                <a:spcPts val="600"/>
              </a:spcBef>
              <a:buClr>
                <a:schemeClr val="tx1"/>
              </a:buClr>
              <a:buSzPct val="100000"/>
              <a:buFont typeface="Wingdings" panose="05000000000000000000" pitchFamily="2" charset="2"/>
              <a:buChar char="l"/>
              <a:defRPr kumimoji="1" lang="zh-CN" altLang="en-US" sz="2400" b="1" kern="1200" baseline="0" dirty="0">
                <a:solidFill>
                  <a:schemeClr val="tx1"/>
                </a:solidFill>
                <a:latin typeface="+mn-lt"/>
                <a:ea typeface="+mn-ea"/>
                <a:cs typeface="+mn-cs"/>
              </a:defRPr>
            </a:lvl2pPr>
            <a:lvl3pPr marL="6858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20000"/>
              </a:lnSpc>
              <a:spcBef>
                <a:spcPts val="900"/>
              </a:spcBef>
              <a:buClr>
                <a:prstClr val="black"/>
              </a:buClr>
              <a:buNone/>
              <a:defRPr/>
            </a:pPr>
            <a:r>
              <a:rPr lang="zh-CN" altLang="en-US" sz="1200" dirty="0">
                <a:solidFill>
                  <a:prstClr val="black"/>
                </a:solidFill>
                <a:latin typeface="Verdana" panose="020B0604030504040204"/>
                <a:ea typeface="微软雅黑" panose="020B0503020204020204" pitchFamily="34" charset="-122"/>
                <a:sym typeface="+mn-ea"/>
              </a:rPr>
              <a:t>学科交叉，创新协同：</a:t>
            </a:r>
            <a:r>
              <a:rPr lang="zh-CN" altLang="en-US" sz="1200" b="0" dirty="0">
                <a:solidFill>
                  <a:prstClr val="black"/>
                </a:solidFill>
                <a:latin typeface="Verdana" panose="020B0604030504040204"/>
                <a:ea typeface="微软雅黑" panose="020B0503020204020204" pitchFamily="34" charset="-122"/>
                <a:sym typeface="+mn-ea"/>
              </a:rPr>
              <a:t>跨学科团队协作进行全天候持续评估，结果表明学生各项能力显著提升，研究结果获多个顶刊关注</a:t>
            </a:r>
          </a:p>
        </p:txBody>
      </p:sp>
      <p:pic>
        <p:nvPicPr>
          <p:cNvPr id="75" name="图片 74" descr="图形用户界面&#10;&#10;中度可信度描述已自动生成">
            <a:extLst>
              <a:ext uri="{FF2B5EF4-FFF2-40B4-BE49-F238E27FC236}">
                <a16:creationId xmlns:a16="http://schemas.microsoft.com/office/drawing/2014/main" id="{758C8B77-816F-4FD8-A35F-14A8130445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4341" y="2912146"/>
            <a:ext cx="3720409" cy="1212578"/>
          </a:xfrm>
          <a:prstGeom prst="rect">
            <a:avLst/>
          </a:prstGeom>
        </p:spPr>
      </p:pic>
      <p:sp>
        <p:nvSpPr>
          <p:cNvPr id="76" name="矩形 75">
            <a:extLst>
              <a:ext uri="{FF2B5EF4-FFF2-40B4-BE49-F238E27FC236}">
                <a16:creationId xmlns:a16="http://schemas.microsoft.com/office/drawing/2014/main" id="{CEFC6919-07B0-4F6E-8691-3EF14600FED9}"/>
              </a:ext>
            </a:extLst>
          </p:cNvPr>
          <p:cNvSpPr/>
          <p:nvPr/>
        </p:nvSpPr>
        <p:spPr>
          <a:xfrm>
            <a:off x="1766292" y="1918730"/>
            <a:ext cx="8581445" cy="467436"/>
          </a:xfrm>
          <a:prstGeom prst="rect">
            <a:avLst/>
          </a:prstGeom>
        </p:spPr>
        <p:txBody>
          <a:bodyPr wrap="square">
            <a:spAutoFit/>
          </a:bodyPr>
          <a:lstStyle/>
          <a:p>
            <a:pPr defTabSz="685800">
              <a:lnSpc>
                <a:spcPct val="125000"/>
              </a:lnSpc>
              <a:defRPr/>
            </a:pPr>
            <a:r>
              <a:rPr lang="zh-CN" altLang="en-US" sz="1950" dirty="0">
                <a:solidFill>
                  <a:prstClr val="black"/>
                </a:solidFill>
                <a:latin typeface="Verdana"/>
                <a:ea typeface="微软雅黑" panose="020B0503020204020204" pitchFamily="34" charset="-122"/>
                <a:sym typeface="+mn-ea"/>
              </a:rPr>
              <a:t>从</a:t>
            </a:r>
            <a:r>
              <a:rPr lang="en-US" altLang="zh-CN" sz="1950" dirty="0">
                <a:solidFill>
                  <a:prstClr val="black"/>
                </a:solidFill>
                <a:latin typeface="Verdana"/>
                <a:ea typeface="微软雅黑" panose="020B0503020204020204" pitchFamily="34" charset="-122"/>
                <a:sym typeface="+mn-ea"/>
              </a:rPr>
              <a:t>MOOC</a:t>
            </a:r>
            <a:r>
              <a:rPr lang="zh-CN" altLang="en-US" sz="1950" dirty="0">
                <a:solidFill>
                  <a:prstClr val="black"/>
                </a:solidFill>
                <a:latin typeface="Verdana"/>
                <a:ea typeface="微软雅黑" panose="020B0503020204020204" pitchFamily="34" charset="-122"/>
                <a:sym typeface="+mn-ea"/>
              </a:rPr>
              <a:t>到</a:t>
            </a:r>
            <a:r>
              <a:rPr lang="en-US" altLang="zh-CN" sz="1950" dirty="0">
                <a:solidFill>
                  <a:prstClr val="black"/>
                </a:solidFill>
                <a:latin typeface="Verdana"/>
                <a:ea typeface="微软雅黑" panose="020B0503020204020204" pitchFamily="34" charset="-122"/>
                <a:sym typeface="+mn-ea"/>
              </a:rPr>
              <a:t>MAIC</a:t>
            </a:r>
            <a:r>
              <a:rPr lang="zh-CN" altLang="en-US" sz="1950" dirty="0">
                <a:solidFill>
                  <a:prstClr val="black"/>
                </a:solidFill>
                <a:latin typeface="Verdana"/>
                <a:ea typeface="微软雅黑" panose="020B0503020204020204" pitchFamily="34" charset="-122"/>
                <a:sym typeface="+mn-ea"/>
              </a:rPr>
              <a:t>个性化课堂新模式：</a:t>
            </a:r>
            <a:r>
              <a:rPr lang="en-US" altLang="zh-CN" sz="1950" b="1" dirty="0">
                <a:solidFill>
                  <a:srgbClr val="FF0000"/>
                </a:solidFill>
                <a:latin typeface="微软雅黑" panose="020B0503020204020204" pitchFamily="34" charset="-122"/>
                <a:ea typeface="微软雅黑" panose="020B0503020204020204" pitchFamily="34" charset="-122"/>
                <a:sym typeface="+mn-ea"/>
              </a:rPr>
              <a:t>AI</a:t>
            </a:r>
            <a:r>
              <a:rPr lang="zh-CN" altLang="en-US" sz="1950" b="1" dirty="0">
                <a:solidFill>
                  <a:srgbClr val="FF0000"/>
                </a:solidFill>
                <a:latin typeface="微软雅黑" panose="020B0503020204020204" pitchFamily="34" charset="-122"/>
                <a:ea typeface="微软雅黑" panose="020B0503020204020204" pitchFamily="34" charset="-122"/>
                <a:sym typeface="+mn-ea"/>
              </a:rPr>
              <a:t>教师</a:t>
            </a:r>
            <a:r>
              <a:rPr lang="zh-CN" altLang="en-US" sz="1950" dirty="0">
                <a:solidFill>
                  <a:prstClr val="black"/>
                </a:solidFill>
                <a:latin typeface="Verdana"/>
                <a:ea typeface="微软雅黑" panose="020B0503020204020204" pitchFamily="34" charset="-122"/>
                <a:sym typeface="+mn-ea"/>
              </a:rPr>
              <a:t>授课</a:t>
            </a:r>
            <a:r>
              <a:rPr lang="en-US" altLang="zh-CN" sz="1950" dirty="0">
                <a:solidFill>
                  <a:prstClr val="black"/>
                </a:solidFill>
                <a:latin typeface="Verdana"/>
                <a:ea typeface="微软雅黑" panose="020B0503020204020204" pitchFamily="34" charset="-122"/>
                <a:sym typeface="+mn-ea"/>
              </a:rPr>
              <a:t>+</a:t>
            </a:r>
            <a:r>
              <a:rPr lang="en-US" altLang="zh-CN" sz="1950" b="1" dirty="0">
                <a:solidFill>
                  <a:srgbClr val="FF0000"/>
                </a:solidFill>
                <a:latin typeface="微软雅黑" panose="020B0503020204020204" pitchFamily="34" charset="-122"/>
                <a:ea typeface="微软雅黑" panose="020B0503020204020204" pitchFamily="34" charset="-122"/>
                <a:sym typeface="+mn-ea"/>
              </a:rPr>
              <a:t>AI</a:t>
            </a:r>
            <a:r>
              <a:rPr lang="zh-CN" altLang="en-US" sz="1950" b="1" dirty="0">
                <a:solidFill>
                  <a:srgbClr val="FF0000"/>
                </a:solidFill>
                <a:latin typeface="微软雅黑" panose="020B0503020204020204" pitchFamily="34" charset="-122"/>
                <a:ea typeface="微软雅黑" panose="020B0503020204020204" pitchFamily="34" charset="-122"/>
                <a:sym typeface="+mn-ea"/>
              </a:rPr>
              <a:t>同学</a:t>
            </a:r>
            <a:r>
              <a:rPr lang="zh-CN" altLang="en-US" sz="1950" dirty="0">
                <a:solidFill>
                  <a:prstClr val="black"/>
                </a:solidFill>
                <a:latin typeface="Verdana"/>
                <a:ea typeface="微软雅黑" panose="020B0503020204020204" pitchFamily="34" charset="-122"/>
                <a:sym typeface="+mn-ea"/>
              </a:rPr>
              <a:t>伴学</a:t>
            </a:r>
            <a:r>
              <a:rPr lang="en-US" altLang="zh-CN" sz="1950" dirty="0">
                <a:solidFill>
                  <a:prstClr val="black"/>
                </a:solidFill>
                <a:latin typeface="Verdana"/>
                <a:ea typeface="微软雅黑" panose="020B0503020204020204" pitchFamily="34" charset="-122"/>
                <a:sym typeface="+mn-ea"/>
              </a:rPr>
              <a:t>+</a:t>
            </a:r>
            <a:r>
              <a:rPr lang="en-US" altLang="zh-CN" sz="1950" b="1" dirty="0">
                <a:solidFill>
                  <a:srgbClr val="FF0000"/>
                </a:solidFill>
                <a:latin typeface="微软雅黑" panose="020B0503020204020204" pitchFamily="34" charset="-122"/>
                <a:ea typeface="微软雅黑" panose="020B0503020204020204" pitchFamily="34" charset="-122"/>
                <a:sym typeface="+mn-ea"/>
              </a:rPr>
              <a:t>AI</a:t>
            </a:r>
            <a:r>
              <a:rPr lang="zh-CN" altLang="en-US" sz="1950" b="1" dirty="0">
                <a:solidFill>
                  <a:srgbClr val="FF0000"/>
                </a:solidFill>
                <a:latin typeface="微软雅黑" panose="020B0503020204020204" pitchFamily="34" charset="-122"/>
                <a:ea typeface="微软雅黑" panose="020B0503020204020204" pitchFamily="34" charset="-122"/>
                <a:sym typeface="+mn-ea"/>
              </a:rPr>
              <a:t>助教</a:t>
            </a:r>
            <a:r>
              <a:rPr lang="zh-CN" altLang="en-US" sz="1950" dirty="0">
                <a:solidFill>
                  <a:prstClr val="black"/>
                </a:solidFill>
                <a:latin typeface="Verdana"/>
                <a:ea typeface="微软雅黑" panose="020B0503020204020204" pitchFamily="34" charset="-122"/>
                <a:sym typeface="+mn-ea"/>
              </a:rPr>
              <a:t>测评</a:t>
            </a:r>
          </a:p>
        </p:txBody>
      </p:sp>
    </p:spTree>
    <p:extLst>
      <p:ext uri="{BB962C8B-B14F-4D97-AF65-F5344CB8AC3E}">
        <p14:creationId xmlns:p14="http://schemas.microsoft.com/office/powerpoint/2010/main" val="848680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11624" y="620688"/>
            <a:ext cx="6740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迈向通用的人工智能：用</a:t>
            </a:r>
            <a:r>
              <a:rPr lang="en-US" altLang="zh-CN" sz="2800" b="1" dirty="0">
                <a:latin typeface="微软雅黑" panose="020B0503020204020204" pitchFamily="34" charset="-122"/>
                <a:ea typeface="微软雅黑" panose="020B0503020204020204" pitchFamily="34" charset="-122"/>
              </a:rPr>
              <a:t>AI</a:t>
            </a:r>
            <a:r>
              <a:rPr lang="zh-CN" altLang="en-US" sz="2800" b="1" dirty="0">
                <a:latin typeface="微软雅黑" panose="020B0503020204020204" pitchFamily="34" charset="-122"/>
                <a:ea typeface="微软雅黑" panose="020B0503020204020204" pitchFamily="34" charset="-122"/>
              </a:rPr>
              <a:t>教</a:t>
            </a:r>
            <a:r>
              <a:rPr lang="en-US" altLang="zh-CN" sz="2800" b="1" dirty="0">
                <a:latin typeface="微软雅黑" panose="020B0503020204020204" pitchFamily="34" charset="-122"/>
                <a:ea typeface="微软雅黑" panose="020B0503020204020204" pitchFamily="34" charset="-122"/>
              </a:rPr>
              <a:t>AI</a:t>
            </a:r>
            <a:endParaRPr lang="zh-CN" altLang="en-US" sz="2800" b="1" dirty="0">
              <a:latin typeface="微软雅黑" panose="020B0503020204020204" pitchFamily="34" charset="-122"/>
              <a:ea typeface="微软雅黑" panose="020B0503020204020204" pitchFamily="34" charset="-122"/>
            </a:endParaRPr>
          </a:p>
        </p:txBody>
      </p:sp>
      <p:sp>
        <p:nvSpPr>
          <p:cNvPr id="20" name="内容占位符 2">
            <a:extLst>
              <a:ext uri="{FF2B5EF4-FFF2-40B4-BE49-F238E27FC236}">
                <a16:creationId xmlns:a16="http://schemas.microsoft.com/office/drawing/2014/main" id="{463114C1-145B-4F91-87D0-FE1B7872BCA2}"/>
              </a:ext>
            </a:extLst>
          </p:cNvPr>
          <p:cNvSpPr txBox="1"/>
          <p:nvPr/>
        </p:nvSpPr>
        <p:spPr>
          <a:xfrm>
            <a:off x="1877650" y="1700809"/>
            <a:ext cx="8580834" cy="1189449"/>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20000"/>
              </a:lnSpc>
              <a:spcBef>
                <a:spcPts val="900"/>
              </a:spcBef>
              <a:buNone/>
              <a:defRPr/>
            </a:pP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课程结合教学团队多年的授课经验，涵盖人工智能领域的前沿知识和应用，在</a:t>
            </a:r>
            <a:r>
              <a:rPr lang="en-US" altLang="zh-CN"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AI</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教师</a:t>
            </a: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通俗易懂的讲解与</a:t>
            </a:r>
            <a:r>
              <a:rPr lang="en-US" altLang="zh-CN"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AI</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学生</a:t>
            </a: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的办学讨论中，帮助学生建立对人工智能的</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深度理解</a:t>
            </a: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与对前沿技术的</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全面认知</a:t>
            </a:r>
            <a:endParaRPr kumimoji="1" lang="en-US" altLang="zh-CN"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1" name="内容占位符 2">
            <a:extLst>
              <a:ext uri="{FF2B5EF4-FFF2-40B4-BE49-F238E27FC236}">
                <a16:creationId xmlns:a16="http://schemas.microsoft.com/office/drawing/2014/main" id="{E7EA070B-2AE1-4936-989B-2DAF4BCB8E57}"/>
              </a:ext>
            </a:extLst>
          </p:cNvPr>
          <p:cNvSpPr txBox="1"/>
          <p:nvPr/>
        </p:nvSpPr>
        <p:spPr>
          <a:xfrm>
            <a:off x="6569585" y="3230013"/>
            <a:ext cx="3975535" cy="2472371"/>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378">
              <a:buNone/>
              <a:defRPr/>
            </a:pPr>
            <a:r>
              <a:rPr kumimoji="1" lang="zh-CN" altLang="en-US" sz="1350" b="1"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平台效果</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a:t>
            </a:r>
            <a:endPar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学生提问可以收到</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多个角色</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的回应，</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各有侧重</a:t>
            </a:r>
            <a:endPar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学生认可回复质量</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清晰</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准确</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简单易理解</a:t>
            </a:r>
            <a:endPar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0" indent="0" algn="just" defTabSz="914378">
              <a:buNone/>
              <a:defRPr/>
            </a:pPr>
            <a:r>
              <a:rPr kumimoji="1" lang="zh-CN" altLang="en-US" sz="1350" b="1"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同学持续使用</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意愿高：</a:t>
            </a:r>
            <a:endPar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r>
              <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80.3%</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的同学表示“本科生学习提升了</a:t>
            </a:r>
            <a:r>
              <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AI</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能力”</a:t>
            </a:r>
            <a:endPar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r>
              <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84.1%</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的同学表示“享受使用</a:t>
            </a:r>
            <a:r>
              <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AI</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学习</a:t>
            </a:r>
            <a:r>
              <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AI</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的系统”</a:t>
            </a:r>
            <a:endPar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endPar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pic>
        <p:nvPicPr>
          <p:cNvPr id="22" name="图片 21">
            <a:extLst>
              <a:ext uri="{FF2B5EF4-FFF2-40B4-BE49-F238E27FC236}">
                <a16:creationId xmlns:a16="http://schemas.microsoft.com/office/drawing/2014/main" id="{BF40F5F0-D926-461A-B49D-099D4CBAF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2" t="3479" r="2122" b="2732"/>
          <a:stretch/>
        </p:blipFill>
        <p:spPr>
          <a:xfrm>
            <a:off x="1877156" y="3230014"/>
            <a:ext cx="4589948" cy="25405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1825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大学如何学视频">
            <a:hlinkClick r:id="" action="ppaction://media"/>
            <a:extLst>
              <a:ext uri="{FF2B5EF4-FFF2-40B4-BE49-F238E27FC236}">
                <a16:creationId xmlns:a16="http://schemas.microsoft.com/office/drawing/2014/main" id="{763CC061-4BD1-D5B3-C4BC-98601E3920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0472" y="3220720"/>
            <a:ext cx="4596158" cy="2585339"/>
          </a:xfrm>
          <a:prstGeom prst="rect">
            <a:avLst/>
          </a:prstGeom>
          <a:ln>
            <a:noFill/>
          </a:ln>
          <a:effectLst>
            <a:outerShdw blurRad="190500" algn="tl" rotWithShape="0">
              <a:srgbClr val="000000">
                <a:alpha val="70000"/>
              </a:srgbClr>
            </a:outerShdw>
          </a:effectLst>
        </p:spPr>
      </p:pic>
      <p:sp>
        <p:nvSpPr>
          <p:cNvPr id="15" name="内容占位符 2">
            <a:extLst>
              <a:ext uri="{FF2B5EF4-FFF2-40B4-BE49-F238E27FC236}">
                <a16:creationId xmlns:a16="http://schemas.microsoft.com/office/drawing/2014/main" id="{F83E77C7-F183-E24F-8A39-53E2E4CB318B}"/>
              </a:ext>
            </a:extLst>
          </p:cNvPr>
          <p:cNvSpPr txBox="1"/>
          <p:nvPr/>
        </p:nvSpPr>
        <p:spPr>
          <a:xfrm>
            <a:off x="1874187" y="1795727"/>
            <a:ext cx="8580834" cy="1189449"/>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20000"/>
              </a:lnSpc>
              <a:spcBef>
                <a:spcPts val="900"/>
              </a:spcBef>
              <a:buNone/>
              <a:defRPr/>
            </a:pP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课程统计分析学习发展中心</a:t>
            </a:r>
            <a:r>
              <a:rPr kumimoji="1" lang="en-US" altLang="zh-CN"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15</a:t>
            </a: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年积累的</a:t>
            </a:r>
            <a:r>
              <a:rPr kumimoji="1" lang="en-US" altLang="zh-CN"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20000+</a:t>
            </a: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学业咨询案例，归纳出大学生常见</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大学学习</a:t>
            </a:r>
            <a:r>
              <a:rPr kumimoji="1" lang="zh-CN" altLang="en-US" sz="19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学术研究</a:t>
            </a: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和</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学业规划</a:t>
            </a: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三类典型真实问题，学生可与</a:t>
            </a:r>
            <a:r>
              <a:rPr lang="en" altLang="zh-CN"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AI</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教师、</a:t>
            </a:r>
            <a:r>
              <a:rPr lang="en-US" altLang="zh-CN"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AI</a:t>
            </a:r>
            <a:r>
              <a:rPr lang="zh-CN" altLang="en-US" sz="1950" b="1"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同学</a:t>
            </a: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一起创造性地应用课上所学的理论方法，尝试解决真实情景的问题</a:t>
            </a:r>
            <a:endParaRPr kumimoji="1" lang="en-US" altLang="zh-CN"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8" name="标题 7">
            <a:extLst>
              <a:ext uri="{FF2B5EF4-FFF2-40B4-BE49-F238E27FC236}">
                <a16:creationId xmlns:a16="http://schemas.microsoft.com/office/drawing/2014/main" id="{B75CFB04-9426-C987-B7E1-4BE5C2094651}"/>
              </a:ext>
            </a:extLst>
          </p:cNvPr>
          <p:cNvSpPr>
            <a:spLocks noGrp="1"/>
          </p:cNvSpPr>
          <p:nvPr>
            <p:ph type="title"/>
          </p:nvPr>
        </p:nvSpPr>
        <p:spPr>
          <a:xfrm>
            <a:off x="2855640" y="404664"/>
            <a:ext cx="7571992" cy="937356"/>
          </a:xfrm>
        </p:spPr>
        <p:txBody>
          <a:bodyPr>
            <a:normAutofit/>
          </a:bodyPr>
          <a:lstStyle/>
          <a:p>
            <a:r>
              <a:rPr lang="zh-CN" altLang="en-US" dirty="0"/>
              <a:t>大学如何学：</a:t>
            </a:r>
            <a:r>
              <a:rPr lang="en-US" altLang="zh-CN" dirty="0"/>
              <a:t/>
            </a:r>
            <a:br>
              <a:rPr lang="en-US" altLang="zh-CN" dirty="0"/>
            </a:br>
            <a:r>
              <a:rPr lang="zh-CN" altLang="en-US" dirty="0"/>
              <a:t>精准指导学生掌握学习方法</a:t>
            </a:r>
          </a:p>
        </p:txBody>
      </p:sp>
      <p:sp>
        <p:nvSpPr>
          <p:cNvPr id="2" name="内容占位符 2">
            <a:extLst>
              <a:ext uri="{FF2B5EF4-FFF2-40B4-BE49-F238E27FC236}">
                <a16:creationId xmlns:a16="http://schemas.microsoft.com/office/drawing/2014/main" id="{792FC4EA-E10E-A937-B38E-A847E6241B83}"/>
              </a:ext>
            </a:extLst>
          </p:cNvPr>
          <p:cNvSpPr txBox="1"/>
          <p:nvPr/>
        </p:nvSpPr>
        <p:spPr>
          <a:xfrm>
            <a:off x="6542866" y="3144196"/>
            <a:ext cx="3975535" cy="1484136"/>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378">
              <a:buNone/>
              <a:defRPr/>
            </a:pPr>
            <a:r>
              <a:rPr kumimoji="1" lang="zh-CN" altLang="en-US" sz="1350" b="1"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试点成效</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a:t>
            </a:r>
            <a:endPar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r>
              <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12</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名</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挂科学生中，</a:t>
            </a:r>
            <a:r>
              <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7</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名</a:t>
            </a:r>
            <a:r>
              <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(58%)</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学期学分绩提升，</a:t>
            </a:r>
            <a:r>
              <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11</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名</a:t>
            </a:r>
            <a:r>
              <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(92%)</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无新增挂科学分或挂科学分减少</a:t>
            </a:r>
            <a:endPar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r>
              <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8</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名</a:t>
            </a:r>
            <a:r>
              <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(67%)</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同学获得</a:t>
            </a:r>
            <a:r>
              <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4.0</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满绩的学分数超过</a:t>
            </a:r>
            <a:r>
              <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1</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学分，最高达</a:t>
            </a:r>
            <a:r>
              <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19</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学分</a:t>
            </a:r>
            <a:endParaRPr kumimoji="1" lang="en-US" altLang="zh-CN"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endPar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3" name="内容占位符 2">
            <a:extLst>
              <a:ext uri="{FF2B5EF4-FFF2-40B4-BE49-F238E27FC236}">
                <a16:creationId xmlns:a16="http://schemas.microsoft.com/office/drawing/2014/main" id="{DE41B392-D7CE-96B9-CDE3-E6B30E1E45AD}"/>
              </a:ext>
            </a:extLst>
          </p:cNvPr>
          <p:cNvSpPr txBox="1"/>
          <p:nvPr/>
        </p:nvSpPr>
        <p:spPr>
          <a:xfrm>
            <a:off x="6542866" y="4628332"/>
            <a:ext cx="3975535" cy="1484136"/>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914378">
              <a:buNone/>
              <a:defRPr/>
            </a:pPr>
            <a:r>
              <a:rPr kumimoji="1" lang="zh-CN" altLang="en-US" sz="1350" b="1"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学生反馈</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a:t>
            </a:r>
            <a:endPar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学生报告</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更强烈的使用意愿和使用习惯</a:t>
            </a:r>
            <a:endParaRPr kumimoji="1" lang="en-US" altLang="zh-CN"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a:p>
            <a:pPr marL="171450" indent="-171450" algn="just" defTabSz="914378">
              <a:buFontTx/>
              <a:buChar char="-"/>
              <a:defRPr/>
            </a:pP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学生认为课程</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提升</a:t>
            </a:r>
            <a:r>
              <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了自己的</a:t>
            </a:r>
            <a:r>
              <a:rPr kumimoji="1" lang="zh-CN" altLang="en-US" sz="1350" b="1" dirty="0">
                <a:solidFill>
                  <a:srgbClr val="680874"/>
                </a:solidFill>
                <a:latin typeface="Times New Roman" panose="02020603050405020304" pitchFamily="18" charset="0"/>
                <a:ea typeface="微软雅黑" panose="020B0503020204020204" pitchFamily="34" charset="-122"/>
                <a:cs typeface="+mn-ea"/>
                <a:sym typeface="Times New Roman" panose="02020603050405020304" pitchFamily="18" charset="0"/>
              </a:rPr>
              <a:t>抽象思维和批判能力</a:t>
            </a:r>
            <a:endParaRPr kumimoji="1" lang="zh-CN" altLang="en-US" sz="13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Tree>
    <p:extLst>
      <p:ext uri="{BB962C8B-B14F-4D97-AF65-F5344CB8AC3E}">
        <p14:creationId xmlns:p14="http://schemas.microsoft.com/office/powerpoint/2010/main" val="2930775460"/>
      </p:ext>
    </p:extLst>
  </p:cSld>
  <p:clrMapOvr>
    <a:masterClrMapping/>
  </p:clrMapOvr>
  <p:timing>
    <p:tnLst>
      <p:par>
        <p:cTn id="1" dur="indefinite" restart="never" nodeType="tmRoot">
          <p:childTnLst>
            <p:video>
              <p:cMediaNode vol="27273">
                <p:cTn id="2" fill="hold" display="0">
                  <p:stCondLst>
                    <p:cond delay="indefinite"/>
                  </p:stCondLst>
                </p:cTn>
                <p:tgtEl>
                  <p:spTgt spid="1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8402D0FD-BC78-C4CF-EE9C-D31550524281}"/>
              </a:ext>
            </a:extLst>
          </p:cNvPr>
          <p:cNvCxnSpPr/>
          <p:nvPr/>
        </p:nvCxnSpPr>
        <p:spPr>
          <a:xfrm>
            <a:off x="1508410" y="3263717"/>
            <a:ext cx="9144000"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稻壳儿小白白(http://dwz.cn/Wu2UP)">
            <a:extLst>
              <a:ext uri="{FF2B5EF4-FFF2-40B4-BE49-F238E27FC236}">
                <a16:creationId xmlns:a16="http://schemas.microsoft.com/office/drawing/2014/main" id="{888310CD-91F4-5B27-BFA2-FE81FD579EDA}"/>
              </a:ext>
            </a:extLst>
          </p:cNvPr>
          <p:cNvSpPr>
            <a:spLocks noChangeAspect="1" noChangeArrowheads="1"/>
          </p:cNvSpPr>
          <p:nvPr/>
        </p:nvSpPr>
        <p:spPr bwMode="auto">
          <a:xfrm>
            <a:off x="1988053" y="2911110"/>
            <a:ext cx="710915" cy="705217"/>
          </a:xfrm>
          <a:prstGeom prst="ellipse">
            <a:avLst/>
          </a:prstGeom>
          <a:solidFill>
            <a:srgbClr val="7030A0"/>
          </a:solidFill>
          <a:ln>
            <a:noFill/>
          </a:ln>
        </p:spPr>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defTabSz="914378">
              <a:defRPr/>
            </a:pPr>
            <a:endParaRPr lang="en-US" altLang="zh-CN" sz="2400" kern="0" dirty="0">
              <a:solidFill>
                <a:srgbClr val="FFFFFF"/>
              </a:solidFill>
              <a:latin typeface="微软雅黑" panose="020B0503020204020204" charset="-122"/>
              <a:cs typeface="Calibri" panose="020F0502020204030204"/>
              <a:sym typeface="Arial" panose="020B0604020202020204" pitchFamily="34" charset="0"/>
            </a:endParaRPr>
          </a:p>
        </p:txBody>
      </p:sp>
      <p:sp>
        <p:nvSpPr>
          <p:cNvPr id="17" name="稻壳儿小白白(http://dwz.cn/Wu2UP)">
            <a:extLst>
              <a:ext uri="{FF2B5EF4-FFF2-40B4-BE49-F238E27FC236}">
                <a16:creationId xmlns:a16="http://schemas.microsoft.com/office/drawing/2014/main" id="{9FE514FB-6A9C-5AA2-A4FE-C8C8CFB5DBF3}"/>
              </a:ext>
            </a:extLst>
          </p:cNvPr>
          <p:cNvSpPr>
            <a:spLocks noChangeAspect="1" noChangeArrowheads="1"/>
          </p:cNvSpPr>
          <p:nvPr/>
        </p:nvSpPr>
        <p:spPr bwMode="auto">
          <a:xfrm>
            <a:off x="5676872" y="2911110"/>
            <a:ext cx="710915" cy="705217"/>
          </a:xfrm>
          <a:prstGeom prst="ellipse">
            <a:avLst/>
          </a:prstGeom>
          <a:solidFill>
            <a:srgbClr val="7030A0"/>
          </a:solidFill>
          <a:ln>
            <a:noFill/>
          </a:ln>
        </p:spPr>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defTabSz="914378">
              <a:defRPr/>
            </a:pPr>
            <a:endParaRPr lang="en-US" altLang="zh-CN" sz="2400" kern="0" dirty="0">
              <a:solidFill>
                <a:srgbClr val="FFFFFF"/>
              </a:solidFill>
              <a:latin typeface="微软雅黑" panose="020B0503020204020204" charset="-122"/>
              <a:cs typeface="Calibri" panose="020F0502020204030204"/>
              <a:sym typeface="Arial" panose="020B0604020202020204" pitchFamily="34" charset="0"/>
            </a:endParaRPr>
          </a:p>
        </p:txBody>
      </p:sp>
      <p:sp>
        <p:nvSpPr>
          <p:cNvPr id="18" name="稻壳儿小白白(http://dwz.cn/Wu2UP)">
            <a:extLst>
              <a:ext uri="{FF2B5EF4-FFF2-40B4-BE49-F238E27FC236}">
                <a16:creationId xmlns:a16="http://schemas.microsoft.com/office/drawing/2014/main" id="{2AD1F6FA-6DFB-7FF3-EF50-DF26ACA3B734}"/>
              </a:ext>
            </a:extLst>
          </p:cNvPr>
          <p:cNvSpPr>
            <a:spLocks noChangeAspect="1" noChangeArrowheads="1"/>
          </p:cNvSpPr>
          <p:nvPr/>
        </p:nvSpPr>
        <p:spPr bwMode="auto">
          <a:xfrm>
            <a:off x="9351892" y="2911110"/>
            <a:ext cx="710915" cy="705217"/>
          </a:xfrm>
          <a:prstGeom prst="ellipse">
            <a:avLst/>
          </a:prstGeom>
          <a:solidFill>
            <a:srgbClr val="7030A0"/>
          </a:solidFill>
          <a:ln>
            <a:noFill/>
          </a:ln>
        </p:spPr>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defTabSz="914378">
              <a:defRPr/>
            </a:pPr>
            <a:endParaRPr lang="en-US" altLang="zh-CN" sz="2400" kern="0" dirty="0">
              <a:solidFill>
                <a:srgbClr val="FFFFFF"/>
              </a:solidFill>
              <a:latin typeface="微软雅黑" panose="020B0503020204020204" charset="-122"/>
              <a:cs typeface="Calibri" panose="020F0502020204030204"/>
              <a:sym typeface="Arial" panose="020B0604020202020204" pitchFamily="34" charset="0"/>
            </a:endParaRPr>
          </a:p>
        </p:txBody>
      </p:sp>
      <p:sp>
        <p:nvSpPr>
          <p:cNvPr id="30" name="稻壳儿小白白(http://dwz.cn/Wu2UP)">
            <a:extLst>
              <a:ext uri="{FF2B5EF4-FFF2-40B4-BE49-F238E27FC236}">
                <a16:creationId xmlns:a16="http://schemas.microsoft.com/office/drawing/2014/main" id="{637F8137-18C9-E1D0-A3CD-744CF71C3003}"/>
              </a:ext>
            </a:extLst>
          </p:cNvPr>
          <p:cNvSpPr>
            <a:spLocks noChangeAspect="1" noChangeArrowheads="1"/>
          </p:cNvSpPr>
          <p:nvPr/>
        </p:nvSpPr>
        <p:spPr bwMode="auto">
          <a:xfrm>
            <a:off x="3743921" y="2905855"/>
            <a:ext cx="710915" cy="705217"/>
          </a:xfrm>
          <a:prstGeom prst="ellipse">
            <a:avLst/>
          </a:prstGeom>
          <a:solidFill>
            <a:srgbClr val="7030A0"/>
          </a:solidFill>
          <a:ln>
            <a:noFill/>
          </a:ln>
        </p:spPr>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defTabSz="914378">
              <a:defRPr/>
            </a:pPr>
            <a:endParaRPr lang="en-US" altLang="zh-CN" sz="2400" kern="0" dirty="0">
              <a:solidFill>
                <a:srgbClr val="FFFFFF"/>
              </a:solidFill>
              <a:latin typeface="微软雅黑" panose="020B0503020204020204" charset="-122"/>
              <a:cs typeface="Calibri" panose="020F0502020204030204"/>
              <a:sym typeface="Arial" panose="020B0604020202020204" pitchFamily="34" charset="0"/>
            </a:endParaRPr>
          </a:p>
        </p:txBody>
      </p:sp>
      <p:sp>
        <p:nvSpPr>
          <p:cNvPr id="31" name="稻壳儿小白白(http://dwz.cn/Wu2UP)">
            <a:extLst>
              <a:ext uri="{FF2B5EF4-FFF2-40B4-BE49-F238E27FC236}">
                <a16:creationId xmlns:a16="http://schemas.microsoft.com/office/drawing/2014/main" id="{4BAB68FD-B451-87C2-CECE-82F4A6E1EBA9}"/>
              </a:ext>
            </a:extLst>
          </p:cNvPr>
          <p:cNvSpPr>
            <a:spLocks noChangeAspect="1" noChangeArrowheads="1"/>
          </p:cNvSpPr>
          <p:nvPr/>
        </p:nvSpPr>
        <p:spPr bwMode="auto">
          <a:xfrm>
            <a:off x="7518604" y="2911110"/>
            <a:ext cx="710915" cy="705217"/>
          </a:xfrm>
          <a:prstGeom prst="ellipse">
            <a:avLst/>
          </a:prstGeom>
          <a:solidFill>
            <a:srgbClr val="7030A0"/>
          </a:solidFill>
          <a:ln>
            <a:noFill/>
          </a:ln>
        </p:spPr>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defTabSz="914378">
              <a:defRPr/>
            </a:pPr>
            <a:endParaRPr lang="en-US" altLang="zh-CN" sz="2400" kern="0" dirty="0">
              <a:solidFill>
                <a:srgbClr val="FFFFFF"/>
              </a:solidFill>
              <a:latin typeface="微软雅黑" panose="020B0503020204020204" charset="-122"/>
              <a:cs typeface="Calibri" panose="020F0502020204030204"/>
              <a:sym typeface="Arial" panose="020B0604020202020204" pitchFamily="34" charset="0"/>
            </a:endParaRPr>
          </a:p>
        </p:txBody>
      </p:sp>
      <p:sp>
        <p:nvSpPr>
          <p:cNvPr id="32" name="矩形 31">
            <a:extLst>
              <a:ext uri="{FF2B5EF4-FFF2-40B4-BE49-F238E27FC236}">
                <a16:creationId xmlns:a16="http://schemas.microsoft.com/office/drawing/2014/main" id="{1CC99A8D-FD08-487D-C274-DDEA7114A7FC}"/>
              </a:ext>
            </a:extLst>
          </p:cNvPr>
          <p:cNvSpPr/>
          <p:nvPr/>
        </p:nvSpPr>
        <p:spPr>
          <a:xfrm>
            <a:off x="1611264" y="3822607"/>
            <a:ext cx="1464491" cy="369332"/>
          </a:xfrm>
          <a:prstGeom prst="rect">
            <a:avLst/>
          </a:prstGeom>
          <a:solidFill>
            <a:sysClr val="window" lastClr="FFFFFF"/>
          </a:solidFill>
          <a:ln w="12700">
            <a:solidFill>
              <a:srgbClr val="51106A"/>
            </a:solidFill>
            <a:prstDash val="dash"/>
          </a:ln>
        </p:spPr>
        <p:txBody>
          <a:bodyPr wrap="square">
            <a:spAutoFit/>
          </a:bodyPr>
          <a:lstStyle/>
          <a:p>
            <a:pPr algn="ctr" defTabSz="685783">
              <a:spcBef>
                <a:spcPts val="450"/>
              </a:spcBef>
              <a:defRPr/>
            </a:pPr>
            <a:r>
              <a:rPr lang="zh-CN" altLang="en-US"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rPr>
              <a:t>筛查标准</a:t>
            </a:r>
            <a:endParaRPr lang="en-US" altLang="zh-CN"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33" name="矩形 32">
            <a:extLst>
              <a:ext uri="{FF2B5EF4-FFF2-40B4-BE49-F238E27FC236}">
                <a16:creationId xmlns:a16="http://schemas.microsoft.com/office/drawing/2014/main" id="{F85BB9D8-A704-50FF-1CF8-DE4BD7B371AC}"/>
              </a:ext>
            </a:extLst>
          </p:cNvPr>
          <p:cNvSpPr/>
          <p:nvPr/>
        </p:nvSpPr>
        <p:spPr>
          <a:xfrm>
            <a:off x="3422614" y="3817352"/>
            <a:ext cx="1464491" cy="369332"/>
          </a:xfrm>
          <a:prstGeom prst="rect">
            <a:avLst/>
          </a:prstGeom>
          <a:solidFill>
            <a:sysClr val="window" lastClr="FFFFFF"/>
          </a:solidFill>
          <a:ln w="12700">
            <a:solidFill>
              <a:srgbClr val="51106A"/>
            </a:solidFill>
            <a:prstDash val="dash"/>
          </a:ln>
        </p:spPr>
        <p:txBody>
          <a:bodyPr wrap="square">
            <a:spAutoFit/>
          </a:bodyPr>
          <a:lstStyle/>
          <a:p>
            <a:pPr algn="ctr" defTabSz="685783">
              <a:spcBef>
                <a:spcPts val="450"/>
              </a:spcBef>
              <a:defRPr/>
            </a:pPr>
            <a:r>
              <a:rPr lang="zh-CN" altLang="en-US"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rPr>
              <a:t>数据收集</a:t>
            </a:r>
            <a:endParaRPr lang="en-US" altLang="zh-CN"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34" name="矩形 33">
            <a:extLst>
              <a:ext uri="{FF2B5EF4-FFF2-40B4-BE49-F238E27FC236}">
                <a16:creationId xmlns:a16="http://schemas.microsoft.com/office/drawing/2014/main" id="{ADD17B69-6707-645B-3C4B-D002F3E6DCF1}"/>
              </a:ext>
            </a:extLst>
          </p:cNvPr>
          <p:cNvSpPr/>
          <p:nvPr/>
        </p:nvSpPr>
        <p:spPr>
          <a:xfrm>
            <a:off x="5304039" y="3816989"/>
            <a:ext cx="1464491" cy="369332"/>
          </a:xfrm>
          <a:prstGeom prst="rect">
            <a:avLst/>
          </a:prstGeom>
          <a:solidFill>
            <a:sysClr val="window" lastClr="FFFFFF"/>
          </a:solidFill>
          <a:ln w="12700">
            <a:solidFill>
              <a:srgbClr val="51106A"/>
            </a:solidFill>
            <a:prstDash val="dash"/>
          </a:ln>
        </p:spPr>
        <p:txBody>
          <a:bodyPr wrap="square">
            <a:spAutoFit/>
          </a:bodyPr>
          <a:lstStyle/>
          <a:p>
            <a:pPr algn="ctr" defTabSz="685783">
              <a:spcBef>
                <a:spcPts val="450"/>
              </a:spcBef>
              <a:defRPr/>
            </a:pPr>
            <a:r>
              <a:rPr lang="zh-CN" altLang="en-US"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rPr>
              <a:t>精准识别</a:t>
            </a:r>
            <a:endParaRPr lang="en-US" altLang="zh-CN"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35" name="矩形 34">
            <a:extLst>
              <a:ext uri="{FF2B5EF4-FFF2-40B4-BE49-F238E27FC236}">
                <a16:creationId xmlns:a16="http://schemas.microsoft.com/office/drawing/2014/main" id="{A0781175-BB38-D37E-0F4E-1762D95D7EE4}"/>
              </a:ext>
            </a:extLst>
          </p:cNvPr>
          <p:cNvSpPr/>
          <p:nvPr/>
        </p:nvSpPr>
        <p:spPr>
          <a:xfrm>
            <a:off x="7152613" y="3815726"/>
            <a:ext cx="1464491" cy="369332"/>
          </a:xfrm>
          <a:prstGeom prst="rect">
            <a:avLst/>
          </a:prstGeom>
          <a:solidFill>
            <a:sysClr val="window" lastClr="FFFFFF"/>
          </a:solidFill>
          <a:ln w="12700">
            <a:solidFill>
              <a:srgbClr val="51106A"/>
            </a:solidFill>
            <a:prstDash val="dash"/>
          </a:ln>
        </p:spPr>
        <p:txBody>
          <a:bodyPr wrap="square">
            <a:spAutoFit/>
          </a:bodyPr>
          <a:lstStyle/>
          <a:p>
            <a:pPr algn="ctr" defTabSz="685783">
              <a:spcBef>
                <a:spcPts val="450"/>
              </a:spcBef>
              <a:defRPr/>
            </a:pPr>
            <a:r>
              <a:rPr lang="zh-CN" altLang="en-US"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rPr>
              <a:t>个性化推荐</a:t>
            </a:r>
            <a:endParaRPr lang="en-US" altLang="zh-CN"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36" name="矩形 35">
            <a:extLst>
              <a:ext uri="{FF2B5EF4-FFF2-40B4-BE49-F238E27FC236}">
                <a16:creationId xmlns:a16="http://schemas.microsoft.com/office/drawing/2014/main" id="{1E813559-FA33-4FEF-E542-A46C42EA33C4}"/>
              </a:ext>
            </a:extLst>
          </p:cNvPr>
          <p:cNvSpPr/>
          <p:nvPr/>
        </p:nvSpPr>
        <p:spPr>
          <a:xfrm>
            <a:off x="9012017" y="3815726"/>
            <a:ext cx="1464491" cy="369332"/>
          </a:xfrm>
          <a:prstGeom prst="rect">
            <a:avLst/>
          </a:prstGeom>
          <a:solidFill>
            <a:sysClr val="window" lastClr="FFFFFF"/>
          </a:solidFill>
          <a:ln w="12700">
            <a:solidFill>
              <a:srgbClr val="51106A"/>
            </a:solidFill>
            <a:prstDash val="dash"/>
          </a:ln>
        </p:spPr>
        <p:txBody>
          <a:bodyPr wrap="square">
            <a:spAutoFit/>
          </a:bodyPr>
          <a:lstStyle/>
          <a:p>
            <a:pPr algn="ctr" defTabSz="685783">
              <a:spcBef>
                <a:spcPts val="450"/>
              </a:spcBef>
              <a:defRPr/>
            </a:pPr>
            <a:r>
              <a:rPr lang="zh-CN" altLang="en-US"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rPr>
              <a:t>成效评估</a:t>
            </a:r>
            <a:endParaRPr lang="en-US" altLang="zh-CN" b="1"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endParaRPr>
          </a:p>
        </p:txBody>
      </p:sp>
      <p:pic>
        <p:nvPicPr>
          <p:cNvPr id="37" name="图片 36">
            <a:extLst>
              <a:ext uri="{FF2B5EF4-FFF2-40B4-BE49-F238E27FC236}">
                <a16:creationId xmlns:a16="http://schemas.microsoft.com/office/drawing/2014/main" id="{4E14E819-2634-FC48-80DC-FEBEF19266DA}"/>
              </a:ext>
            </a:extLst>
          </p:cNvPr>
          <p:cNvPicPr>
            <a:picLocks noChangeAspect="1"/>
          </p:cNvPicPr>
          <p:nvPr/>
        </p:nvPicPr>
        <p:blipFill>
          <a:blip r:embed="rId3"/>
          <a:stretch>
            <a:fillRect/>
          </a:stretch>
        </p:blipFill>
        <p:spPr>
          <a:xfrm>
            <a:off x="7562895" y="2989548"/>
            <a:ext cx="622330" cy="478858"/>
          </a:xfrm>
          <a:prstGeom prst="rect">
            <a:avLst/>
          </a:prstGeom>
        </p:spPr>
      </p:pic>
      <p:pic>
        <p:nvPicPr>
          <p:cNvPr id="38" name="图形 37">
            <a:extLst>
              <a:ext uri="{FF2B5EF4-FFF2-40B4-BE49-F238E27FC236}">
                <a16:creationId xmlns:a16="http://schemas.microsoft.com/office/drawing/2014/main" id="{1E8A2D29-CC39-DD75-E51B-2BE65ADA2EB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952624" y="2865040"/>
            <a:ext cx="781769" cy="781769"/>
          </a:xfrm>
          <a:prstGeom prst="rect">
            <a:avLst/>
          </a:prstGeom>
        </p:spPr>
      </p:pic>
      <p:sp>
        <p:nvSpPr>
          <p:cNvPr id="39" name="稻壳儿小白白(http://dwz.cn/Wu2UP)">
            <a:extLst>
              <a:ext uri="{FF2B5EF4-FFF2-40B4-BE49-F238E27FC236}">
                <a16:creationId xmlns:a16="http://schemas.microsoft.com/office/drawing/2014/main" id="{17C2A18D-F0AB-CA8B-ECAB-6CA711E9D10A}"/>
              </a:ext>
            </a:extLst>
          </p:cNvPr>
          <p:cNvSpPr>
            <a:spLocks noChangeAspect="1" noEditPoints="1"/>
          </p:cNvSpPr>
          <p:nvPr/>
        </p:nvSpPr>
        <p:spPr bwMode="auto">
          <a:xfrm>
            <a:off x="3822459" y="3007020"/>
            <a:ext cx="571821" cy="466455"/>
          </a:xfrm>
          <a:custGeom>
            <a:avLst/>
            <a:gdLst>
              <a:gd name="T0" fmla="*/ 260 w 287"/>
              <a:gd name="T1" fmla="*/ 78 h 237"/>
              <a:gd name="T2" fmla="*/ 244 w 287"/>
              <a:gd name="T3" fmla="*/ 94 h 237"/>
              <a:gd name="T4" fmla="*/ 260 w 287"/>
              <a:gd name="T5" fmla="*/ 111 h 237"/>
              <a:gd name="T6" fmla="*/ 277 w 287"/>
              <a:gd name="T7" fmla="*/ 94 h 237"/>
              <a:gd name="T8" fmla="*/ 260 w 287"/>
              <a:gd name="T9" fmla="*/ 78 h 237"/>
              <a:gd name="T10" fmla="*/ 27 w 287"/>
              <a:gd name="T11" fmla="*/ 78 h 237"/>
              <a:gd name="T12" fmla="*/ 11 w 287"/>
              <a:gd name="T13" fmla="*/ 94 h 237"/>
              <a:gd name="T14" fmla="*/ 27 w 287"/>
              <a:gd name="T15" fmla="*/ 111 h 237"/>
              <a:gd name="T16" fmla="*/ 43 w 287"/>
              <a:gd name="T17" fmla="*/ 94 h 237"/>
              <a:gd name="T18" fmla="*/ 27 w 287"/>
              <a:gd name="T19" fmla="*/ 78 h 237"/>
              <a:gd name="T20" fmla="*/ 212 w 287"/>
              <a:gd name="T21" fmla="*/ 49 h 237"/>
              <a:gd name="T22" fmla="*/ 188 w 287"/>
              <a:gd name="T23" fmla="*/ 73 h 237"/>
              <a:gd name="T24" fmla="*/ 212 w 287"/>
              <a:gd name="T25" fmla="*/ 97 h 237"/>
              <a:gd name="T26" fmla="*/ 236 w 287"/>
              <a:gd name="T27" fmla="*/ 73 h 237"/>
              <a:gd name="T28" fmla="*/ 212 w 287"/>
              <a:gd name="T29" fmla="*/ 49 h 237"/>
              <a:gd name="T30" fmla="*/ 287 w 287"/>
              <a:gd name="T31" fmla="*/ 196 h 237"/>
              <a:gd name="T32" fmla="*/ 259 w 287"/>
              <a:gd name="T33" fmla="*/ 196 h 237"/>
              <a:gd name="T34" fmla="*/ 259 w 287"/>
              <a:gd name="T35" fmla="*/ 145 h 237"/>
              <a:gd name="T36" fmla="*/ 253 w 287"/>
              <a:gd name="T37" fmla="*/ 121 h 237"/>
              <a:gd name="T38" fmla="*/ 260 w 287"/>
              <a:gd name="T39" fmla="*/ 120 h 237"/>
              <a:gd name="T40" fmla="*/ 287 w 287"/>
              <a:gd name="T41" fmla="*/ 147 h 237"/>
              <a:gd name="T42" fmla="*/ 287 w 287"/>
              <a:gd name="T43" fmla="*/ 196 h 237"/>
              <a:gd name="T44" fmla="*/ 75 w 287"/>
              <a:gd name="T45" fmla="*/ 49 h 237"/>
              <a:gd name="T46" fmla="*/ 51 w 287"/>
              <a:gd name="T47" fmla="*/ 73 h 237"/>
              <a:gd name="T48" fmla="*/ 75 w 287"/>
              <a:gd name="T49" fmla="*/ 97 h 237"/>
              <a:gd name="T50" fmla="*/ 99 w 287"/>
              <a:gd name="T51" fmla="*/ 73 h 237"/>
              <a:gd name="T52" fmla="*/ 75 w 287"/>
              <a:gd name="T53" fmla="*/ 49 h 237"/>
              <a:gd name="T54" fmla="*/ 27 w 287"/>
              <a:gd name="T55" fmla="*/ 120 h 237"/>
              <a:gd name="T56" fmla="*/ 34 w 287"/>
              <a:gd name="T57" fmla="*/ 121 h 237"/>
              <a:gd name="T58" fmla="*/ 28 w 287"/>
              <a:gd name="T59" fmla="*/ 145 h 237"/>
              <a:gd name="T60" fmla="*/ 28 w 287"/>
              <a:gd name="T61" fmla="*/ 196 h 237"/>
              <a:gd name="T62" fmla="*/ 0 w 287"/>
              <a:gd name="T63" fmla="*/ 196 h 237"/>
              <a:gd name="T64" fmla="*/ 0 w 287"/>
              <a:gd name="T65" fmla="*/ 147 h 237"/>
              <a:gd name="T66" fmla="*/ 27 w 287"/>
              <a:gd name="T67" fmla="*/ 120 h 237"/>
              <a:gd name="T68" fmla="*/ 144 w 287"/>
              <a:gd name="T69" fmla="*/ 0 h 237"/>
              <a:gd name="T70" fmla="*/ 108 w 287"/>
              <a:gd name="T71" fmla="*/ 36 h 237"/>
              <a:gd name="T72" fmla="*/ 144 w 287"/>
              <a:gd name="T73" fmla="*/ 72 h 237"/>
              <a:gd name="T74" fmla="*/ 179 w 287"/>
              <a:gd name="T75" fmla="*/ 36 h 237"/>
              <a:gd name="T76" fmla="*/ 144 w 287"/>
              <a:gd name="T77" fmla="*/ 0 h 237"/>
              <a:gd name="T78" fmla="*/ 251 w 287"/>
              <a:gd name="T79" fmla="*/ 214 h 237"/>
              <a:gd name="T80" fmla="*/ 208 w 287"/>
              <a:gd name="T81" fmla="*/ 214 h 237"/>
              <a:gd name="T82" fmla="*/ 208 w 287"/>
              <a:gd name="T83" fmla="*/ 137 h 237"/>
              <a:gd name="T84" fmla="*/ 201 w 287"/>
              <a:gd name="T85" fmla="*/ 108 h 237"/>
              <a:gd name="T86" fmla="*/ 212 w 287"/>
              <a:gd name="T87" fmla="*/ 106 h 237"/>
              <a:gd name="T88" fmla="*/ 251 w 287"/>
              <a:gd name="T89" fmla="*/ 145 h 237"/>
              <a:gd name="T90" fmla="*/ 251 w 287"/>
              <a:gd name="T91" fmla="*/ 214 h 237"/>
              <a:gd name="T92" fmla="*/ 79 w 287"/>
              <a:gd name="T93" fmla="*/ 137 h 237"/>
              <a:gd name="T94" fmla="*/ 79 w 287"/>
              <a:gd name="T95" fmla="*/ 214 h 237"/>
              <a:gd name="T96" fmla="*/ 37 w 287"/>
              <a:gd name="T97" fmla="*/ 214 h 237"/>
              <a:gd name="T98" fmla="*/ 37 w 287"/>
              <a:gd name="T99" fmla="*/ 145 h 237"/>
              <a:gd name="T100" fmla="*/ 75 w 287"/>
              <a:gd name="T101" fmla="*/ 106 h 237"/>
              <a:gd name="T102" fmla="*/ 86 w 287"/>
              <a:gd name="T103" fmla="*/ 108 h 237"/>
              <a:gd name="T104" fmla="*/ 79 w 287"/>
              <a:gd name="T105" fmla="*/ 137 h 237"/>
              <a:gd name="T106" fmla="*/ 88 w 287"/>
              <a:gd name="T107" fmla="*/ 237 h 237"/>
              <a:gd name="T108" fmla="*/ 200 w 287"/>
              <a:gd name="T109" fmla="*/ 237 h 237"/>
              <a:gd name="T110" fmla="*/ 200 w 287"/>
              <a:gd name="T111" fmla="*/ 137 h 237"/>
              <a:gd name="T112" fmla="*/ 144 w 287"/>
              <a:gd name="T113" fmla="*/ 81 h 237"/>
              <a:gd name="T114" fmla="*/ 88 w 287"/>
              <a:gd name="T115" fmla="*/ 137 h 237"/>
              <a:gd name="T116" fmla="*/ 88 w 287"/>
              <a:gd name="T1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783">
              <a:defRPr/>
            </a:pPr>
            <a:endParaRPr lang="zh-CN" altLang="en-US" sz="1350" kern="0" dirty="0">
              <a:solidFill>
                <a:sysClr val="windowText" lastClr="000000"/>
              </a:solidFill>
              <a:latin typeface="微软雅黑" panose="020B0503020204020204" charset="-122"/>
              <a:ea typeface="微软雅黑" panose="020B0503020204020204" charset="-122"/>
              <a:cs typeface="Calibri" panose="020F0502020204030204"/>
              <a:sym typeface="Calibri" panose="020F0502020204030204"/>
            </a:endParaRPr>
          </a:p>
        </p:txBody>
      </p:sp>
      <p:cxnSp>
        <p:nvCxnSpPr>
          <p:cNvPr id="41" name="直线连接符 40">
            <a:extLst>
              <a:ext uri="{FF2B5EF4-FFF2-40B4-BE49-F238E27FC236}">
                <a16:creationId xmlns:a16="http://schemas.microsoft.com/office/drawing/2014/main" id="{5460E2D7-456F-54FD-8FC5-C4C1851B80D4}"/>
              </a:ext>
            </a:extLst>
          </p:cNvPr>
          <p:cNvCxnSpPr/>
          <p:nvPr/>
        </p:nvCxnSpPr>
        <p:spPr>
          <a:xfrm>
            <a:off x="4099376" y="3396753"/>
            <a:ext cx="0" cy="2160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直线连接符 41">
            <a:extLst>
              <a:ext uri="{FF2B5EF4-FFF2-40B4-BE49-F238E27FC236}">
                <a16:creationId xmlns:a16="http://schemas.microsoft.com/office/drawing/2014/main" id="{F01AB415-8FCB-59A2-8089-8832BD264A93}"/>
              </a:ext>
            </a:extLst>
          </p:cNvPr>
          <p:cNvCxnSpPr/>
          <p:nvPr/>
        </p:nvCxnSpPr>
        <p:spPr>
          <a:xfrm>
            <a:off x="6044291" y="3402008"/>
            <a:ext cx="0" cy="2160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3" name="直线连接符 42">
            <a:extLst>
              <a:ext uri="{FF2B5EF4-FFF2-40B4-BE49-F238E27FC236}">
                <a16:creationId xmlns:a16="http://schemas.microsoft.com/office/drawing/2014/main" id="{282E9274-B952-9F33-72E8-AF2D53121D7A}"/>
              </a:ext>
            </a:extLst>
          </p:cNvPr>
          <p:cNvCxnSpPr/>
          <p:nvPr/>
        </p:nvCxnSpPr>
        <p:spPr>
          <a:xfrm>
            <a:off x="7883925" y="3402006"/>
            <a:ext cx="0" cy="2160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直线连接符 43">
            <a:extLst>
              <a:ext uri="{FF2B5EF4-FFF2-40B4-BE49-F238E27FC236}">
                <a16:creationId xmlns:a16="http://schemas.microsoft.com/office/drawing/2014/main" id="{FFA02CF1-7467-D6C1-D843-6B78323B9895}"/>
              </a:ext>
            </a:extLst>
          </p:cNvPr>
          <p:cNvCxnSpPr/>
          <p:nvPr/>
        </p:nvCxnSpPr>
        <p:spPr>
          <a:xfrm>
            <a:off x="9725877" y="3402005"/>
            <a:ext cx="0" cy="21600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3477DF5F-D52A-695B-CE6E-9AF5203AB94F}"/>
              </a:ext>
            </a:extLst>
          </p:cNvPr>
          <p:cNvSpPr/>
          <p:nvPr/>
        </p:nvSpPr>
        <p:spPr>
          <a:xfrm>
            <a:off x="1703035" y="4374962"/>
            <a:ext cx="1297037" cy="1281037"/>
          </a:xfrm>
          <a:prstGeom prst="rect">
            <a:avLst/>
          </a:prstGeom>
          <a:no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r>
              <a:rPr kumimoji="1" lang="zh-CN" altLang="en-US" sz="1600" kern="0" dirty="0">
                <a:solidFill>
                  <a:prstClr val="black"/>
                </a:solidFill>
                <a:latin typeface="Arial"/>
                <a:ea typeface="Microsoft YaHei"/>
                <a:sym typeface="Calibri" panose="020F0502020204030204"/>
              </a:rPr>
              <a:t>制定重点关心学生的筛查标准</a:t>
            </a:r>
            <a:endParaRPr kumimoji="1" lang="en-US" altLang="zh-CN" sz="1600" kern="0" dirty="0">
              <a:solidFill>
                <a:prstClr val="black"/>
              </a:solidFill>
              <a:highlight>
                <a:srgbClr val="FFFF00"/>
              </a:highlight>
              <a:latin typeface="Arial"/>
              <a:ea typeface="Microsoft YaHei"/>
              <a:sym typeface="Calibri" panose="020F0502020204030204"/>
            </a:endParaRPr>
          </a:p>
        </p:txBody>
      </p:sp>
      <p:sp>
        <p:nvSpPr>
          <p:cNvPr id="46" name="矩形 45">
            <a:extLst>
              <a:ext uri="{FF2B5EF4-FFF2-40B4-BE49-F238E27FC236}">
                <a16:creationId xmlns:a16="http://schemas.microsoft.com/office/drawing/2014/main" id="{20DDDDB5-67F5-D82C-5537-8FE4ED09C8E3}"/>
              </a:ext>
            </a:extLst>
          </p:cNvPr>
          <p:cNvSpPr/>
          <p:nvPr/>
        </p:nvSpPr>
        <p:spPr>
          <a:xfrm>
            <a:off x="3287568" y="4372746"/>
            <a:ext cx="1734581" cy="1283071"/>
          </a:xfrm>
          <a:prstGeom prst="rect">
            <a:avLst/>
          </a:prstGeom>
          <a:no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r>
              <a:rPr kumimoji="1" lang="zh-CN" altLang="en-US" sz="1600" kern="0" dirty="0">
                <a:solidFill>
                  <a:prstClr val="black"/>
                </a:solidFill>
                <a:latin typeface="Arial"/>
                <a:ea typeface="Microsoft YaHei"/>
                <a:sym typeface="Calibri" panose="020F0502020204030204"/>
              </a:rPr>
              <a:t>建立学生行为数据汇总更新机制，统一数据格式，建立集成数据库</a:t>
            </a:r>
            <a:endParaRPr kumimoji="1" lang="en-US" altLang="zh-CN" sz="1600" kern="0" dirty="0">
              <a:solidFill>
                <a:prstClr val="black"/>
              </a:solidFill>
              <a:latin typeface="Arial"/>
              <a:ea typeface="Microsoft YaHei"/>
              <a:sym typeface="Calibri" panose="020F0502020204030204"/>
            </a:endParaRPr>
          </a:p>
        </p:txBody>
      </p:sp>
      <p:sp>
        <p:nvSpPr>
          <p:cNvPr id="47" name="矩形 46">
            <a:extLst>
              <a:ext uri="{FF2B5EF4-FFF2-40B4-BE49-F238E27FC236}">
                <a16:creationId xmlns:a16="http://schemas.microsoft.com/office/drawing/2014/main" id="{86C69544-4873-C874-0F3B-101F60888FFF}"/>
              </a:ext>
            </a:extLst>
          </p:cNvPr>
          <p:cNvSpPr/>
          <p:nvPr/>
        </p:nvSpPr>
        <p:spPr>
          <a:xfrm>
            <a:off x="5225228" y="4372751"/>
            <a:ext cx="1630685" cy="1283065"/>
          </a:xfrm>
          <a:prstGeom prst="rect">
            <a:avLst/>
          </a:prstGeom>
          <a:no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r>
              <a:rPr kumimoji="1" lang="zh-CN" altLang="en-US" sz="1600" kern="0" dirty="0">
                <a:solidFill>
                  <a:prstClr val="black"/>
                </a:solidFill>
                <a:latin typeface="Arial"/>
                <a:ea typeface="Microsoft YaHei"/>
                <a:sym typeface="Calibri" panose="020F0502020204030204"/>
              </a:rPr>
              <a:t>整合数据进行深入分析，精准识别重点关心学生</a:t>
            </a:r>
            <a:endParaRPr kumimoji="1" lang="en-US" altLang="zh-CN" sz="1600" kern="0" dirty="0">
              <a:solidFill>
                <a:prstClr val="black"/>
              </a:solidFill>
              <a:latin typeface="Arial"/>
              <a:ea typeface="Microsoft YaHei"/>
              <a:sym typeface="Calibri" panose="020F0502020204030204"/>
            </a:endParaRPr>
          </a:p>
        </p:txBody>
      </p:sp>
      <p:sp>
        <p:nvSpPr>
          <p:cNvPr id="48" name="矩形 47">
            <a:extLst>
              <a:ext uri="{FF2B5EF4-FFF2-40B4-BE49-F238E27FC236}">
                <a16:creationId xmlns:a16="http://schemas.microsoft.com/office/drawing/2014/main" id="{86ED4F1F-4A03-318D-C1A6-E4C7E5039880}"/>
              </a:ext>
            </a:extLst>
          </p:cNvPr>
          <p:cNvSpPr/>
          <p:nvPr/>
        </p:nvSpPr>
        <p:spPr>
          <a:xfrm>
            <a:off x="7058717" y="4372954"/>
            <a:ext cx="1630685" cy="1283053"/>
          </a:xfrm>
          <a:prstGeom prst="rect">
            <a:avLst/>
          </a:prstGeom>
          <a:no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r>
              <a:rPr kumimoji="1" lang="zh-CN" altLang="en-US" sz="1600" kern="0" dirty="0">
                <a:solidFill>
                  <a:prstClr val="black"/>
                </a:solidFill>
                <a:latin typeface="Arial"/>
                <a:ea typeface="Microsoft YaHei"/>
                <a:sym typeface="Calibri" panose="020F0502020204030204"/>
              </a:rPr>
              <a:t>向重点关心学生定点、定向投放发展支持资源</a:t>
            </a:r>
            <a:endParaRPr kumimoji="1" lang="en-US" altLang="zh-CN" sz="1600" kern="0" dirty="0">
              <a:solidFill>
                <a:prstClr val="black"/>
              </a:solidFill>
              <a:latin typeface="Arial"/>
              <a:ea typeface="Microsoft YaHei"/>
              <a:sym typeface="Calibri" panose="020F0502020204030204"/>
            </a:endParaRPr>
          </a:p>
        </p:txBody>
      </p:sp>
      <p:sp>
        <p:nvSpPr>
          <p:cNvPr id="49" name="矩形 48">
            <a:extLst>
              <a:ext uri="{FF2B5EF4-FFF2-40B4-BE49-F238E27FC236}">
                <a16:creationId xmlns:a16="http://schemas.microsoft.com/office/drawing/2014/main" id="{9F0D6E84-7463-4B18-1361-44C5A8ACFF3C}"/>
              </a:ext>
            </a:extLst>
          </p:cNvPr>
          <p:cNvSpPr/>
          <p:nvPr/>
        </p:nvSpPr>
        <p:spPr>
          <a:xfrm>
            <a:off x="8962344" y="4372979"/>
            <a:ext cx="1563832" cy="1283045"/>
          </a:xfrm>
          <a:prstGeom prst="rect">
            <a:avLst/>
          </a:prstGeom>
          <a:no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783"/>
            <a:r>
              <a:rPr kumimoji="1" lang="zh-CN" altLang="en-US" sz="1600" kern="0" dirty="0">
                <a:solidFill>
                  <a:prstClr val="black"/>
                </a:solidFill>
                <a:latin typeface="Arial"/>
                <a:ea typeface="Microsoft YaHei"/>
                <a:sym typeface="Calibri" panose="020F0502020204030204"/>
              </a:rPr>
              <a:t>建立综合评估体系，量化工作成效考核评估</a:t>
            </a:r>
            <a:endParaRPr kumimoji="1" lang="en-US" altLang="zh-CN" sz="1600" kern="0" dirty="0">
              <a:solidFill>
                <a:prstClr val="black"/>
              </a:solidFill>
              <a:latin typeface="Arial"/>
              <a:ea typeface="Microsoft YaHei"/>
              <a:sym typeface="Calibri" panose="020F0502020204030204"/>
            </a:endParaRPr>
          </a:p>
        </p:txBody>
      </p:sp>
      <p:pic>
        <p:nvPicPr>
          <p:cNvPr id="50" name="图形 10">
            <a:extLst>
              <a:ext uri="{FF2B5EF4-FFF2-40B4-BE49-F238E27FC236}">
                <a16:creationId xmlns:a16="http://schemas.microsoft.com/office/drawing/2014/main" id="{1E423721-E3BD-D93E-8B92-07443E60D00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686907" y="2923287"/>
            <a:ext cx="705217" cy="705217"/>
          </a:xfrm>
          <a:prstGeom prst="rect">
            <a:avLst/>
          </a:prstGeom>
        </p:spPr>
      </p:pic>
      <p:pic>
        <p:nvPicPr>
          <p:cNvPr id="51" name="图形 14">
            <a:extLst>
              <a:ext uri="{FF2B5EF4-FFF2-40B4-BE49-F238E27FC236}">
                <a16:creationId xmlns:a16="http://schemas.microsoft.com/office/drawing/2014/main" id="{E2F18D3F-F3C3-1874-3D54-AFA60ED153C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316464" y="2872833"/>
            <a:ext cx="781769" cy="781769"/>
          </a:xfrm>
          <a:prstGeom prst="rect">
            <a:avLst/>
          </a:prstGeom>
        </p:spPr>
      </p:pic>
      <p:sp>
        <p:nvSpPr>
          <p:cNvPr id="5" name="标题 4">
            <a:extLst>
              <a:ext uri="{FF2B5EF4-FFF2-40B4-BE49-F238E27FC236}">
                <a16:creationId xmlns:a16="http://schemas.microsoft.com/office/drawing/2014/main" id="{D90A04AC-C2CE-055B-4B43-B5E31ECDDDFF}"/>
              </a:ext>
            </a:extLst>
          </p:cNvPr>
          <p:cNvSpPr>
            <a:spLocks noGrp="1"/>
          </p:cNvSpPr>
          <p:nvPr>
            <p:ph type="title"/>
          </p:nvPr>
        </p:nvSpPr>
        <p:spPr/>
        <p:txBody>
          <a:bodyPr/>
          <a:lstStyle/>
          <a:p>
            <a:r>
              <a:rPr lang="zh-CN" altLang="en-US" dirty="0">
                <a:latin typeface="微软雅黑" panose="020B0503020204020204" charset="-122"/>
                <a:ea typeface="微软雅黑" panose="020B0503020204020204" charset="-122"/>
                <a:cs typeface="Calibri" panose="020F0502020204030204"/>
                <a:sym typeface="Calibri" panose="020F0502020204030204"/>
              </a:rPr>
              <a:t>重点学生全覆盖关心</a:t>
            </a:r>
            <a:r>
              <a:rPr lang="zh-CN" altLang="en-US" b="1" dirty="0">
                <a:latin typeface="微软雅黑" panose="020B0503020204020204" charset="-122"/>
                <a:ea typeface="微软雅黑" panose="020B0503020204020204" charset="-122"/>
                <a:cs typeface="Calibri" panose="020F0502020204030204"/>
                <a:sym typeface="Calibri" panose="020F0502020204030204"/>
              </a:rPr>
              <a:t>与指导</a:t>
            </a:r>
            <a:endParaRPr lang="zh-CN" altLang="en-US" dirty="0"/>
          </a:p>
        </p:txBody>
      </p:sp>
      <p:sp>
        <p:nvSpPr>
          <p:cNvPr id="10" name="内容占位符 2">
            <a:extLst>
              <a:ext uri="{FF2B5EF4-FFF2-40B4-BE49-F238E27FC236}">
                <a16:creationId xmlns:a16="http://schemas.microsoft.com/office/drawing/2014/main" id="{62AAB92C-C4E9-E75A-2BF4-48D2EB7009E0}"/>
              </a:ext>
            </a:extLst>
          </p:cNvPr>
          <p:cNvSpPr txBox="1"/>
          <p:nvPr/>
        </p:nvSpPr>
        <p:spPr>
          <a:xfrm>
            <a:off x="1805582" y="1659561"/>
            <a:ext cx="8580834" cy="873963"/>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lnSpc>
                <a:spcPct val="150000"/>
              </a:lnSpc>
              <a:spcBef>
                <a:spcPts val="900"/>
              </a:spcBef>
              <a:buClr>
                <a:srgbClr val="7030A0"/>
              </a:buClr>
              <a:buNone/>
            </a:pPr>
            <a:r>
              <a:rPr kumimoji="1" lang="zh-CN" altLang="en-US"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rPr>
              <a:t>建立需重点关心学生的精准识别、精准关心与精准指导机制，实现全要素覆盖</a:t>
            </a:r>
            <a:endParaRPr kumimoji="1" lang="en-US" altLang="zh-CN" sz="1950" dirty="0">
              <a:solidFill>
                <a:prstClr val="black"/>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1" name="矩形 10">
            <a:extLst>
              <a:ext uri="{FF2B5EF4-FFF2-40B4-BE49-F238E27FC236}">
                <a16:creationId xmlns:a16="http://schemas.microsoft.com/office/drawing/2014/main" id="{A5625FBB-7974-8BBD-480B-41B576D693CD}"/>
              </a:ext>
            </a:extLst>
          </p:cNvPr>
          <p:cNvSpPr/>
          <p:nvPr/>
        </p:nvSpPr>
        <p:spPr>
          <a:xfrm>
            <a:off x="5170661" y="3905360"/>
            <a:ext cx="1850679" cy="219289"/>
          </a:xfrm>
          <a:prstGeom prst="rect">
            <a:avLst/>
          </a:prstGeom>
          <a:noFill/>
          <a:ln w="38100" cap="flat">
            <a:solidFill>
              <a:srgbClr val="FF0000"/>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514350"/>
            <a:endParaRPr lang="zh-CN" altLang="en-US" sz="975">
              <a:solidFill>
                <a:srgbClr val="000000"/>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3923349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ABF7B-6A32-48AC-9398-449107857D5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D72A2D3-DFCA-FBD5-6A0F-981D7B4B38B3}"/>
              </a:ext>
            </a:extLst>
          </p:cNvPr>
          <p:cNvSpPr txBox="1">
            <a:spLocks/>
          </p:cNvSpPr>
          <p:nvPr/>
        </p:nvSpPr>
        <p:spPr>
          <a:xfrm>
            <a:off x="2927648" y="300439"/>
            <a:ext cx="7459074" cy="93735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微软雅黑" panose="020B0503020204020204" pitchFamily="34" charset="-122"/>
                <a:ea typeface="微软雅黑" panose="020B0503020204020204" pitchFamily="34" charset="-122"/>
                <a:cs typeface="+mj-cs"/>
              </a:defRPr>
            </a:lvl1pPr>
          </a:lstStyle>
          <a:p>
            <a:pPr marL="171446" indent="-171446" defTabSz="685783">
              <a:spcBef>
                <a:spcPts val="700"/>
              </a:spcBef>
              <a:buClr>
                <a:prstClr val="white"/>
              </a:buClr>
              <a:defRPr/>
            </a:pPr>
            <a:r>
              <a:rPr lang="zh-CN" altLang="en-US" sz="3000" dirty="0">
                <a:solidFill>
                  <a:schemeClr val="tx1"/>
                </a:solidFill>
                <a:latin typeface="微软雅黑" panose="020B0503020204020204" charset="-122"/>
                <a:ea typeface="微软雅黑" panose="020B0503020204020204" charset="-122"/>
                <a:cs typeface="Calibri" panose="020F0502020204030204"/>
                <a:sym typeface="Calibri" panose="020F0502020204030204"/>
              </a:rPr>
              <a:t>深度辅导助手</a:t>
            </a:r>
          </a:p>
        </p:txBody>
      </p:sp>
      <p:sp>
        <p:nvSpPr>
          <p:cNvPr id="3" name="矩形 2">
            <a:extLst>
              <a:ext uri="{FF2B5EF4-FFF2-40B4-BE49-F238E27FC236}">
                <a16:creationId xmlns:a16="http://schemas.microsoft.com/office/drawing/2014/main" id="{1F388A1E-08C2-6A22-9285-571E45C36A98}"/>
              </a:ext>
            </a:extLst>
          </p:cNvPr>
          <p:cNvSpPr/>
          <p:nvPr/>
        </p:nvSpPr>
        <p:spPr>
          <a:xfrm>
            <a:off x="1756102" y="1520067"/>
            <a:ext cx="8679797" cy="1373453"/>
          </a:xfrm>
          <a:prstGeom prst="rect">
            <a:avLst/>
          </a:prstGeom>
        </p:spPr>
        <p:txBody>
          <a:bodyPr wrap="square">
            <a:spAutoFit/>
          </a:bodyPr>
          <a:lstStyle/>
          <a:p>
            <a:pPr algn="just" defTabSz="685800">
              <a:lnSpc>
                <a:spcPct val="150000"/>
              </a:lnSpc>
              <a:buClr>
                <a:srgbClr val="7030A0"/>
              </a:buClr>
            </a:pPr>
            <a:r>
              <a:rPr lang="zh-CN" altLang="en-US" dirty="0">
                <a:solidFill>
                  <a:prstClr val="black"/>
                </a:solidFill>
                <a:latin typeface="微软雅黑" panose="020B0503020204020204" charset="-122"/>
                <a:ea typeface="微软雅黑" panose="020B0503020204020204" charset="-122"/>
              </a:rPr>
              <a:t>以</a:t>
            </a:r>
            <a:r>
              <a:rPr lang="zh-CN" altLang="en-US" sz="1950" b="1" dirty="0">
                <a:solidFill>
                  <a:srgbClr val="FF0000"/>
                </a:solidFill>
                <a:latin typeface="微软雅黑" panose="020B0503020204020204" pitchFamily="34" charset="-122"/>
                <a:ea typeface="微软雅黑" panose="020B0503020204020204" pitchFamily="34" charset="-122"/>
              </a:rPr>
              <a:t>辅导员深度谈话</a:t>
            </a:r>
            <a:r>
              <a:rPr lang="zh-CN" altLang="en-US" dirty="0">
                <a:solidFill>
                  <a:prstClr val="black"/>
                </a:solidFill>
                <a:latin typeface="微软雅黑" panose="020B0503020204020204" charset="-122"/>
                <a:ea typeface="微软雅黑" panose="020B0503020204020204" charset="-122"/>
              </a:rPr>
              <a:t>场景为牵引，通过</a:t>
            </a:r>
            <a:r>
              <a:rPr lang="zh-CN" altLang="en-US" sz="1950" b="1" dirty="0">
                <a:solidFill>
                  <a:srgbClr val="FF0000"/>
                </a:solidFill>
                <a:latin typeface="微软雅黑" panose="020B0503020204020204" pitchFamily="34" charset="-122"/>
                <a:ea typeface="微软雅黑" panose="020B0503020204020204" pitchFamily="34" charset="-122"/>
              </a:rPr>
              <a:t>谈话记录智能信息抽取</a:t>
            </a:r>
            <a:r>
              <a:rPr lang="zh-CN" altLang="en-US" dirty="0">
                <a:solidFill>
                  <a:prstClr val="black"/>
                </a:solidFill>
                <a:latin typeface="微软雅黑" panose="020B0503020204020204" charset="-122"/>
                <a:ea typeface="微软雅黑" panose="020B0503020204020204" charset="-122"/>
              </a:rPr>
              <a:t>与非敏感信息（注意学生隐私保护）建设学生电子档案，构建六类重点提醒标准与指导方案，支持辅导员精准开展指导和提醒工作</a:t>
            </a:r>
          </a:p>
        </p:txBody>
      </p:sp>
      <p:sp>
        <p:nvSpPr>
          <p:cNvPr id="18" name="矩形 17">
            <a:extLst>
              <a:ext uri="{FF2B5EF4-FFF2-40B4-BE49-F238E27FC236}">
                <a16:creationId xmlns:a16="http://schemas.microsoft.com/office/drawing/2014/main" id="{7A6AF948-E1F1-C81E-9FB4-6758DCF9E867}"/>
              </a:ext>
            </a:extLst>
          </p:cNvPr>
          <p:cNvSpPr/>
          <p:nvPr/>
        </p:nvSpPr>
        <p:spPr>
          <a:xfrm>
            <a:off x="4662195" y="3337325"/>
            <a:ext cx="1862967" cy="42091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深度谈话记录</a:t>
            </a:r>
            <a:endParaRPr lang="zh-CN" altLang="en-US" sz="1500" b="1" spc="75" dirty="0">
              <a:solidFill>
                <a:srgbClr val="5C026E"/>
              </a:solidFill>
              <a:latin typeface="微软雅黑" panose="020B0503020204020204" charset="-122"/>
              <a:ea typeface="微软雅黑" panose="020B0503020204020204" charset="-122"/>
              <a:cs typeface="Calibri" panose="020F0502020204030204"/>
            </a:endParaRPr>
          </a:p>
        </p:txBody>
      </p:sp>
      <p:sp>
        <p:nvSpPr>
          <p:cNvPr id="56" name="矩形 55">
            <a:extLst>
              <a:ext uri="{FF2B5EF4-FFF2-40B4-BE49-F238E27FC236}">
                <a16:creationId xmlns:a16="http://schemas.microsoft.com/office/drawing/2014/main" id="{ED92A487-08F6-5914-F5AC-562C453FEE06}"/>
              </a:ext>
            </a:extLst>
          </p:cNvPr>
          <p:cNvSpPr/>
          <p:nvPr/>
        </p:nvSpPr>
        <p:spPr>
          <a:xfrm>
            <a:off x="4662195" y="4106861"/>
            <a:ext cx="1862967" cy="42091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500" b="1" spc="75" dirty="0">
                <a:solidFill>
                  <a:srgbClr val="FF0000"/>
                </a:solidFill>
                <a:latin typeface="微软雅黑" panose="020B0503020204020204" charset="-122"/>
                <a:ea typeface="微软雅黑" panose="020B0503020204020204" charset="-122"/>
                <a:cs typeface="Calibri" panose="020F0502020204030204"/>
              </a:rPr>
              <a:t>智能信息抽取</a:t>
            </a:r>
          </a:p>
        </p:txBody>
      </p:sp>
      <p:sp>
        <p:nvSpPr>
          <p:cNvPr id="61" name="下箭头 60">
            <a:extLst>
              <a:ext uri="{FF2B5EF4-FFF2-40B4-BE49-F238E27FC236}">
                <a16:creationId xmlns:a16="http://schemas.microsoft.com/office/drawing/2014/main" id="{AFEA18BF-C5E7-99A7-D4E0-34E3704BB26C}"/>
              </a:ext>
            </a:extLst>
          </p:cNvPr>
          <p:cNvSpPr/>
          <p:nvPr/>
        </p:nvSpPr>
        <p:spPr>
          <a:xfrm>
            <a:off x="5512089" y="3823236"/>
            <a:ext cx="197903" cy="214618"/>
          </a:xfrm>
          <a:prstGeom prst="downArrow">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latin typeface="Verdana"/>
              <a:ea typeface="微软雅黑" panose="020B0503020204020204" pitchFamily="34" charset="-122"/>
            </a:endParaRPr>
          </a:p>
        </p:txBody>
      </p:sp>
      <p:sp>
        <p:nvSpPr>
          <p:cNvPr id="63" name="矩形 62">
            <a:extLst>
              <a:ext uri="{FF2B5EF4-FFF2-40B4-BE49-F238E27FC236}">
                <a16:creationId xmlns:a16="http://schemas.microsoft.com/office/drawing/2014/main" id="{6858B943-92C4-FBD1-3CE3-DA720F8FF119}"/>
              </a:ext>
            </a:extLst>
          </p:cNvPr>
          <p:cNvSpPr/>
          <p:nvPr/>
        </p:nvSpPr>
        <p:spPr>
          <a:xfrm>
            <a:off x="4649796" y="4876398"/>
            <a:ext cx="1862967" cy="5598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学生电子档案 </a:t>
            </a:r>
            <a:r>
              <a:rPr kumimoji="1" lang="en-US" altLang="zh-CN" sz="1500" b="1" dirty="0">
                <a:solidFill>
                  <a:prstClr val="black"/>
                </a:solidFill>
                <a:latin typeface="Microsoft YaHei" panose="020B0503020204020204" pitchFamily="34" charset="-122"/>
                <a:ea typeface="Microsoft YaHei" panose="020B0503020204020204" pitchFamily="34" charset="-122"/>
              </a:rPr>
              <a:t>&amp;</a:t>
            </a:r>
          </a:p>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全覆盖提醒信息</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p:txBody>
      </p:sp>
      <p:sp>
        <p:nvSpPr>
          <p:cNvPr id="64" name="下箭头 63">
            <a:extLst>
              <a:ext uri="{FF2B5EF4-FFF2-40B4-BE49-F238E27FC236}">
                <a16:creationId xmlns:a16="http://schemas.microsoft.com/office/drawing/2014/main" id="{14664D56-F20E-9EE1-6E27-4EBDE4B56122}"/>
              </a:ext>
            </a:extLst>
          </p:cNvPr>
          <p:cNvSpPr/>
          <p:nvPr/>
        </p:nvSpPr>
        <p:spPr>
          <a:xfrm>
            <a:off x="5512089" y="4594779"/>
            <a:ext cx="197903" cy="214618"/>
          </a:xfrm>
          <a:prstGeom prst="downArrow">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latin typeface="Verdana"/>
              <a:ea typeface="微软雅黑" panose="020B0503020204020204" pitchFamily="34" charset="-122"/>
            </a:endParaRPr>
          </a:p>
        </p:txBody>
      </p:sp>
      <p:cxnSp>
        <p:nvCxnSpPr>
          <p:cNvPr id="73" name="肘形连接符 72">
            <a:extLst>
              <a:ext uri="{FF2B5EF4-FFF2-40B4-BE49-F238E27FC236}">
                <a16:creationId xmlns:a16="http://schemas.microsoft.com/office/drawing/2014/main" id="{8C5D4297-C174-029B-D875-B28766E2968B}"/>
              </a:ext>
            </a:extLst>
          </p:cNvPr>
          <p:cNvCxnSpPr>
            <a:cxnSpLocks/>
            <a:stCxn id="63" idx="1"/>
            <a:endCxn id="65" idx="2"/>
          </p:cNvCxnSpPr>
          <p:nvPr/>
        </p:nvCxnSpPr>
        <p:spPr>
          <a:xfrm rot="10800000">
            <a:off x="3736900" y="4489713"/>
            <a:ext cx="912897" cy="66658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D33899F9-E8FB-3BAB-2C71-1BFC3C4E1FF6}"/>
              </a:ext>
            </a:extLst>
          </p:cNvPr>
          <p:cNvSpPr txBox="1"/>
          <p:nvPr/>
        </p:nvSpPr>
        <p:spPr>
          <a:xfrm>
            <a:off x="4124526" y="3224700"/>
            <a:ext cx="53091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输入</a:t>
            </a:r>
          </a:p>
        </p:txBody>
      </p:sp>
      <p:grpSp>
        <p:nvGrpSpPr>
          <p:cNvPr id="15" name="组合 14">
            <a:extLst>
              <a:ext uri="{FF2B5EF4-FFF2-40B4-BE49-F238E27FC236}">
                <a16:creationId xmlns:a16="http://schemas.microsoft.com/office/drawing/2014/main" id="{0E80B9D4-0C8F-7A19-8E4F-B8B36E67CDFA}"/>
              </a:ext>
            </a:extLst>
          </p:cNvPr>
          <p:cNvGrpSpPr/>
          <p:nvPr/>
        </p:nvGrpSpPr>
        <p:grpSpPr>
          <a:xfrm>
            <a:off x="2046943" y="4059745"/>
            <a:ext cx="2070828" cy="429969"/>
            <a:chOff x="373584" y="3244919"/>
            <a:chExt cx="2761104" cy="573291"/>
          </a:xfrm>
        </p:grpSpPr>
        <p:sp>
          <p:nvSpPr>
            <p:cNvPr id="49" name="文本框 48">
              <a:extLst>
                <a:ext uri="{FF2B5EF4-FFF2-40B4-BE49-F238E27FC236}">
                  <a16:creationId xmlns:a16="http://schemas.microsoft.com/office/drawing/2014/main" id="{FF6C6401-BA3C-9CB7-9EA4-3073B1AE9628}"/>
                </a:ext>
              </a:extLst>
            </p:cNvPr>
            <p:cNvSpPr txBox="1"/>
            <p:nvPr/>
          </p:nvSpPr>
          <p:spPr>
            <a:xfrm>
              <a:off x="373584" y="3387324"/>
              <a:ext cx="759183" cy="430886"/>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学生</a:t>
              </a:r>
            </a:p>
          </p:txBody>
        </p:sp>
        <p:sp>
          <p:nvSpPr>
            <p:cNvPr id="65" name="文本框 64">
              <a:extLst>
                <a:ext uri="{FF2B5EF4-FFF2-40B4-BE49-F238E27FC236}">
                  <a16:creationId xmlns:a16="http://schemas.microsoft.com/office/drawing/2014/main" id="{60302A11-13FD-6410-41BE-F994BA7C4367}"/>
                </a:ext>
              </a:extLst>
            </p:cNvPr>
            <p:cNvSpPr txBox="1"/>
            <p:nvPr/>
          </p:nvSpPr>
          <p:spPr>
            <a:xfrm>
              <a:off x="2119025" y="3387324"/>
              <a:ext cx="1015663" cy="430886"/>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辅导员</a:t>
              </a:r>
            </a:p>
          </p:txBody>
        </p:sp>
        <p:cxnSp>
          <p:nvCxnSpPr>
            <p:cNvPr id="79" name="直线箭头连接符 78">
              <a:extLst>
                <a:ext uri="{FF2B5EF4-FFF2-40B4-BE49-F238E27FC236}">
                  <a16:creationId xmlns:a16="http://schemas.microsoft.com/office/drawing/2014/main" id="{05DFF25D-E1B2-7719-18E6-8A85EB774D3E}"/>
                </a:ext>
              </a:extLst>
            </p:cNvPr>
            <p:cNvCxnSpPr>
              <a:stCxn id="49" idx="3"/>
              <a:endCxn id="65" idx="1"/>
            </p:cNvCxnSpPr>
            <p:nvPr/>
          </p:nvCxnSpPr>
          <p:spPr>
            <a:xfrm>
              <a:off x="1132767" y="3602768"/>
              <a:ext cx="98625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5A1D64E3-088F-361D-870F-2B15807FDB14}"/>
                </a:ext>
              </a:extLst>
            </p:cNvPr>
            <p:cNvSpPr txBox="1"/>
            <p:nvPr/>
          </p:nvSpPr>
          <p:spPr>
            <a:xfrm>
              <a:off x="1278092" y="3244919"/>
              <a:ext cx="707887" cy="400109"/>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谈话</a:t>
              </a:r>
            </a:p>
          </p:txBody>
        </p:sp>
      </p:grpSp>
      <p:sp>
        <p:nvSpPr>
          <p:cNvPr id="81" name="文本框 80">
            <a:extLst>
              <a:ext uri="{FF2B5EF4-FFF2-40B4-BE49-F238E27FC236}">
                <a16:creationId xmlns:a16="http://schemas.microsoft.com/office/drawing/2014/main" id="{A6F66D29-AEF1-C6EC-CAA4-F8E47EF46B18}"/>
              </a:ext>
            </a:extLst>
          </p:cNvPr>
          <p:cNvSpPr txBox="1"/>
          <p:nvPr/>
        </p:nvSpPr>
        <p:spPr>
          <a:xfrm>
            <a:off x="2045759" y="5008437"/>
            <a:ext cx="569387" cy="323165"/>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院系</a:t>
            </a:r>
          </a:p>
        </p:txBody>
      </p:sp>
      <p:sp>
        <p:nvSpPr>
          <p:cNvPr id="82" name="文本框 81">
            <a:extLst>
              <a:ext uri="{FF2B5EF4-FFF2-40B4-BE49-F238E27FC236}">
                <a16:creationId xmlns:a16="http://schemas.microsoft.com/office/drawing/2014/main" id="{57F04782-79E2-633F-8772-AE43A2BCC782}"/>
              </a:ext>
            </a:extLst>
          </p:cNvPr>
          <p:cNvSpPr txBox="1"/>
          <p:nvPr/>
        </p:nvSpPr>
        <p:spPr>
          <a:xfrm>
            <a:off x="7611122" y="4177083"/>
            <a:ext cx="761747" cy="323165"/>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学生部</a:t>
            </a:r>
          </a:p>
        </p:txBody>
      </p:sp>
      <p:cxnSp>
        <p:nvCxnSpPr>
          <p:cNvPr id="83" name="肘形连接符 82">
            <a:extLst>
              <a:ext uri="{FF2B5EF4-FFF2-40B4-BE49-F238E27FC236}">
                <a16:creationId xmlns:a16="http://schemas.microsoft.com/office/drawing/2014/main" id="{C94C0BC4-E4A2-ACF0-D0EF-CC06179C939E}"/>
              </a:ext>
            </a:extLst>
          </p:cNvPr>
          <p:cNvCxnSpPr>
            <a:cxnSpLocks/>
            <a:stCxn id="63" idx="1"/>
            <a:endCxn id="81" idx="3"/>
          </p:cNvCxnSpPr>
          <p:nvPr/>
        </p:nvCxnSpPr>
        <p:spPr>
          <a:xfrm rot="10800000" flipV="1">
            <a:off x="2615145" y="5156301"/>
            <a:ext cx="2034650" cy="1371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文本框 97">
            <a:extLst>
              <a:ext uri="{FF2B5EF4-FFF2-40B4-BE49-F238E27FC236}">
                <a16:creationId xmlns:a16="http://schemas.microsoft.com/office/drawing/2014/main" id="{89778503-79DC-2DAB-636C-7EB67A339B67}"/>
              </a:ext>
            </a:extLst>
          </p:cNvPr>
          <p:cNvSpPr txBox="1"/>
          <p:nvPr/>
        </p:nvSpPr>
        <p:spPr>
          <a:xfrm>
            <a:off x="6100898" y="5720802"/>
            <a:ext cx="174278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基本信息（</a:t>
            </a:r>
            <a:r>
              <a:rPr kumimoji="1" lang="zh-CN" altLang="en-US" sz="1350" b="1" dirty="0">
                <a:solidFill>
                  <a:prstClr val="black"/>
                </a:solidFill>
                <a:latin typeface="Verdana"/>
                <a:ea typeface="微软雅黑" panose="020B0503020204020204" pitchFamily="34" charset="-122"/>
              </a:rPr>
              <a:t>非隐私</a:t>
            </a:r>
            <a:r>
              <a:rPr kumimoji="1" lang="zh-CN" altLang="en-US" sz="1350" dirty="0">
                <a:solidFill>
                  <a:prstClr val="black"/>
                </a:solidFill>
                <a:latin typeface="Verdana"/>
                <a:ea typeface="微软雅黑" panose="020B0503020204020204" pitchFamily="34" charset="-122"/>
              </a:rPr>
              <a:t>）</a:t>
            </a:r>
            <a:endParaRPr kumimoji="1" lang="en-US" altLang="zh-CN" sz="1350" dirty="0">
              <a:solidFill>
                <a:prstClr val="black"/>
              </a:solidFill>
              <a:latin typeface="Verdana"/>
              <a:ea typeface="微软雅黑" panose="020B0503020204020204" pitchFamily="34" charset="-122"/>
            </a:endParaRPr>
          </a:p>
        </p:txBody>
      </p:sp>
      <p:sp>
        <p:nvSpPr>
          <p:cNvPr id="99" name="文本框 98">
            <a:extLst>
              <a:ext uri="{FF2B5EF4-FFF2-40B4-BE49-F238E27FC236}">
                <a16:creationId xmlns:a16="http://schemas.microsoft.com/office/drawing/2014/main" id="{AAD2CC62-889D-97B1-A31F-A0E5741BF352}"/>
              </a:ext>
            </a:extLst>
          </p:cNvPr>
          <p:cNvSpPr txBox="1"/>
          <p:nvPr/>
        </p:nvSpPr>
        <p:spPr>
          <a:xfrm>
            <a:off x="3718313" y="4580140"/>
            <a:ext cx="520697" cy="923330"/>
          </a:xfrm>
          <a:prstGeom prst="rect">
            <a:avLst/>
          </a:prstGeom>
          <a:noFill/>
        </p:spPr>
        <p:txBody>
          <a:bodyPr wrap="square" rtlCol="0">
            <a:spAutoFit/>
          </a:bodyPr>
          <a:lstStyle/>
          <a:p>
            <a:pPr defTabSz="685800"/>
            <a:r>
              <a:rPr kumimoji="1" lang="zh-CN" altLang="en-US" sz="1350" dirty="0">
                <a:solidFill>
                  <a:prstClr val="black"/>
                </a:solidFill>
                <a:latin typeface="Verdana"/>
                <a:ea typeface="微软雅黑" panose="020B0503020204020204" pitchFamily="34" charset="-122"/>
              </a:rPr>
              <a:t>指导建议</a:t>
            </a:r>
          </a:p>
        </p:txBody>
      </p:sp>
      <p:sp>
        <p:nvSpPr>
          <p:cNvPr id="100" name="文本框 99">
            <a:extLst>
              <a:ext uri="{FF2B5EF4-FFF2-40B4-BE49-F238E27FC236}">
                <a16:creationId xmlns:a16="http://schemas.microsoft.com/office/drawing/2014/main" id="{5444421A-8525-C50B-4B59-22888537F36A}"/>
              </a:ext>
            </a:extLst>
          </p:cNvPr>
          <p:cNvSpPr txBox="1"/>
          <p:nvPr/>
        </p:nvSpPr>
        <p:spPr>
          <a:xfrm>
            <a:off x="2725325" y="4876396"/>
            <a:ext cx="53091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看板</a:t>
            </a:r>
          </a:p>
        </p:txBody>
      </p:sp>
      <p:sp>
        <p:nvSpPr>
          <p:cNvPr id="104" name="文本框 103">
            <a:extLst>
              <a:ext uri="{FF2B5EF4-FFF2-40B4-BE49-F238E27FC236}">
                <a16:creationId xmlns:a16="http://schemas.microsoft.com/office/drawing/2014/main" id="{3B0974A5-918A-58C6-D010-AF193134B840}"/>
              </a:ext>
            </a:extLst>
          </p:cNvPr>
          <p:cNvSpPr txBox="1"/>
          <p:nvPr/>
        </p:nvSpPr>
        <p:spPr>
          <a:xfrm>
            <a:off x="6629058" y="5214912"/>
            <a:ext cx="877163"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指导方案</a:t>
            </a:r>
          </a:p>
        </p:txBody>
      </p:sp>
      <p:sp>
        <p:nvSpPr>
          <p:cNvPr id="106" name="矩形 105">
            <a:extLst>
              <a:ext uri="{FF2B5EF4-FFF2-40B4-BE49-F238E27FC236}">
                <a16:creationId xmlns:a16="http://schemas.microsoft.com/office/drawing/2014/main" id="{0384CF49-39DB-BED8-10F2-6174DC4ACB15}"/>
              </a:ext>
            </a:extLst>
          </p:cNvPr>
          <p:cNvSpPr/>
          <p:nvPr/>
        </p:nvSpPr>
        <p:spPr>
          <a:xfrm>
            <a:off x="8730777" y="4175507"/>
            <a:ext cx="1937224" cy="1546577"/>
          </a:xfrm>
          <a:prstGeom prst="rect">
            <a:avLst/>
          </a:prstGeom>
        </p:spPr>
        <p:txBody>
          <a:bodyPr wrap="square">
            <a:spAutoFit/>
          </a:bodyPr>
          <a:lstStyle/>
          <a:p>
            <a:pPr defTabSz="685800"/>
            <a:r>
              <a:rPr kumimoji="1" lang="zh-CN" altLang="en-US" sz="1350" dirty="0">
                <a:solidFill>
                  <a:prstClr val="black"/>
                </a:solidFill>
                <a:latin typeface="Verdana"/>
                <a:ea typeface="微软雅黑" panose="020B0503020204020204" pitchFamily="34" charset="-122"/>
              </a:rPr>
              <a:t>标准与指导方案制定：</a:t>
            </a:r>
            <a:r>
              <a:rPr kumimoji="1" lang="en-US" altLang="zh-CN" sz="1350" dirty="0">
                <a:solidFill>
                  <a:prstClr val="black"/>
                </a:solidFill>
                <a:latin typeface="Verdana"/>
                <a:ea typeface="微软雅黑" panose="020B0503020204020204" pitchFamily="34" charset="-122"/>
              </a:rPr>
              <a:t/>
            </a:r>
            <a:br>
              <a:rPr kumimoji="1" lang="en-US" altLang="zh-CN" sz="1350" dirty="0">
                <a:solidFill>
                  <a:prstClr val="black"/>
                </a:solidFill>
                <a:latin typeface="Verdana"/>
                <a:ea typeface="微软雅黑" panose="020B0503020204020204" pitchFamily="34" charset="-122"/>
              </a:rPr>
            </a:br>
            <a:r>
              <a:rPr kumimoji="1" lang="zh-CN" altLang="en-US" sz="1350" dirty="0">
                <a:solidFill>
                  <a:prstClr val="black"/>
                </a:solidFill>
                <a:latin typeface="Verdana"/>
                <a:ea typeface="微软雅黑" panose="020B0503020204020204" pitchFamily="34" charset="-122"/>
              </a:rPr>
              <a:t>心理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心理中心</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思想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思教办</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经济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事务办</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集体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团委</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学业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学习发展中心</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就业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职业指导中心      </a:t>
            </a:r>
            <a:endParaRPr kumimoji="1" lang="en-US" altLang="zh-CN" sz="1350" dirty="0">
              <a:solidFill>
                <a:prstClr val="black"/>
              </a:solidFill>
              <a:latin typeface="Verdana"/>
              <a:ea typeface="微软雅黑" panose="020B0503020204020204" pitchFamily="34" charset="-122"/>
            </a:endParaRPr>
          </a:p>
        </p:txBody>
      </p:sp>
      <p:cxnSp>
        <p:nvCxnSpPr>
          <p:cNvPr id="109" name="肘形连接符 108">
            <a:extLst>
              <a:ext uri="{FF2B5EF4-FFF2-40B4-BE49-F238E27FC236}">
                <a16:creationId xmlns:a16="http://schemas.microsoft.com/office/drawing/2014/main" id="{D48D4FD8-B5DE-B842-02DC-830A248422BE}"/>
              </a:ext>
            </a:extLst>
          </p:cNvPr>
          <p:cNvCxnSpPr>
            <a:cxnSpLocks/>
            <a:stCxn id="82" idx="2"/>
            <a:endCxn id="63" idx="3"/>
          </p:cNvCxnSpPr>
          <p:nvPr/>
        </p:nvCxnSpPr>
        <p:spPr>
          <a:xfrm rot="5400000">
            <a:off x="6924352" y="4088659"/>
            <a:ext cx="656054" cy="14792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文本框 113">
            <a:extLst>
              <a:ext uri="{FF2B5EF4-FFF2-40B4-BE49-F238E27FC236}">
                <a16:creationId xmlns:a16="http://schemas.microsoft.com/office/drawing/2014/main" id="{0E498A27-0A5E-01F4-FEB1-D6969FCABCDB}"/>
              </a:ext>
            </a:extLst>
          </p:cNvPr>
          <p:cNvSpPr txBox="1"/>
          <p:nvPr/>
        </p:nvSpPr>
        <p:spPr>
          <a:xfrm>
            <a:off x="6751958" y="3256436"/>
            <a:ext cx="877163"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要点模板</a:t>
            </a:r>
          </a:p>
        </p:txBody>
      </p:sp>
      <p:cxnSp>
        <p:nvCxnSpPr>
          <p:cNvPr id="117" name="肘形连接符 116">
            <a:extLst>
              <a:ext uri="{FF2B5EF4-FFF2-40B4-BE49-F238E27FC236}">
                <a16:creationId xmlns:a16="http://schemas.microsoft.com/office/drawing/2014/main" id="{C0AF09D6-40D5-7EE6-C898-89F7B8930963}"/>
              </a:ext>
            </a:extLst>
          </p:cNvPr>
          <p:cNvCxnSpPr>
            <a:cxnSpLocks/>
            <a:stCxn id="82" idx="0"/>
            <a:endCxn id="18" idx="3"/>
          </p:cNvCxnSpPr>
          <p:nvPr/>
        </p:nvCxnSpPr>
        <p:spPr>
          <a:xfrm rot="16200000" flipV="1">
            <a:off x="6943929" y="3129016"/>
            <a:ext cx="629298" cy="14668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线箭头连接符 119">
            <a:extLst>
              <a:ext uri="{FF2B5EF4-FFF2-40B4-BE49-F238E27FC236}">
                <a16:creationId xmlns:a16="http://schemas.microsoft.com/office/drawing/2014/main" id="{E8E7CDEB-691B-C8DC-761B-0C86D46B615C}"/>
              </a:ext>
            </a:extLst>
          </p:cNvPr>
          <p:cNvCxnSpPr>
            <a:cxnSpLocks/>
            <a:stCxn id="56" idx="3"/>
            <a:endCxn id="82" idx="1"/>
          </p:cNvCxnSpPr>
          <p:nvPr/>
        </p:nvCxnSpPr>
        <p:spPr>
          <a:xfrm>
            <a:off x="6525161" y="4317321"/>
            <a:ext cx="1085960" cy="213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文本框 124">
            <a:extLst>
              <a:ext uri="{FF2B5EF4-FFF2-40B4-BE49-F238E27FC236}">
                <a16:creationId xmlns:a16="http://schemas.microsoft.com/office/drawing/2014/main" id="{1EB05ED3-2C04-243B-CAD2-5CCB1F5BF6CB}"/>
              </a:ext>
            </a:extLst>
          </p:cNvPr>
          <p:cNvSpPr txBox="1"/>
          <p:nvPr/>
        </p:nvSpPr>
        <p:spPr>
          <a:xfrm>
            <a:off x="6946003" y="3985068"/>
            <a:ext cx="53091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看板</a:t>
            </a:r>
          </a:p>
        </p:txBody>
      </p:sp>
      <p:cxnSp>
        <p:nvCxnSpPr>
          <p:cNvPr id="134" name="肘形连接符 133">
            <a:extLst>
              <a:ext uri="{FF2B5EF4-FFF2-40B4-BE49-F238E27FC236}">
                <a16:creationId xmlns:a16="http://schemas.microsoft.com/office/drawing/2014/main" id="{4F5212C3-5FD8-1AAB-669C-13F887834BAC}"/>
              </a:ext>
            </a:extLst>
          </p:cNvPr>
          <p:cNvCxnSpPr>
            <a:cxnSpLocks/>
            <a:stCxn id="65" idx="3"/>
            <a:endCxn id="56" idx="1"/>
          </p:cNvCxnSpPr>
          <p:nvPr/>
        </p:nvCxnSpPr>
        <p:spPr>
          <a:xfrm flipV="1">
            <a:off x="4117772" y="4317321"/>
            <a:ext cx="544423" cy="108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文本框 139">
            <a:extLst>
              <a:ext uri="{FF2B5EF4-FFF2-40B4-BE49-F238E27FC236}">
                <a16:creationId xmlns:a16="http://schemas.microsoft.com/office/drawing/2014/main" id="{B65E4A95-D36B-93FA-CF75-D09DB69BDA88}"/>
              </a:ext>
            </a:extLst>
          </p:cNvPr>
          <p:cNvSpPr txBox="1"/>
          <p:nvPr/>
        </p:nvSpPr>
        <p:spPr>
          <a:xfrm>
            <a:off x="4071605" y="3998697"/>
            <a:ext cx="53091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审核</a:t>
            </a:r>
          </a:p>
        </p:txBody>
      </p:sp>
      <p:cxnSp>
        <p:nvCxnSpPr>
          <p:cNvPr id="4" name="肘形连接符 3">
            <a:extLst>
              <a:ext uri="{FF2B5EF4-FFF2-40B4-BE49-F238E27FC236}">
                <a16:creationId xmlns:a16="http://schemas.microsoft.com/office/drawing/2014/main" id="{EE489DF1-E011-0BBC-4617-A39950D72C01}"/>
              </a:ext>
            </a:extLst>
          </p:cNvPr>
          <p:cNvCxnSpPr>
            <a:cxnSpLocks/>
            <a:stCxn id="82" idx="2"/>
            <a:endCxn id="63" idx="2"/>
          </p:cNvCxnSpPr>
          <p:nvPr/>
        </p:nvCxnSpPr>
        <p:spPr>
          <a:xfrm rot="5400000">
            <a:off x="6318660" y="3762867"/>
            <a:ext cx="935957" cy="2410716"/>
          </a:xfrm>
          <a:prstGeom prst="bentConnector3">
            <a:avLst>
              <a:gd name="adj1" fmla="val 1244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FF12AA75-B45E-3105-2DF3-77875D268ECC}"/>
              </a:ext>
            </a:extLst>
          </p:cNvPr>
          <p:cNvSpPr txBox="1"/>
          <p:nvPr/>
        </p:nvSpPr>
        <p:spPr>
          <a:xfrm>
            <a:off x="6629058" y="4822513"/>
            <a:ext cx="877163"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提醒标准</a:t>
            </a:r>
          </a:p>
        </p:txBody>
      </p:sp>
      <p:cxnSp>
        <p:nvCxnSpPr>
          <p:cNvPr id="17" name="肘形连接符 16">
            <a:extLst>
              <a:ext uri="{FF2B5EF4-FFF2-40B4-BE49-F238E27FC236}">
                <a16:creationId xmlns:a16="http://schemas.microsoft.com/office/drawing/2014/main" id="{4786BBE7-AE1D-8D32-832F-B11889C9284C}"/>
              </a:ext>
            </a:extLst>
          </p:cNvPr>
          <p:cNvCxnSpPr>
            <a:cxnSpLocks/>
            <a:stCxn id="65" idx="0"/>
            <a:endCxn id="18" idx="1"/>
          </p:cNvCxnSpPr>
          <p:nvPr/>
        </p:nvCxnSpPr>
        <p:spPr>
          <a:xfrm rot="5400000" flipH="1" flipV="1">
            <a:off x="3890164" y="3394518"/>
            <a:ext cx="618764" cy="92529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227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FD40-D47F-FA83-FEC3-A9C9BCDA506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46AB6CF2-7D36-7457-D32F-18DB68E3085A}"/>
              </a:ext>
            </a:extLst>
          </p:cNvPr>
          <p:cNvSpPr txBox="1">
            <a:spLocks/>
          </p:cNvSpPr>
          <p:nvPr/>
        </p:nvSpPr>
        <p:spPr>
          <a:xfrm>
            <a:off x="2927648" y="300439"/>
            <a:ext cx="7459074" cy="93735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kern="1200">
                <a:solidFill>
                  <a:schemeClr val="bg1"/>
                </a:solidFill>
                <a:latin typeface="微软雅黑" panose="020B0503020204020204" pitchFamily="34" charset="-122"/>
                <a:ea typeface="微软雅黑" panose="020B0503020204020204" pitchFamily="34" charset="-122"/>
                <a:cs typeface="+mj-cs"/>
              </a:defRPr>
            </a:lvl1pPr>
          </a:lstStyle>
          <a:p>
            <a:pPr marL="171446" indent="-171446" defTabSz="685783">
              <a:spcBef>
                <a:spcPts val="700"/>
              </a:spcBef>
              <a:buClr>
                <a:prstClr val="white"/>
              </a:buClr>
              <a:defRPr/>
            </a:pPr>
            <a:r>
              <a:rPr lang="zh-CN" altLang="en-US" sz="3000" dirty="0">
                <a:solidFill>
                  <a:schemeClr val="tx1"/>
                </a:solidFill>
                <a:latin typeface="微软雅黑" panose="020B0503020204020204" charset="-122"/>
                <a:ea typeface="微软雅黑" panose="020B0503020204020204" charset="-122"/>
                <a:cs typeface="Calibri" panose="020F0502020204030204"/>
                <a:sym typeface="Calibri" panose="020F0502020204030204"/>
              </a:rPr>
              <a:t>深度辅导助手</a:t>
            </a:r>
          </a:p>
        </p:txBody>
      </p:sp>
      <p:sp>
        <p:nvSpPr>
          <p:cNvPr id="3" name="矩形 2">
            <a:extLst>
              <a:ext uri="{FF2B5EF4-FFF2-40B4-BE49-F238E27FC236}">
                <a16:creationId xmlns:a16="http://schemas.microsoft.com/office/drawing/2014/main" id="{7CE24B28-2777-752E-6A1E-0B284B64136B}"/>
              </a:ext>
            </a:extLst>
          </p:cNvPr>
          <p:cNvSpPr/>
          <p:nvPr/>
        </p:nvSpPr>
        <p:spPr>
          <a:xfrm>
            <a:off x="1756103" y="1920749"/>
            <a:ext cx="8679797" cy="1373453"/>
          </a:xfrm>
          <a:prstGeom prst="rect">
            <a:avLst/>
          </a:prstGeom>
        </p:spPr>
        <p:txBody>
          <a:bodyPr wrap="square">
            <a:spAutoFit/>
          </a:bodyPr>
          <a:lstStyle/>
          <a:p>
            <a:pPr algn="just" defTabSz="685800">
              <a:lnSpc>
                <a:spcPct val="150000"/>
              </a:lnSpc>
              <a:buClr>
                <a:srgbClr val="7030A0"/>
              </a:buClr>
            </a:pPr>
            <a:r>
              <a:rPr lang="zh-CN" altLang="en-US" dirty="0">
                <a:solidFill>
                  <a:prstClr val="black"/>
                </a:solidFill>
                <a:latin typeface="微软雅黑" panose="020B0503020204020204" charset="-122"/>
                <a:ea typeface="微软雅黑" panose="020B0503020204020204" charset="-122"/>
              </a:rPr>
              <a:t>以</a:t>
            </a:r>
            <a:r>
              <a:rPr lang="zh-CN" altLang="en-US" sz="1950" b="1" dirty="0">
                <a:solidFill>
                  <a:srgbClr val="FF0000"/>
                </a:solidFill>
                <a:latin typeface="微软雅黑" panose="020B0503020204020204" pitchFamily="34" charset="-122"/>
                <a:ea typeface="微软雅黑" panose="020B0503020204020204" pitchFamily="34" charset="-122"/>
              </a:rPr>
              <a:t>辅导员深度谈话</a:t>
            </a:r>
            <a:r>
              <a:rPr lang="zh-CN" altLang="en-US" dirty="0">
                <a:solidFill>
                  <a:prstClr val="black"/>
                </a:solidFill>
                <a:latin typeface="微软雅黑" panose="020B0503020204020204" charset="-122"/>
                <a:ea typeface="微软雅黑" panose="020B0503020204020204" charset="-122"/>
              </a:rPr>
              <a:t>场景为牵引，通过</a:t>
            </a:r>
            <a:r>
              <a:rPr lang="zh-CN" altLang="en-US" sz="1950" b="1" dirty="0">
                <a:solidFill>
                  <a:srgbClr val="FF0000"/>
                </a:solidFill>
                <a:latin typeface="微软雅黑" panose="020B0503020204020204" pitchFamily="34" charset="-122"/>
                <a:ea typeface="微软雅黑" panose="020B0503020204020204" pitchFamily="34" charset="-122"/>
              </a:rPr>
              <a:t>谈话记录智能信息抽取</a:t>
            </a:r>
            <a:r>
              <a:rPr lang="zh-CN" altLang="en-US" dirty="0">
                <a:solidFill>
                  <a:prstClr val="black"/>
                </a:solidFill>
                <a:latin typeface="微软雅黑" panose="020B0503020204020204" charset="-122"/>
                <a:ea typeface="微软雅黑" panose="020B0503020204020204" charset="-122"/>
              </a:rPr>
              <a:t>与非敏感信息（注意学生隐私保护）建设学生电子档案，构建六类重点提醒标准与指导方案，支持辅导员精准开展指导和提醒工作</a:t>
            </a:r>
          </a:p>
        </p:txBody>
      </p:sp>
      <p:sp>
        <p:nvSpPr>
          <p:cNvPr id="18" name="矩形 17">
            <a:extLst>
              <a:ext uri="{FF2B5EF4-FFF2-40B4-BE49-F238E27FC236}">
                <a16:creationId xmlns:a16="http://schemas.microsoft.com/office/drawing/2014/main" id="{DB687EED-A7C7-7489-7E05-1DF873D237E7}"/>
              </a:ext>
            </a:extLst>
          </p:cNvPr>
          <p:cNvSpPr/>
          <p:nvPr/>
        </p:nvSpPr>
        <p:spPr>
          <a:xfrm>
            <a:off x="4662195" y="3337325"/>
            <a:ext cx="1862967" cy="42091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深度谈话记录</a:t>
            </a:r>
            <a:endParaRPr lang="zh-CN" altLang="en-US" sz="1500" b="1" spc="75" dirty="0">
              <a:solidFill>
                <a:srgbClr val="5C026E"/>
              </a:solidFill>
              <a:latin typeface="微软雅黑" panose="020B0503020204020204" charset="-122"/>
              <a:ea typeface="微软雅黑" panose="020B0503020204020204" charset="-122"/>
              <a:cs typeface="Calibri" panose="020F0502020204030204"/>
            </a:endParaRPr>
          </a:p>
        </p:txBody>
      </p:sp>
      <p:sp>
        <p:nvSpPr>
          <p:cNvPr id="56" name="矩形 55">
            <a:extLst>
              <a:ext uri="{FF2B5EF4-FFF2-40B4-BE49-F238E27FC236}">
                <a16:creationId xmlns:a16="http://schemas.microsoft.com/office/drawing/2014/main" id="{CBFEDC51-AEBA-DC02-B845-BA173A178C3C}"/>
              </a:ext>
            </a:extLst>
          </p:cNvPr>
          <p:cNvSpPr/>
          <p:nvPr/>
        </p:nvSpPr>
        <p:spPr>
          <a:xfrm>
            <a:off x="4662195" y="4106861"/>
            <a:ext cx="1862967" cy="42091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zh-CN" altLang="en-US" sz="1500" b="1" spc="75" dirty="0">
                <a:solidFill>
                  <a:srgbClr val="FF0000"/>
                </a:solidFill>
                <a:latin typeface="微软雅黑" panose="020B0503020204020204" charset="-122"/>
                <a:ea typeface="微软雅黑" panose="020B0503020204020204" charset="-122"/>
                <a:cs typeface="Calibri" panose="020F0502020204030204"/>
              </a:rPr>
              <a:t>智能信息抽取</a:t>
            </a:r>
          </a:p>
        </p:txBody>
      </p:sp>
      <p:sp>
        <p:nvSpPr>
          <p:cNvPr id="61" name="下箭头 60">
            <a:extLst>
              <a:ext uri="{FF2B5EF4-FFF2-40B4-BE49-F238E27FC236}">
                <a16:creationId xmlns:a16="http://schemas.microsoft.com/office/drawing/2014/main" id="{BEBB3C5D-9A22-81B7-0CF0-51040A7182A1}"/>
              </a:ext>
            </a:extLst>
          </p:cNvPr>
          <p:cNvSpPr/>
          <p:nvPr/>
        </p:nvSpPr>
        <p:spPr>
          <a:xfrm>
            <a:off x="5512089" y="3823236"/>
            <a:ext cx="197903" cy="214618"/>
          </a:xfrm>
          <a:prstGeom prst="downArrow">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latin typeface="Verdana"/>
              <a:ea typeface="微软雅黑" panose="020B0503020204020204" pitchFamily="34" charset="-122"/>
            </a:endParaRPr>
          </a:p>
        </p:txBody>
      </p:sp>
      <p:sp>
        <p:nvSpPr>
          <p:cNvPr id="63" name="矩形 62">
            <a:extLst>
              <a:ext uri="{FF2B5EF4-FFF2-40B4-BE49-F238E27FC236}">
                <a16:creationId xmlns:a16="http://schemas.microsoft.com/office/drawing/2014/main" id="{B2C7270F-4824-B8C1-9AEE-D82B405C0883}"/>
              </a:ext>
            </a:extLst>
          </p:cNvPr>
          <p:cNvSpPr/>
          <p:nvPr/>
        </p:nvSpPr>
        <p:spPr>
          <a:xfrm>
            <a:off x="4649796" y="4876398"/>
            <a:ext cx="1862967" cy="5598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学生电子档案 </a:t>
            </a:r>
            <a:r>
              <a:rPr kumimoji="1" lang="en-US" altLang="zh-CN" sz="1500" b="1" dirty="0">
                <a:solidFill>
                  <a:prstClr val="black"/>
                </a:solidFill>
                <a:latin typeface="Microsoft YaHei" panose="020B0503020204020204" pitchFamily="34" charset="-122"/>
                <a:ea typeface="Microsoft YaHei" panose="020B0503020204020204" pitchFamily="34" charset="-122"/>
              </a:rPr>
              <a:t>&amp;</a:t>
            </a:r>
          </a:p>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全覆盖提醒信息</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p:txBody>
      </p:sp>
      <p:sp>
        <p:nvSpPr>
          <p:cNvPr id="64" name="下箭头 63">
            <a:extLst>
              <a:ext uri="{FF2B5EF4-FFF2-40B4-BE49-F238E27FC236}">
                <a16:creationId xmlns:a16="http://schemas.microsoft.com/office/drawing/2014/main" id="{3ADDF003-BAE3-88C5-FF0C-F5B71F87199E}"/>
              </a:ext>
            </a:extLst>
          </p:cNvPr>
          <p:cNvSpPr/>
          <p:nvPr/>
        </p:nvSpPr>
        <p:spPr>
          <a:xfrm>
            <a:off x="5512089" y="4594779"/>
            <a:ext cx="197903" cy="214618"/>
          </a:xfrm>
          <a:prstGeom prst="downArrow">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50" dirty="0">
              <a:solidFill>
                <a:prstClr val="white"/>
              </a:solidFill>
              <a:latin typeface="Verdana"/>
              <a:ea typeface="微软雅黑" panose="020B0503020204020204" pitchFamily="34" charset="-122"/>
            </a:endParaRPr>
          </a:p>
        </p:txBody>
      </p:sp>
      <p:cxnSp>
        <p:nvCxnSpPr>
          <p:cNvPr id="73" name="肘形连接符 72">
            <a:extLst>
              <a:ext uri="{FF2B5EF4-FFF2-40B4-BE49-F238E27FC236}">
                <a16:creationId xmlns:a16="http://schemas.microsoft.com/office/drawing/2014/main" id="{FDA0B67C-EA1A-4902-28AE-FD611A7EF1A1}"/>
              </a:ext>
            </a:extLst>
          </p:cNvPr>
          <p:cNvCxnSpPr>
            <a:cxnSpLocks/>
            <a:stCxn id="63" idx="1"/>
            <a:endCxn id="65" idx="2"/>
          </p:cNvCxnSpPr>
          <p:nvPr/>
        </p:nvCxnSpPr>
        <p:spPr>
          <a:xfrm rot="10800000">
            <a:off x="3736900" y="4489713"/>
            <a:ext cx="912897" cy="66658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FBB0BBE4-D385-D1E9-D640-6AB36FFF67EE}"/>
              </a:ext>
            </a:extLst>
          </p:cNvPr>
          <p:cNvSpPr txBox="1"/>
          <p:nvPr/>
        </p:nvSpPr>
        <p:spPr>
          <a:xfrm>
            <a:off x="4124526" y="3224700"/>
            <a:ext cx="53091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输入</a:t>
            </a:r>
          </a:p>
        </p:txBody>
      </p:sp>
      <p:grpSp>
        <p:nvGrpSpPr>
          <p:cNvPr id="15" name="组合 14">
            <a:extLst>
              <a:ext uri="{FF2B5EF4-FFF2-40B4-BE49-F238E27FC236}">
                <a16:creationId xmlns:a16="http://schemas.microsoft.com/office/drawing/2014/main" id="{06B41C80-C7FB-89A7-D37C-A86BD6DF651F}"/>
              </a:ext>
            </a:extLst>
          </p:cNvPr>
          <p:cNvGrpSpPr/>
          <p:nvPr/>
        </p:nvGrpSpPr>
        <p:grpSpPr>
          <a:xfrm>
            <a:off x="2046943" y="4059745"/>
            <a:ext cx="2070828" cy="429969"/>
            <a:chOff x="373584" y="3244919"/>
            <a:chExt cx="2761104" cy="573291"/>
          </a:xfrm>
        </p:grpSpPr>
        <p:sp>
          <p:nvSpPr>
            <p:cNvPr id="49" name="文本框 48">
              <a:extLst>
                <a:ext uri="{FF2B5EF4-FFF2-40B4-BE49-F238E27FC236}">
                  <a16:creationId xmlns:a16="http://schemas.microsoft.com/office/drawing/2014/main" id="{F0AD201E-7668-F222-07D4-024C9487471F}"/>
                </a:ext>
              </a:extLst>
            </p:cNvPr>
            <p:cNvSpPr txBox="1"/>
            <p:nvPr/>
          </p:nvSpPr>
          <p:spPr>
            <a:xfrm>
              <a:off x="373584" y="3387324"/>
              <a:ext cx="759183" cy="430886"/>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学生</a:t>
              </a:r>
            </a:p>
          </p:txBody>
        </p:sp>
        <p:sp>
          <p:nvSpPr>
            <p:cNvPr id="65" name="文本框 64">
              <a:extLst>
                <a:ext uri="{FF2B5EF4-FFF2-40B4-BE49-F238E27FC236}">
                  <a16:creationId xmlns:a16="http://schemas.microsoft.com/office/drawing/2014/main" id="{63A0A0BC-A2DC-9384-77C5-ECD08DC0F59E}"/>
                </a:ext>
              </a:extLst>
            </p:cNvPr>
            <p:cNvSpPr txBox="1"/>
            <p:nvPr/>
          </p:nvSpPr>
          <p:spPr>
            <a:xfrm>
              <a:off x="2119025" y="3387324"/>
              <a:ext cx="1015663" cy="430886"/>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辅导员</a:t>
              </a:r>
            </a:p>
          </p:txBody>
        </p:sp>
        <p:cxnSp>
          <p:nvCxnSpPr>
            <p:cNvPr id="79" name="直线箭头连接符 78">
              <a:extLst>
                <a:ext uri="{FF2B5EF4-FFF2-40B4-BE49-F238E27FC236}">
                  <a16:creationId xmlns:a16="http://schemas.microsoft.com/office/drawing/2014/main" id="{C1F8FB61-B9B9-45FA-AB84-E491E0DBE66B}"/>
                </a:ext>
              </a:extLst>
            </p:cNvPr>
            <p:cNvCxnSpPr>
              <a:stCxn id="49" idx="3"/>
              <a:endCxn id="65" idx="1"/>
            </p:cNvCxnSpPr>
            <p:nvPr/>
          </p:nvCxnSpPr>
          <p:spPr>
            <a:xfrm>
              <a:off x="1132767" y="3602768"/>
              <a:ext cx="98625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文本框 79">
              <a:extLst>
                <a:ext uri="{FF2B5EF4-FFF2-40B4-BE49-F238E27FC236}">
                  <a16:creationId xmlns:a16="http://schemas.microsoft.com/office/drawing/2014/main" id="{A571A4E6-3AFA-CDA0-9094-EA8F8BE8F751}"/>
                </a:ext>
              </a:extLst>
            </p:cNvPr>
            <p:cNvSpPr txBox="1"/>
            <p:nvPr/>
          </p:nvSpPr>
          <p:spPr>
            <a:xfrm>
              <a:off x="1278092" y="3244919"/>
              <a:ext cx="707887" cy="400109"/>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谈话</a:t>
              </a:r>
            </a:p>
          </p:txBody>
        </p:sp>
      </p:grpSp>
      <p:sp>
        <p:nvSpPr>
          <p:cNvPr id="81" name="文本框 80">
            <a:extLst>
              <a:ext uri="{FF2B5EF4-FFF2-40B4-BE49-F238E27FC236}">
                <a16:creationId xmlns:a16="http://schemas.microsoft.com/office/drawing/2014/main" id="{3BE21815-A994-9EEC-359F-34A1B7233C99}"/>
              </a:ext>
            </a:extLst>
          </p:cNvPr>
          <p:cNvSpPr txBox="1"/>
          <p:nvPr/>
        </p:nvSpPr>
        <p:spPr>
          <a:xfrm>
            <a:off x="2045759" y="5008437"/>
            <a:ext cx="569387" cy="323165"/>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院系</a:t>
            </a:r>
          </a:p>
        </p:txBody>
      </p:sp>
      <p:sp>
        <p:nvSpPr>
          <p:cNvPr id="82" name="文本框 81">
            <a:extLst>
              <a:ext uri="{FF2B5EF4-FFF2-40B4-BE49-F238E27FC236}">
                <a16:creationId xmlns:a16="http://schemas.microsoft.com/office/drawing/2014/main" id="{48840560-655E-11E2-E706-1E33EC7704D6}"/>
              </a:ext>
            </a:extLst>
          </p:cNvPr>
          <p:cNvSpPr txBox="1"/>
          <p:nvPr/>
        </p:nvSpPr>
        <p:spPr>
          <a:xfrm>
            <a:off x="7611122" y="4177083"/>
            <a:ext cx="761747" cy="323165"/>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学生部</a:t>
            </a:r>
          </a:p>
        </p:txBody>
      </p:sp>
      <p:cxnSp>
        <p:nvCxnSpPr>
          <p:cNvPr id="83" name="肘形连接符 82">
            <a:extLst>
              <a:ext uri="{FF2B5EF4-FFF2-40B4-BE49-F238E27FC236}">
                <a16:creationId xmlns:a16="http://schemas.microsoft.com/office/drawing/2014/main" id="{AAD47BF9-BC75-A00C-63C4-C298D64FDA54}"/>
              </a:ext>
            </a:extLst>
          </p:cNvPr>
          <p:cNvCxnSpPr>
            <a:cxnSpLocks/>
            <a:stCxn id="63" idx="1"/>
            <a:endCxn id="81" idx="3"/>
          </p:cNvCxnSpPr>
          <p:nvPr/>
        </p:nvCxnSpPr>
        <p:spPr>
          <a:xfrm rot="10800000" flipV="1">
            <a:off x="2615145" y="5156301"/>
            <a:ext cx="2034650" cy="13718"/>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文本框 97">
            <a:extLst>
              <a:ext uri="{FF2B5EF4-FFF2-40B4-BE49-F238E27FC236}">
                <a16:creationId xmlns:a16="http://schemas.microsoft.com/office/drawing/2014/main" id="{B949AD2B-94C9-88C1-1E41-6A7F6E7AFF25}"/>
              </a:ext>
            </a:extLst>
          </p:cNvPr>
          <p:cNvSpPr txBox="1"/>
          <p:nvPr/>
        </p:nvSpPr>
        <p:spPr>
          <a:xfrm>
            <a:off x="6100898" y="5720802"/>
            <a:ext cx="174278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基本信息（</a:t>
            </a:r>
            <a:r>
              <a:rPr kumimoji="1" lang="zh-CN" altLang="en-US" sz="1350" b="1" dirty="0">
                <a:solidFill>
                  <a:prstClr val="black"/>
                </a:solidFill>
                <a:latin typeface="Verdana"/>
                <a:ea typeface="微软雅黑" panose="020B0503020204020204" pitchFamily="34" charset="-122"/>
              </a:rPr>
              <a:t>非隐私</a:t>
            </a:r>
            <a:r>
              <a:rPr kumimoji="1" lang="zh-CN" altLang="en-US" sz="1350" dirty="0">
                <a:solidFill>
                  <a:prstClr val="black"/>
                </a:solidFill>
                <a:latin typeface="Verdana"/>
                <a:ea typeface="微软雅黑" panose="020B0503020204020204" pitchFamily="34" charset="-122"/>
              </a:rPr>
              <a:t>）</a:t>
            </a:r>
            <a:endParaRPr kumimoji="1" lang="en-US" altLang="zh-CN" sz="1350" dirty="0">
              <a:solidFill>
                <a:prstClr val="black"/>
              </a:solidFill>
              <a:latin typeface="Verdana"/>
              <a:ea typeface="微软雅黑" panose="020B0503020204020204" pitchFamily="34" charset="-122"/>
            </a:endParaRPr>
          </a:p>
        </p:txBody>
      </p:sp>
      <p:sp>
        <p:nvSpPr>
          <p:cNvPr id="99" name="文本框 98">
            <a:extLst>
              <a:ext uri="{FF2B5EF4-FFF2-40B4-BE49-F238E27FC236}">
                <a16:creationId xmlns:a16="http://schemas.microsoft.com/office/drawing/2014/main" id="{8FAF2DFA-5272-7EAE-6ED1-B652DA3B8C82}"/>
              </a:ext>
            </a:extLst>
          </p:cNvPr>
          <p:cNvSpPr txBox="1"/>
          <p:nvPr/>
        </p:nvSpPr>
        <p:spPr>
          <a:xfrm>
            <a:off x="3718313" y="4580140"/>
            <a:ext cx="520697" cy="923330"/>
          </a:xfrm>
          <a:prstGeom prst="rect">
            <a:avLst/>
          </a:prstGeom>
          <a:noFill/>
        </p:spPr>
        <p:txBody>
          <a:bodyPr wrap="square" rtlCol="0">
            <a:spAutoFit/>
          </a:bodyPr>
          <a:lstStyle/>
          <a:p>
            <a:pPr defTabSz="685800"/>
            <a:r>
              <a:rPr kumimoji="1" lang="zh-CN" altLang="en-US" sz="1350" dirty="0">
                <a:solidFill>
                  <a:prstClr val="black"/>
                </a:solidFill>
                <a:latin typeface="Verdana"/>
                <a:ea typeface="微软雅黑" panose="020B0503020204020204" pitchFamily="34" charset="-122"/>
              </a:rPr>
              <a:t>指导建议</a:t>
            </a:r>
          </a:p>
        </p:txBody>
      </p:sp>
      <p:sp>
        <p:nvSpPr>
          <p:cNvPr id="100" name="文本框 99">
            <a:extLst>
              <a:ext uri="{FF2B5EF4-FFF2-40B4-BE49-F238E27FC236}">
                <a16:creationId xmlns:a16="http://schemas.microsoft.com/office/drawing/2014/main" id="{0196EC39-A0D3-B4B2-FAFF-CBA91523E1CA}"/>
              </a:ext>
            </a:extLst>
          </p:cNvPr>
          <p:cNvSpPr txBox="1"/>
          <p:nvPr/>
        </p:nvSpPr>
        <p:spPr>
          <a:xfrm>
            <a:off x="2725325" y="4876396"/>
            <a:ext cx="53091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看板</a:t>
            </a:r>
          </a:p>
        </p:txBody>
      </p:sp>
      <p:sp>
        <p:nvSpPr>
          <p:cNvPr id="104" name="文本框 103">
            <a:extLst>
              <a:ext uri="{FF2B5EF4-FFF2-40B4-BE49-F238E27FC236}">
                <a16:creationId xmlns:a16="http://schemas.microsoft.com/office/drawing/2014/main" id="{FFE88FC0-E4BD-269C-5B4B-BC1D548EA3F6}"/>
              </a:ext>
            </a:extLst>
          </p:cNvPr>
          <p:cNvSpPr txBox="1"/>
          <p:nvPr/>
        </p:nvSpPr>
        <p:spPr>
          <a:xfrm>
            <a:off x="6629058" y="5214912"/>
            <a:ext cx="877163"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指导方案</a:t>
            </a:r>
          </a:p>
        </p:txBody>
      </p:sp>
      <p:sp>
        <p:nvSpPr>
          <p:cNvPr id="106" name="矩形 105">
            <a:extLst>
              <a:ext uri="{FF2B5EF4-FFF2-40B4-BE49-F238E27FC236}">
                <a16:creationId xmlns:a16="http://schemas.microsoft.com/office/drawing/2014/main" id="{9133C002-C592-791D-B8E8-869C3C5A55A2}"/>
              </a:ext>
            </a:extLst>
          </p:cNvPr>
          <p:cNvSpPr/>
          <p:nvPr/>
        </p:nvSpPr>
        <p:spPr>
          <a:xfrm>
            <a:off x="8730777" y="4175507"/>
            <a:ext cx="1937224" cy="1546577"/>
          </a:xfrm>
          <a:prstGeom prst="rect">
            <a:avLst/>
          </a:prstGeom>
        </p:spPr>
        <p:txBody>
          <a:bodyPr wrap="square">
            <a:spAutoFit/>
          </a:bodyPr>
          <a:lstStyle/>
          <a:p>
            <a:pPr defTabSz="685800"/>
            <a:r>
              <a:rPr kumimoji="1" lang="zh-CN" altLang="en-US" sz="1350" dirty="0">
                <a:solidFill>
                  <a:prstClr val="black"/>
                </a:solidFill>
                <a:latin typeface="Verdana"/>
                <a:ea typeface="微软雅黑" panose="020B0503020204020204" pitchFamily="34" charset="-122"/>
              </a:rPr>
              <a:t>标准与指导方案制定：</a:t>
            </a:r>
            <a:r>
              <a:rPr kumimoji="1" lang="en-US" altLang="zh-CN" sz="1350" dirty="0">
                <a:solidFill>
                  <a:prstClr val="black"/>
                </a:solidFill>
                <a:latin typeface="Verdana"/>
                <a:ea typeface="微软雅黑" panose="020B0503020204020204" pitchFamily="34" charset="-122"/>
              </a:rPr>
              <a:t/>
            </a:r>
            <a:br>
              <a:rPr kumimoji="1" lang="en-US" altLang="zh-CN" sz="1350" dirty="0">
                <a:solidFill>
                  <a:prstClr val="black"/>
                </a:solidFill>
                <a:latin typeface="Verdana"/>
                <a:ea typeface="微软雅黑" panose="020B0503020204020204" pitchFamily="34" charset="-122"/>
              </a:rPr>
            </a:br>
            <a:r>
              <a:rPr kumimoji="1" lang="zh-CN" altLang="en-US" sz="1350" dirty="0">
                <a:solidFill>
                  <a:prstClr val="black"/>
                </a:solidFill>
                <a:latin typeface="Verdana"/>
                <a:ea typeface="微软雅黑" panose="020B0503020204020204" pitchFamily="34" charset="-122"/>
              </a:rPr>
              <a:t>心理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心理中心</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思想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思教办</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经济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事务办</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集体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团委</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学业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学习发展中心</a:t>
            </a:r>
            <a:endParaRPr kumimoji="1" lang="en-US" altLang="zh-CN" sz="1350" dirty="0">
              <a:solidFill>
                <a:prstClr val="black"/>
              </a:solidFill>
              <a:latin typeface="Verdana"/>
              <a:ea typeface="微软雅黑" panose="020B0503020204020204" pitchFamily="34" charset="-122"/>
            </a:endParaRPr>
          </a:p>
          <a:p>
            <a:pPr defTabSz="685800"/>
            <a:r>
              <a:rPr kumimoji="1" lang="zh-CN" altLang="en-US" sz="1350" dirty="0">
                <a:solidFill>
                  <a:prstClr val="black"/>
                </a:solidFill>
                <a:latin typeface="Verdana"/>
                <a:ea typeface="微软雅黑" panose="020B0503020204020204" pitchFamily="34" charset="-122"/>
              </a:rPr>
              <a:t>就业 </a:t>
            </a:r>
            <a:r>
              <a:rPr kumimoji="1" lang="en-US" altLang="zh-CN" sz="1350" dirty="0">
                <a:solidFill>
                  <a:prstClr val="black"/>
                </a:solidFill>
                <a:latin typeface="Verdana"/>
                <a:ea typeface="微软雅黑" panose="020B0503020204020204" pitchFamily="34" charset="-122"/>
              </a:rPr>
              <a:t>–</a:t>
            </a:r>
            <a:r>
              <a:rPr kumimoji="1" lang="zh-CN" altLang="en-US" sz="1350" dirty="0">
                <a:solidFill>
                  <a:prstClr val="black"/>
                </a:solidFill>
                <a:latin typeface="Verdana"/>
                <a:ea typeface="微软雅黑" panose="020B0503020204020204" pitchFamily="34" charset="-122"/>
              </a:rPr>
              <a:t> 职业指导中心      </a:t>
            </a:r>
            <a:endParaRPr kumimoji="1" lang="en-US" altLang="zh-CN" sz="1350" dirty="0">
              <a:solidFill>
                <a:prstClr val="black"/>
              </a:solidFill>
              <a:latin typeface="Verdana"/>
              <a:ea typeface="微软雅黑" panose="020B0503020204020204" pitchFamily="34" charset="-122"/>
            </a:endParaRPr>
          </a:p>
        </p:txBody>
      </p:sp>
      <p:cxnSp>
        <p:nvCxnSpPr>
          <p:cNvPr id="109" name="肘形连接符 108">
            <a:extLst>
              <a:ext uri="{FF2B5EF4-FFF2-40B4-BE49-F238E27FC236}">
                <a16:creationId xmlns:a16="http://schemas.microsoft.com/office/drawing/2014/main" id="{6ABDFF9E-252B-658E-7D7B-4CE32DDB42DA}"/>
              </a:ext>
            </a:extLst>
          </p:cNvPr>
          <p:cNvCxnSpPr>
            <a:cxnSpLocks/>
            <a:stCxn id="82" idx="2"/>
            <a:endCxn id="63" idx="3"/>
          </p:cNvCxnSpPr>
          <p:nvPr/>
        </p:nvCxnSpPr>
        <p:spPr>
          <a:xfrm rot="5400000">
            <a:off x="6924352" y="4088659"/>
            <a:ext cx="656054" cy="1479233"/>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文本框 113">
            <a:extLst>
              <a:ext uri="{FF2B5EF4-FFF2-40B4-BE49-F238E27FC236}">
                <a16:creationId xmlns:a16="http://schemas.microsoft.com/office/drawing/2014/main" id="{674EDC82-844C-9415-DAC4-CE1311F2D710}"/>
              </a:ext>
            </a:extLst>
          </p:cNvPr>
          <p:cNvSpPr txBox="1"/>
          <p:nvPr/>
        </p:nvSpPr>
        <p:spPr>
          <a:xfrm>
            <a:off x="6751958" y="3256436"/>
            <a:ext cx="877163"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要点模板</a:t>
            </a:r>
          </a:p>
        </p:txBody>
      </p:sp>
      <p:cxnSp>
        <p:nvCxnSpPr>
          <p:cNvPr id="117" name="肘形连接符 116">
            <a:extLst>
              <a:ext uri="{FF2B5EF4-FFF2-40B4-BE49-F238E27FC236}">
                <a16:creationId xmlns:a16="http://schemas.microsoft.com/office/drawing/2014/main" id="{80082144-3851-E576-F18D-4E12FE634EAE}"/>
              </a:ext>
            </a:extLst>
          </p:cNvPr>
          <p:cNvCxnSpPr>
            <a:cxnSpLocks/>
            <a:stCxn id="82" idx="0"/>
            <a:endCxn id="18" idx="3"/>
          </p:cNvCxnSpPr>
          <p:nvPr/>
        </p:nvCxnSpPr>
        <p:spPr>
          <a:xfrm rot="16200000" flipV="1">
            <a:off x="6943929" y="3129016"/>
            <a:ext cx="629298" cy="146683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线箭头连接符 119">
            <a:extLst>
              <a:ext uri="{FF2B5EF4-FFF2-40B4-BE49-F238E27FC236}">
                <a16:creationId xmlns:a16="http://schemas.microsoft.com/office/drawing/2014/main" id="{42DEF8CC-6437-E373-3F3C-CAFB4C2290A9}"/>
              </a:ext>
            </a:extLst>
          </p:cNvPr>
          <p:cNvCxnSpPr>
            <a:cxnSpLocks/>
            <a:stCxn id="56" idx="3"/>
            <a:endCxn id="82" idx="1"/>
          </p:cNvCxnSpPr>
          <p:nvPr/>
        </p:nvCxnSpPr>
        <p:spPr>
          <a:xfrm>
            <a:off x="6525161" y="4317321"/>
            <a:ext cx="1085960" cy="213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文本框 124">
            <a:extLst>
              <a:ext uri="{FF2B5EF4-FFF2-40B4-BE49-F238E27FC236}">
                <a16:creationId xmlns:a16="http://schemas.microsoft.com/office/drawing/2014/main" id="{DBA63E21-1A32-225E-2562-2F79E95EA319}"/>
              </a:ext>
            </a:extLst>
          </p:cNvPr>
          <p:cNvSpPr txBox="1"/>
          <p:nvPr/>
        </p:nvSpPr>
        <p:spPr>
          <a:xfrm>
            <a:off x="6946003" y="3985068"/>
            <a:ext cx="53091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看板</a:t>
            </a:r>
          </a:p>
        </p:txBody>
      </p:sp>
      <p:cxnSp>
        <p:nvCxnSpPr>
          <p:cNvPr id="134" name="肘形连接符 133">
            <a:extLst>
              <a:ext uri="{FF2B5EF4-FFF2-40B4-BE49-F238E27FC236}">
                <a16:creationId xmlns:a16="http://schemas.microsoft.com/office/drawing/2014/main" id="{F538F8D7-356E-ADD9-268D-E26FE2F6FF42}"/>
              </a:ext>
            </a:extLst>
          </p:cNvPr>
          <p:cNvCxnSpPr>
            <a:cxnSpLocks/>
            <a:stCxn id="65" idx="3"/>
            <a:endCxn id="56" idx="1"/>
          </p:cNvCxnSpPr>
          <p:nvPr/>
        </p:nvCxnSpPr>
        <p:spPr>
          <a:xfrm flipV="1">
            <a:off x="4117772" y="4317321"/>
            <a:ext cx="544423" cy="10811"/>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文本框 139">
            <a:extLst>
              <a:ext uri="{FF2B5EF4-FFF2-40B4-BE49-F238E27FC236}">
                <a16:creationId xmlns:a16="http://schemas.microsoft.com/office/drawing/2014/main" id="{9C463184-CAD0-D0D8-A0D3-32D3DD32FC45}"/>
              </a:ext>
            </a:extLst>
          </p:cNvPr>
          <p:cNvSpPr txBox="1"/>
          <p:nvPr/>
        </p:nvSpPr>
        <p:spPr>
          <a:xfrm>
            <a:off x="4071605" y="3998697"/>
            <a:ext cx="530915"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审核</a:t>
            </a:r>
          </a:p>
        </p:txBody>
      </p:sp>
      <p:cxnSp>
        <p:nvCxnSpPr>
          <p:cNvPr id="4" name="肘形连接符 3">
            <a:extLst>
              <a:ext uri="{FF2B5EF4-FFF2-40B4-BE49-F238E27FC236}">
                <a16:creationId xmlns:a16="http://schemas.microsoft.com/office/drawing/2014/main" id="{B5188D1E-1A42-B4A3-476E-56F40512E929}"/>
              </a:ext>
            </a:extLst>
          </p:cNvPr>
          <p:cNvCxnSpPr>
            <a:cxnSpLocks/>
            <a:stCxn id="82" idx="2"/>
            <a:endCxn id="63" idx="2"/>
          </p:cNvCxnSpPr>
          <p:nvPr/>
        </p:nvCxnSpPr>
        <p:spPr>
          <a:xfrm rot="5400000">
            <a:off x="6318660" y="3762867"/>
            <a:ext cx="935957" cy="2410716"/>
          </a:xfrm>
          <a:prstGeom prst="bentConnector3">
            <a:avLst>
              <a:gd name="adj1" fmla="val 1244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509E3725-1CC3-C04D-CC8D-B16A02DF44B9}"/>
              </a:ext>
            </a:extLst>
          </p:cNvPr>
          <p:cNvSpPr txBox="1"/>
          <p:nvPr/>
        </p:nvSpPr>
        <p:spPr>
          <a:xfrm>
            <a:off x="6629058" y="4822513"/>
            <a:ext cx="877163"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提醒标准</a:t>
            </a:r>
          </a:p>
        </p:txBody>
      </p:sp>
      <p:cxnSp>
        <p:nvCxnSpPr>
          <p:cNvPr id="17" name="肘形连接符 16">
            <a:extLst>
              <a:ext uri="{FF2B5EF4-FFF2-40B4-BE49-F238E27FC236}">
                <a16:creationId xmlns:a16="http://schemas.microsoft.com/office/drawing/2014/main" id="{3EC3C1B3-AC3D-8521-A6E4-99191A484255}"/>
              </a:ext>
            </a:extLst>
          </p:cNvPr>
          <p:cNvCxnSpPr>
            <a:cxnSpLocks/>
            <a:stCxn id="65" idx="0"/>
            <a:endCxn id="18" idx="1"/>
          </p:cNvCxnSpPr>
          <p:nvPr/>
        </p:nvCxnSpPr>
        <p:spPr>
          <a:xfrm rot="5400000" flipH="1" flipV="1">
            <a:off x="3890164" y="3394518"/>
            <a:ext cx="618764" cy="92529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图片 5">
            <a:extLst>
              <a:ext uri="{FF2B5EF4-FFF2-40B4-BE49-F238E27FC236}">
                <a16:creationId xmlns:a16="http://schemas.microsoft.com/office/drawing/2014/main" id="{A41379C9-973E-EB4A-F8A8-5D32A53FE4C8}"/>
              </a:ext>
            </a:extLst>
          </p:cNvPr>
          <p:cNvPicPr>
            <a:picLocks noChangeAspect="1"/>
          </p:cNvPicPr>
          <p:nvPr/>
        </p:nvPicPr>
        <p:blipFill>
          <a:blip r:embed="rId3"/>
          <a:stretch>
            <a:fillRect/>
          </a:stretch>
        </p:blipFill>
        <p:spPr>
          <a:xfrm>
            <a:off x="1604963" y="1482620"/>
            <a:ext cx="8982075" cy="4895850"/>
          </a:xfrm>
          <a:prstGeom prst="rect">
            <a:avLst/>
          </a:prstGeom>
        </p:spPr>
      </p:pic>
    </p:spTree>
    <p:extLst>
      <p:ext uri="{BB962C8B-B14F-4D97-AF65-F5344CB8AC3E}">
        <p14:creationId xmlns:p14="http://schemas.microsoft.com/office/powerpoint/2010/main" val="2464405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744316C-46FF-46DF-2716-89AC2C744408}"/>
              </a:ext>
            </a:extLst>
          </p:cNvPr>
          <p:cNvSpPr>
            <a:spLocks noGrp="1"/>
          </p:cNvSpPr>
          <p:nvPr>
            <p:ph type="title"/>
          </p:nvPr>
        </p:nvSpPr>
        <p:spPr/>
        <p:txBody>
          <a:bodyPr/>
          <a:lstStyle/>
          <a:p>
            <a:r>
              <a:rPr lang="zh-CN" altLang="en-US" dirty="0"/>
              <a:t>学业提醒信息化</a:t>
            </a:r>
            <a:endParaRPr kumimoji="1" lang="zh-CN" altLang="en-US" dirty="0"/>
          </a:p>
        </p:txBody>
      </p:sp>
      <p:pic>
        <p:nvPicPr>
          <p:cNvPr id="5" name="图片 4">
            <a:extLst>
              <a:ext uri="{FF2B5EF4-FFF2-40B4-BE49-F238E27FC236}">
                <a16:creationId xmlns:a16="http://schemas.microsoft.com/office/drawing/2014/main" id="{498AF68F-5DAE-7812-2C02-70E13520047B}"/>
              </a:ext>
            </a:extLst>
          </p:cNvPr>
          <p:cNvPicPr>
            <a:picLocks noChangeAspect="1"/>
          </p:cNvPicPr>
          <p:nvPr/>
        </p:nvPicPr>
        <p:blipFill>
          <a:blip r:embed="rId3"/>
          <a:stretch>
            <a:fillRect/>
          </a:stretch>
        </p:blipFill>
        <p:spPr>
          <a:xfrm>
            <a:off x="1869882" y="1918528"/>
            <a:ext cx="3038420" cy="3433351"/>
          </a:xfrm>
          <a:prstGeom prst="rect">
            <a:avLst/>
          </a:prstGeom>
        </p:spPr>
      </p:pic>
      <p:pic>
        <p:nvPicPr>
          <p:cNvPr id="6" name="图片 5">
            <a:extLst>
              <a:ext uri="{FF2B5EF4-FFF2-40B4-BE49-F238E27FC236}">
                <a16:creationId xmlns:a16="http://schemas.microsoft.com/office/drawing/2014/main" id="{5B6C3F81-E814-ECDD-0C0A-79D29368D87B}"/>
              </a:ext>
            </a:extLst>
          </p:cNvPr>
          <p:cNvPicPr>
            <a:picLocks noChangeAspect="1"/>
          </p:cNvPicPr>
          <p:nvPr/>
        </p:nvPicPr>
        <p:blipFill rotWithShape="1">
          <a:blip r:embed="rId4"/>
          <a:srcRect t="868" b="2778"/>
          <a:stretch/>
        </p:blipFill>
        <p:spPr>
          <a:xfrm>
            <a:off x="5070187" y="1918528"/>
            <a:ext cx="2542235" cy="3433351"/>
          </a:xfrm>
          <a:prstGeom prst="rect">
            <a:avLst/>
          </a:prstGeom>
        </p:spPr>
      </p:pic>
      <p:pic>
        <p:nvPicPr>
          <p:cNvPr id="7" name="图片 6">
            <a:extLst>
              <a:ext uri="{FF2B5EF4-FFF2-40B4-BE49-F238E27FC236}">
                <a16:creationId xmlns:a16="http://schemas.microsoft.com/office/drawing/2014/main" id="{9F352E00-D4E2-9066-E64F-BFF3305E3C42}"/>
              </a:ext>
            </a:extLst>
          </p:cNvPr>
          <p:cNvPicPr>
            <a:picLocks noChangeAspect="1"/>
          </p:cNvPicPr>
          <p:nvPr/>
        </p:nvPicPr>
        <p:blipFill>
          <a:blip r:embed="rId5"/>
          <a:stretch>
            <a:fillRect/>
          </a:stretch>
        </p:blipFill>
        <p:spPr>
          <a:xfrm>
            <a:off x="7780288" y="2204865"/>
            <a:ext cx="2558748" cy="2997077"/>
          </a:xfrm>
          <a:prstGeom prst="rect">
            <a:avLst/>
          </a:prstGeom>
        </p:spPr>
      </p:pic>
      <p:sp>
        <p:nvSpPr>
          <p:cNvPr id="8" name="文本框 7">
            <a:extLst>
              <a:ext uri="{FF2B5EF4-FFF2-40B4-BE49-F238E27FC236}">
                <a16:creationId xmlns:a16="http://schemas.microsoft.com/office/drawing/2014/main" id="{1D895782-6239-74F0-F128-CCFC5A4E21C5}"/>
              </a:ext>
            </a:extLst>
          </p:cNvPr>
          <p:cNvSpPr txBox="1"/>
          <p:nvPr/>
        </p:nvSpPr>
        <p:spPr>
          <a:xfrm>
            <a:off x="7612422" y="5541408"/>
            <a:ext cx="2954655" cy="276999"/>
          </a:xfrm>
          <a:prstGeom prst="rect">
            <a:avLst/>
          </a:prstGeom>
          <a:noFill/>
        </p:spPr>
        <p:txBody>
          <a:bodyPr wrap="none" rtlCol="0">
            <a:spAutoFit/>
          </a:bodyPr>
          <a:lstStyle/>
          <a:p>
            <a:pPr defTabSz="685800"/>
            <a:r>
              <a:rPr kumimoji="1" lang="zh-CN" altLang="en-US" sz="1200" b="1" dirty="0">
                <a:solidFill>
                  <a:prstClr val="black"/>
                </a:solidFill>
                <a:latin typeface="Verdana"/>
                <a:ea typeface="微软雅黑" panose="020B0503020204020204" pitchFamily="34" charset="-122"/>
              </a:rPr>
              <a:t>依托课程建立特别学生学业提醒工作机制</a:t>
            </a:r>
          </a:p>
        </p:txBody>
      </p:sp>
      <p:sp>
        <p:nvSpPr>
          <p:cNvPr id="9" name="文本框 8">
            <a:extLst>
              <a:ext uri="{FF2B5EF4-FFF2-40B4-BE49-F238E27FC236}">
                <a16:creationId xmlns:a16="http://schemas.microsoft.com/office/drawing/2014/main" id="{3CD5AEDC-BFC0-EF4B-5255-A201E8AB70CA}"/>
              </a:ext>
            </a:extLst>
          </p:cNvPr>
          <p:cNvSpPr txBox="1"/>
          <p:nvPr/>
        </p:nvSpPr>
        <p:spPr>
          <a:xfrm>
            <a:off x="3595502" y="5541408"/>
            <a:ext cx="2492990" cy="276999"/>
          </a:xfrm>
          <a:prstGeom prst="rect">
            <a:avLst/>
          </a:prstGeom>
          <a:noFill/>
        </p:spPr>
        <p:txBody>
          <a:bodyPr wrap="none" rtlCol="0">
            <a:spAutoFit/>
          </a:bodyPr>
          <a:lstStyle/>
          <a:p>
            <a:pPr defTabSz="685800"/>
            <a:r>
              <a:rPr kumimoji="1" lang="zh-CN" altLang="en-US" sz="1200" b="1" dirty="0">
                <a:solidFill>
                  <a:prstClr val="black"/>
                </a:solidFill>
                <a:latin typeface="微软雅黑" panose="020B0503020204020204" pitchFamily="34" charset="-122"/>
                <a:ea typeface="微软雅黑" panose="020B0503020204020204" pitchFamily="34" charset="-122"/>
              </a:rPr>
              <a:t>学业挑战分级提醒与指导工作建议</a:t>
            </a:r>
          </a:p>
        </p:txBody>
      </p:sp>
    </p:spTree>
    <p:extLst>
      <p:ext uri="{BB962C8B-B14F-4D97-AF65-F5344CB8AC3E}">
        <p14:creationId xmlns:p14="http://schemas.microsoft.com/office/powerpoint/2010/main" val="120779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99698-3B2C-7F2B-3FB1-64CE2D5B81A3}"/>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743F7033-7B4A-BD6F-85BE-396E1F70E247}"/>
              </a:ext>
            </a:extLst>
          </p:cNvPr>
          <p:cNvPicPr/>
          <p:nvPr/>
        </p:nvPicPr>
        <p:blipFill rotWithShape="1">
          <a:blip r:embed="rId2" cstate="print">
            <a:extLst>
              <a:ext uri="{28A0092B-C50C-407E-A947-70E740481C1C}">
                <a14:useLocalDpi xmlns:a14="http://schemas.microsoft.com/office/drawing/2010/main" val="0"/>
              </a:ext>
            </a:extLst>
          </a:blip>
          <a:srcRect t="5136"/>
          <a:stretch/>
        </p:blipFill>
        <p:spPr bwMode="auto">
          <a:xfrm>
            <a:off x="3967049" y="3080869"/>
            <a:ext cx="4229100" cy="2375655"/>
          </a:xfrm>
          <a:prstGeom prst="rect">
            <a:avLst/>
          </a:prstGeom>
          <a:noFill/>
          <a:ln>
            <a:noFill/>
          </a:ln>
        </p:spPr>
      </p:pic>
      <p:sp>
        <p:nvSpPr>
          <p:cNvPr id="7" name="文本框 6">
            <a:extLst>
              <a:ext uri="{FF2B5EF4-FFF2-40B4-BE49-F238E27FC236}">
                <a16:creationId xmlns:a16="http://schemas.microsoft.com/office/drawing/2014/main" id="{D89AD640-3722-DA0E-3852-F9D7706150CF}"/>
              </a:ext>
            </a:extLst>
          </p:cNvPr>
          <p:cNvSpPr txBox="1"/>
          <p:nvPr/>
        </p:nvSpPr>
        <p:spPr>
          <a:xfrm>
            <a:off x="1644337" y="1307661"/>
            <a:ext cx="8903327" cy="18004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85750" indent="-285750" algn="just" defTabSz="685800">
              <a:lnSpc>
                <a:spcPct val="125000"/>
              </a:lnSpc>
              <a:spcBef>
                <a:spcPts val="600"/>
              </a:spcBef>
              <a:spcAft>
                <a:spcPts val="600"/>
              </a:spcAft>
              <a:buClr>
                <a:srgbClr val="7030A0"/>
              </a:buClr>
              <a:buFont typeface="Wingdings" panose="05000000000000000000" pitchFamily="2" charset="2"/>
              <a:buChar char="n"/>
            </a:pPr>
            <a:r>
              <a:rPr lang="zh-CN" altLang="en-US" b="1"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工作思路：</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依靠</a:t>
            </a:r>
            <a:r>
              <a:rPr lang="zh-CN" altLang="en-US"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组织力量</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和</a:t>
            </a:r>
            <a:r>
              <a:rPr lang="zh-CN" altLang="en-US"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信息化技术</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，实现学业异常行为的早发现、早干预</a:t>
            </a:r>
          </a:p>
          <a:p>
            <a:pPr marL="285750" indent="-285750" algn="just" defTabSz="685800">
              <a:lnSpc>
                <a:spcPct val="150000"/>
              </a:lnSpc>
              <a:spcBef>
                <a:spcPts val="300"/>
              </a:spcBef>
              <a:buClr>
                <a:srgbClr val="7030A0"/>
              </a:buClr>
              <a:buFont typeface="Wingdings" panose="05000000000000000000" pitchFamily="2" charset="2"/>
              <a:buChar char="n"/>
              <a:defRPr/>
            </a:pPr>
            <a:r>
              <a:rPr lang="zh-CN" altLang="en-US" b="1"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工作目标：</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建立学业异常行为分级标准和学业提醒与指导信息化平台，通过自动分析学生行为数据实现</a:t>
            </a:r>
            <a:r>
              <a:rPr lang="zh-CN" altLang="en-US"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精准发现</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；提供</a:t>
            </a:r>
            <a:r>
              <a:rPr lang="zh-CN" altLang="en-US"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分角色、个性化指导方案</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，实现一人一策</a:t>
            </a:r>
            <a:r>
              <a:rPr lang="zh-CN" altLang="en-US"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精准关怀</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通过</a:t>
            </a:r>
            <a:r>
              <a:rPr lang="en-US" altLang="zh-CN"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a:t>
            </a:r>
            <a:r>
              <a:rPr lang="zh-CN" altLang="en-US"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形势与政策</a:t>
            </a:r>
            <a:r>
              <a:rPr lang="en-US" altLang="zh-CN"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a:t>
            </a:r>
            <a:r>
              <a:rPr lang="zh-CN" altLang="en-US"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游泳</a:t>
            </a:r>
            <a:r>
              <a:rPr lang="en-US" altLang="zh-CN"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推动院系</a:t>
            </a:r>
            <a:r>
              <a:rPr lang="en-US" altLang="zh-CN"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教务</a:t>
            </a:r>
            <a:r>
              <a:rPr lang="en-US" altLang="zh-CN"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中心联动实现</a:t>
            </a:r>
            <a:r>
              <a:rPr lang="zh-CN" altLang="en-US" b="1" kern="0" dirty="0">
                <a:solidFill>
                  <a:srgbClr val="5C026E"/>
                </a:solidFill>
                <a:latin typeface="微软雅黑" panose="020B0503020204020204" pitchFamily="34" charset="-122"/>
                <a:ea typeface="微软雅黑" panose="020B0503020204020204" pitchFamily="34" charset="-122"/>
                <a:cs typeface="Calibri" panose="020F0502020204030204"/>
                <a:sym typeface="Calibri" panose="020F0502020204030204"/>
              </a:rPr>
              <a:t>精准跟踪</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endParaRPr lang="en-US" altLang="zh-CN"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8" name="文本框 7">
            <a:extLst>
              <a:ext uri="{FF2B5EF4-FFF2-40B4-BE49-F238E27FC236}">
                <a16:creationId xmlns:a16="http://schemas.microsoft.com/office/drawing/2014/main" id="{79009B01-A54A-8B4B-6D61-BD48CE4D2A00}"/>
              </a:ext>
            </a:extLst>
          </p:cNvPr>
          <p:cNvSpPr txBox="1"/>
          <p:nvPr/>
        </p:nvSpPr>
        <p:spPr>
          <a:xfrm>
            <a:off x="1524002" y="5641969"/>
            <a:ext cx="5368893" cy="369332"/>
          </a:xfrm>
          <a:prstGeom prst="rect">
            <a:avLst/>
          </a:prstGeom>
          <a:noFill/>
        </p:spPr>
        <p:txBody>
          <a:bodyPr wrap="square">
            <a:spAutoFit/>
          </a:bodyPr>
          <a:lstStyle/>
          <a:p>
            <a:pPr algn="just">
              <a:lnSpc>
                <a:spcPct val="150000"/>
              </a:lnSpc>
            </a:pPr>
            <a:r>
              <a:rPr lang="zh-CN" altLang="en-US" sz="1200" kern="0" dirty="0">
                <a:solidFill>
                  <a:srgbClr val="000000"/>
                </a:solidFill>
                <a:latin typeface="Calibri" panose="020F0502020204030204"/>
                <a:cs typeface="Calibri" panose="020F0502020204030204"/>
                <a:sym typeface="Calibri" panose="020F0502020204030204"/>
              </a:rPr>
              <a:t>详情参见：</a:t>
            </a:r>
            <a:r>
              <a:rPr lang="en-US" altLang="zh-CN" sz="1200" kern="0" dirty="0">
                <a:solidFill>
                  <a:srgbClr val="000000"/>
                </a:solidFill>
                <a:latin typeface="Calibri" panose="020F0502020204030204"/>
                <a:ea typeface="Calibri" panose="020F0502020204030204"/>
                <a:cs typeface="Calibri" panose="020F0502020204030204"/>
                <a:sym typeface="Calibri" panose="020F0502020204030204"/>
              </a:rPr>
              <a:t>《</a:t>
            </a:r>
            <a:r>
              <a:rPr lang="zh-CN" altLang="en-US" sz="1200" kern="0" dirty="0">
                <a:solidFill>
                  <a:srgbClr val="000000"/>
                </a:solidFill>
                <a:latin typeface="Calibri" panose="020F0502020204030204"/>
                <a:cs typeface="Calibri" panose="020F0502020204030204"/>
                <a:sym typeface="Calibri" panose="020F0502020204030204"/>
              </a:rPr>
              <a:t>清华大学本科生学业指导与信息化工作方案（征求意见稿）</a:t>
            </a:r>
            <a:r>
              <a:rPr lang="en-US" altLang="zh-CN" sz="1200" kern="0" dirty="0">
                <a:solidFill>
                  <a:srgbClr val="000000"/>
                </a:solidFill>
                <a:latin typeface="Calibri" panose="020F0502020204030204"/>
                <a:ea typeface="Calibri" panose="020F0502020204030204"/>
                <a:cs typeface="Calibri" panose="020F0502020204030204"/>
                <a:sym typeface="Calibri" panose="020F0502020204030204"/>
              </a:rPr>
              <a:t>》</a:t>
            </a:r>
            <a:endParaRPr lang="zh-CN" altLang="en-US" sz="1200" kern="0" dirty="0">
              <a:solidFill>
                <a:srgbClr val="000000"/>
              </a:solidFill>
              <a:latin typeface="Calibri" panose="020F0502020204030204"/>
              <a:cs typeface="Calibri" panose="020F0502020204030204"/>
              <a:sym typeface="Calibri" panose="020F0502020204030204"/>
            </a:endParaRPr>
          </a:p>
        </p:txBody>
      </p:sp>
      <p:sp>
        <p:nvSpPr>
          <p:cNvPr id="9" name="文本框 8">
            <a:extLst>
              <a:ext uri="{FF2B5EF4-FFF2-40B4-BE49-F238E27FC236}">
                <a16:creationId xmlns:a16="http://schemas.microsoft.com/office/drawing/2014/main" id="{128391E0-6AC2-4E01-2C9E-4A583CB3A0E2}"/>
              </a:ext>
            </a:extLst>
          </p:cNvPr>
          <p:cNvSpPr txBox="1"/>
          <p:nvPr/>
        </p:nvSpPr>
        <p:spPr>
          <a:xfrm>
            <a:off x="4776150" y="5456522"/>
            <a:ext cx="2639700" cy="261610"/>
          </a:xfrm>
          <a:prstGeom prst="rect">
            <a:avLst/>
          </a:prstGeom>
          <a:noFill/>
        </p:spPr>
        <p:txBody>
          <a:bodyPr wrap="square" rtlCol="0" anchor="t">
            <a:spAutoFit/>
          </a:bodyPr>
          <a:lstStyle/>
          <a:p>
            <a:pPr algn="ctr" defTabSz="685800"/>
            <a:r>
              <a:rPr lang="zh-CN" altLang="en-US" sz="1100" kern="0" cap="all" dirty="0">
                <a:ln w="3175" cmpd="sng">
                  <a:noFill/>
                </a:ln>
                <a:solidFill>
                  <a:prstClr val="black"/>
                </a:solidFill>
                <a:latin typeface="微软雅黑" panose="020B0503020204020204" charset="-122"/>
                <a:ea typeface="微软雅黑" panose="020B0503020204020204" charset="-122"/>
                <a:cs typeface="+mn-ea"/>
                <a:sym typeface="+mn-ea"/>
              </a:rPr>
              <a:t>本科生学业提醒与指导信息化模型</a:t>
            </a:r>
          </a:p>
        </p:txBody>
      </p:sp>
      <p:sp>
        <p:nvSpPr>
          <p:cNvPr id="10" name="标题 2">
            <a:extLst>
              <a:ext uri="{FF2B5EF4-FFF2-40B4-BE49-F238E27FC236}">
                <a16:creationId xmlns:a16="http://schemas.microsoft.com/office/drawing/2014/main" id="{52B7B09E-9E2B-4F2B-9BFB-B404D52FF79C}"/>
              </a:ext>
            </a:extLst>
          </p:cNvPr>
          <p:cNvSpPr txBox="1">
            <a:spLocks/>
          </p:cNvSpPr>
          <p:nvPr/>
        </p:nvSpPr>
        <p:spPr>
          <a:xfrm>
            <a:off x="2783633" y="676433"/>
            <a:ext cx="7523679" cy="39952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defTabSz="685800" eaLnBrk="1" fontAlgn="auto" hangingPunct="1">
              <a:spcAft>
                <a:spcPts val="0"/>
              </a:spcAft>
              <a:defRPr/>
            </a:pPr>
            <a:r>
              <a:rPr lang="zh-CN" altLang="en-US" sz="1800" b="1" spc="100" dirty="0">
                <a:latin typeface="微软雅黑" panose="020B0503020204020204" charset="-122"/>
                <a:ea typeface="微软雅黑" panose="020B0503020204020204" charset="-122"/>
                <a:cs typeface="+mn-ea"/>
                <a:sym typeface="Calibri" panose="020F0502020204030204"/>
              </a:rPr>
              <a:t>精准施策，实现学业异常“发现</a:t>
            </a:r>
            <a:r>
              <a:rPr lang="en-US" altLang="zh-CN" sz="1800" b="1" spc="100" dirty="0">
                <a:latin typeface="微软雅黑" panose="020B0503020204020204" charset="-122"/>
                <a:ea typeface="微软雅黑" panose="020B0503020204020204" charset="-122"/>
                <a:cs typeface="+mn-ea"/>
                <a:sym typeface="Calibri" panose="020F0502020204030204"/>
              </a:rPr>
              <a:t>-</a:t>
            </a:r>
            <a:r>
              <a:rPr lang="zh-CN" altLang="en-US" sz="1800" b="1" spc="100" dirty="0">
                <a:latin typeface="微软雅黑" panose="020B0503020204020204" charset="-122"/>
                <a:ea typeface="微软雅黑" panose="020B0503020204020204" charset="-122"/>
                <a:cs typeface="+mn-ea"/>
                <a:sym typeface="Calibri" panose="020F0502020204030204"/>
              </a:rPr>
              <a:t>关怀</a:t>
            </a:r>
            <a:r>
              <a:rPr lang="en-US" altLang="zh-CN" sz="1800" b="1" spc="100" dirty="0">
                <a:latin typeface="微软雅黑" panose="020B0503020204020204" charset="-122"/>
                <a:ea typeface="微软雅黑" panose="020B0503020204020204" charset="-122"/>
                <a:cs typeface="+mn-ea"/>
                <a:sym typeface="Calibri" panose="020F0502020204030204"/>
              </a:rPr>
              <a:t>-</a:t>
            </a:r>
            <a:r>
              <a:rPr lang="zh-CN" altLang="en-US" sz="1800" b="1" spc="100" dirty="0">
                <a:latin typeface="微软雅黑" panose="020B0503020204020204" charset="-122"/>
                <a:ea typeface="微软雅黑" panose="020B0503020204020204" charset="-122"/>
                <a:cs typeface="+mn-ea"/>
                <a:sym typeface="Calibri" panose="020F0502020204030204"/>
              </a:rPr>
              <a:t>跟踪”全流程指导</a:t>
            </a:r>
          </a:p>
        </p:txBody>
      </p:sp>
    </p:spTree>
    <p:extLst>
      <p:ext uri="{BB962C8B-B14F-4D97-AF65-F5344CB8AC3E}">
        <p14:creationId xmlns:p14="http://schemas.microsoft.com/office/powerpoint/2010/main" val="1349817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45D95-344E-FADC-9B0F-0FEC151DEEDD}"/>
            </a:ext>
          </a:extLst>
        </p:cNvPr>
        <p:cNvGrpSpPr/>
        <p:nvPr/>
      </p:nvGrpSpPr>
      <p:grpSpPr>
        <a:xfrm>
          <a:off x="0" y="0"/>
          <a:ext cx="0" cy="0"/>
          <a:chOff x="0" y="0"/>
          <a:chExt cx="0" cy="0"/>
        </a:xfrm>
      </p:grpSpPr>
      <p:cxnSp>
        <p:nvCxnSpPr>
          <p:cNvPr id="2" name="直接连接符 20">
            <a:extLst>
              <a:ext uri="{FF2B5EF4-FFF2-40B4-BE49-F238E27FC236}">
                <a16:creationId xmlns:a16="http://schemas.microsoft.com/office/drawing/2014/main" id="{912814B7-E988-521A-29C9-711F8E8C5A71}"/>
              </a:ext>
            </a:extLst>
          </p:cNvPr>
          <p:cNvCxnSpPr/>
          <p:nvPr/>
        </p:nvCxnSpPr>
        <p:spPr>
          <a:xfrm flipH="1">
            <a:off x="3181383" y="4420710"/>
            <a:ext cx="1786" cy="828000"/>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cxnSp>
        <p:nvCxnSpPr>
          <p:cNvPr id="3" name="直接连接符 20">
            <a:extLst>
              <a:ext uri="{FF2B5EF4-FFF2-40B4-BE49-F238E27FC236}">
                <a16:creationId xmlns:a16="http://schemas.microsoft.com/office/drawing/2014/main" id="{9A373E75-0C3D-CFA1-3811-0F846535B3B0}"/>
              </a:ext>
            </a:extLst>
          </p:cNvPr>
          <p:cNvCxnSpPr/>
          <p:nvPr/>
        </p:nvCxnSpPr>
        <p:spPr>
          <a:xfrm flipH="1">
            <a:off x="4925765" y="4420710"/>
            <a:ext cx="1786" cy="828000"/>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cxnSp>
        <p:nvCxnSpPr>
          <p:cNvPr id="4" name="直接连接符 20">
            <a:extLst>
              <a:ext uri="{FF2B5EF4-FFF2-40B4-BE49-F238E27FC236}">
                <a16:creationId xmlns:a16="http://schemas.microsoft.com/office/drawing/2014/main" id="{45E2CBA5-95FF-D989-72D8-DEB97106D10C}"/>
              </a:ext>
            </a:extLst>
          </p:cNvPr>
          <p:cNvCxnSpPr/>
          <p:nvPr/>
        </p:nvCxnSpPr>
        <p:spPr>
          <a:xfrm flipH="1">
            <a:off x="8414528" y="4420710"/>
            <a:ext cx="1786" cy="828000"/>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cxnSp>
        <p:nvCxnSpPr>
          <p:cNvPr id="5" name="直接连接符 20">
            <a:extLst>
              <a:ext uri="{FF2B5EF4-FFF2-40B4-BE49-F238E27FC236}">
                <a16:creationId xmlns:a16="http://schemas.microsoft.com/office/drawing/2014/main" id="{10B451BB-75ED-7FD0-0CED-324679849D23}"/>
              </a:ext>
            </a:extLst>
          </p:cNvPr>
          <p:cNvCxnSpPr/>
          <p:nvPr/>
        </p:nvCxnSpPr>
        <p:spPr>
          <a:xfrm flipH="1">
            <a:off x="6670147" y="4420710"/>
            <a:ext cx="1786" cy="828000"/>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sp>
        <p:nvSpPr>
          <p:cNvPr id="6" name="手杖形箭头 1">
            <a:extLst>
              <a:ext uri="{FF2B5EF4-FFF2-40B4-BE49-F238E27FC236}">
                <a16:creationId xmlns:a16="http://schemas.microsoft.com/office/drawing/2014/main" id="{6193775F-AA6B-C8F4-CCC0-C1988302A4A2}"/>
              </a:ext>
            </a:extLst>
          </p:cNvPr>
          <p:cNvSpPr/>
          <p:nvPr/>
        </p:nvSpPr>
        <p:spPr>
          <a:xfrm rot="5400000">
            <a:off x="5493561" y="3624493"/>
            <a:ext cx="1211235" cy="292386"/>
          </a:xfrm>
          <a:prstGeom prst="uturnArrow">
            <a:avLst>
              <a:gd name="adj1" fmla="val 1693"/>
              <a:gd name="adj2" fmla="val 4918"/>
              <a:gd name="adj3" fmla="val 10817"/>
              <a:gd name="adj4" fmla="val 50000"/>
              <a:gd name="adj5" fmla="val 100000"/>
            </a:avLst>
          </a:prstGeom>
          <a:solidFill>
            <a:srgbClr val="B32775"/>
          </a:solidFill>
          <a:ln w="12700" cap="flat">
            <a:no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685800"/>
            <a:endParaRPr lang="zh-CN" altLang="en-US" sz="1300" kern="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 name="矩形 6">
            <a:extLst>
              <a:ext uri="{FF2B5EF4-FFF2-40B4-BE49-F238E27FC236}">
                <a16:creationId xmlns:a16="http://schemas.microsoft.com/office/drawing/2014/main" id="{D38370A8-F1C0-9226-43C9-72F6D7028273}"/>
              </a:ext>
            </a:extLst>
          </p:cNvPr>
          <p:cNvSpPr/>
          <p:nvPr/>
        </p:nvSpPr>
        <p:spPr>
          <a:xfrm>
            <a:off x="8834304" y="3319163"/>
            <a:ext cx="895985"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00" b="1" kern="0" dirty="0">
                <a:solidFill>
                  <a:srgbClr val="000000"/>
                </a:solidFill>
                <a:latin typeface="微软雅黑" charset="0"/>
                <a:ea typeface="微软雅黑" charset="0"/>
                <a:cs typeface="微软雅黑" charset="0"/>
                <a:sym typeface="+mn-ea"/>
              </a:rPr>
              <a:t>2023</a:t>
            </a:r>
            <a:r>
              <a:rPr lang="zh-CN" altLang="en-US" sz="1400" b="1" kern="0" dirty="0">
                <a:solidFill>
                  <a:srgbClr val="000000"/>
                </a:solidFill>
                <a:latin typeface="微软雅黑" charset="0"/>
                <a:ea typeface="微软雅黑" charset="0"/>
                <a:cs typeface="微软雅黑" charset="0"/>
                <a:sym typeface="+mn-ea"/>
              </a:rPr>
              <a:t>年</a:t>
            </a:r>
          </a:p>
          <a:p>
            <a:pPr algn="ctr" defTabSz="685800"/>
            <a:r>
              <a:rPr lang="en-US" sz="1400" b="1" kern="0" dirty="0">
                <a:solidFill>
                  <a:srgbClr val="000000"/>
                </a:solidFill>
                <a:latin typeface="微软雅黑" charset="0"/>
                <a:ea typeface="微软雅黑" charset="0"/>
                <a:cs typeface="微软雅黑" charset="0"/>
                <a:sym typeface="+mn-ea"/>
              </a:rPr>
              <a:t>7</a:t>
            </a:r>
            <a:r>
              <a:rPr lang="zh-CN" altLang="en-US" sz="1400" b="1" kern="0" dirty="0">
                <a:solidFill>
                  <a:srgbClr val="000000"/>
                </a:solidFill>
                <a:latin typeface="微软雅黑" charset="0"/>
                <a:ea typeface="微软雅黑" charset="0"/>
                <a:cs typeface="微软雅黑" charset="0"/>
                <a:sym typeface="+mn-ea"/>
              </a:rPr>
              <a:t>月</a:t>
            </a:r>
            <a:r>
              <a:rPr lang="en-US" sz="1400" b="1" kern="0" dirty="0">
                <a:solidFill>
                  <a:srgbClr val="000000"/>
                </a:solidFill>
                <a:latin typeface="微软雅黑" charset="0"/>
                <a:ea typeface="微软雅黑" charset="0"/>
                <a:cs typeface="微软雅黑" charset="0"/>
                <a:sym typeface="+mn-ea"/>
              </a:rPr>
              <a:t>-8</a:t>
            </a:r>
            <a:r>
              <a:rPr lang="zh-CN" altLang="en-US" sz="1400" b="1" kern="0" dirty="0">
                <a:solidFill>
                  <a:srgbClr val="000000"/>
                </a:solidFill>
                <a:latin typeface="微软雅黑" charset="0"/>
                <a:ea typeface="微软雅黑" charset="0"/>
                <a:cs typeface="微软雅黑" charset="0"/>
                <a:sym typeface="+mn-ea"/>
              </a:rPr>
              <a:t>月</a:t>
            </a:r>
          </a:p>
        </p:txBody>
      </p:sp>
      <p:sp>
        <p:nvSpPr>
          <p:cNvPr id="8" name="矩形 83">
            <a:extLst>
              <a:ext uri="{FF2B5EF4-FFF2-40B4-BE49-F238E27FC236}">
                <a16:creationId xmlns:a16="http://schemas.microsoft.com/office/drawing/2014/main" id="{7FDA3FEC-9457-89F3-0899-F48DCE6D3EE6}"/>
              </a:ext>
            </a:extLst>
          </p:cNvPr>
          <p:cNvSpPr/>
          <p:nvPr/>
        </p:nvSpPr>
        <p:spPr>
          <a:xfrm>
            <a:off x="7993562" y="3744597"/>
            <a:ext cx="840740" cy="49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00" b="1" kern="0" dirty="0">
                <a:solidFill>
                  <a:srgbClr val="000000"/>
                </a:solidFill>
                <a:latin typeface="微软雅黑" charset="0"/>
                <a:ea typeface="微软雅黑" charset="0"/>
                <a:cs typeface="微软雅黑" charset="0"/>
                <a:sym typeface="+mn-ea"/>
              </a:rPr>
              <a:t>2023</a:t>
            </a:r>
            <a:r>
              <a:rPr lang="zh-CN" altLang="en-US" sz="1400" b="1" kern="0" dirty="0">
                <a:solidFill>
                  <a:srgbClr val="000000"/>
                </a:solidFill>
                <a:latin typeface="微软雅黑" charset="0"/>
                <a:ea typeface="微软雅黑" charset="0"/>
                <a:cs typeface="微软雅黑" charset="0"/>
                <a:sym typeface="+mn-ea"/>
              </a:rPr>
              <a:t>年</a:t>
            </a:r>
          </a:p>
          <a:p>
            <a:pPr algn="ctr" defTabSz="685800"/>
            <a:r>
              <a:rPr lang="en-US" sz="1400" b="1" kern="0" dirty="0">
                <a:solidFill>
                  <a:srgbClr val="000000"/>
                </a:solidFill>
                <a:latin typeface="微软雅黑" charset="0"/>
                <a:ea typeface="微软雅黑" charset="0"/>
                <a:cs typeface="微软雅黑" charset="0"/>
                <a:sym typeface="+mn-ea"/>
              </a:rPr>
              <a:t>9</a:t>
            </a:r>
            <a:r>
              <a:rPr lang="zh-CN" altLang="en-US" sz="1400" b="1" kern="0" dirty="0">
                <a:solidFill>
                  <a:srgbClr val="000000"/>
                </a:solidFill>
                <a:latin typeface="微软雅黑" charset="0"/>
                <a:ea typeface="微软雅黑" charset="0"/>
                <a:cs typeface="微软雅黑" charset="0"/>
                <a:sym typeface="+mn-ea"/>
              </a:rPr>
              <a:t>月</a:t>
            </a:r>
          </a:p>
        </p:txBody>
      </p:sp>
      <p:sp>
        <p:nvSpPr>
          <p:cNvPr id="9" name="矩形 81">
            <a:extLst>
              <a:ext uri="{FF2B5EF4-FFF2-40B4-BE49-F238E27FC236}">
                <a16:creationId xmlns:a16="http://schemas.microsoft.com/office/drawing/2014/main" id="{32CB9938-5964-46C0-6FDB-94400E673898}"/>
              </a:ext>
            </a:extLst>
          </p:cNvPr>
          <p:cNvSpPr/>
          <p:nvPr/>
        </p:nvSpPr>
        <p:spPr>
          <a:xfrm>
            <a:off x="6275805" y="3744917"/>
            <a:ext cx="842010" cy="49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400" b="1" kern="0" dirty="0">
                <a:solidFill>
                  <a:srgbClr val="000000"/>
                </a:solidFill>
                <a:latin typeface="微软雅黑" charset="0"/>
                <a:ea typeface="微软雅黑" charset="0"/>
                <a:cs typeface="微软雅黑" charset="0"/>
                <a:sym typeface="+mn-ea"/>
              </a:rPr>
              <a:t>2023</a:t>
            </a:r>
            <a:r>
              <a:rPr lang="zh-CN" altLang="en-US" sz="1400" b="1" kern="0" dirty="0">
                <a:solidFill>
                  <a:srgbClr val="000000"/>
                </a:solidFill>
                <a:latin typeface="微软雅黑" charset="0"/>
                <a:ea typeface="微软雅黑" charset="0"/>
                <a:cs typeface="微软雅黑" charset="0"/>
                <a:sym typeface="+mn-ea"/>
              </a:rPr>
              <a:t>年</a:t>
            </a:r>
          </a:p>
          <a:p>
            <a:pPr algn="ctr" defTabSz="685800"/>
            <a:r>
              <a:rPr lang="en-US" altLang="zh-CN" sz="1400" b="1" kern="0" dirty="0">
                <a:solidFill>
                  <a:srgbClr val="000000"/>
                </a:solidFill>
                <a:latin typeface="微软雅黑" charset="0"/>
                <a:ea typeface="微软雅黑" charset="0"/>
                <a:cs typeface="微软雅黑" charset="0"/>
                <a:sym typeface="+mn-ea"/>
              </a:rPr>
              <a:t>10</a:t>
            </a:r>
            <a:r>
              <a:rPr lang="zh-CN" altLang="en-US" sz="1400" b="1" kern="0" dirty="0">
                <a:solidFill>
                  <a:srgbClr val="000000"/>
                </a:solidFill>
                <a:latin typeface="微软雅黑" charset="0"/>
                <a:ea typeface="微软雅黑" charset="0"/>
                <a:cs typeface="微软雅黑" charset="0"/>
                <a:sym typeface="+mn-ea"/>
              </a:rPr>
              <a:t>月</a:t>
            </a:r>
          </a:p>
        </p:txBody>
      </p:sp>
      <p:sp>
        <p:nvSpPr>
          <p:cNvPr id="10" name="矩形 81">
            <a:extLst>
              <a:ext uri="{FF2B5EF4-FFF2-40B4-BE49-F238E27FC236}">
                <a16:creationId xmlns:a16="http://schemas.microsoft.com/office/drawing/2014/main" id="{CF4D1C22-9385-12B5-65BA-E3D580187805}"/>
              </a:ext>
            </a:extLst>
          </p:cNvPr>
          <p:cNvSpPr/>
          <p:nvPr/>
        </p:nvSpPr>
        <p:spPr>
          <a:xfrm>
            <a:off x="4527532" y="3750947"/>
            <a:ext cx="895985" cy="478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400" b="1" kern="0" dirty="0">
                <a:solidFill>
                  <a:srgbClr val="000000"/>
                </a:solidFill>
                <a:latin typeface="微软雅黑" charset="0"/>
                <a:ea typeface="微软雅黑" charset="0"/>
                <a:cs typeface="微软雅黑" charset="0"/>
                <a:sym typeface="+mn-ea"/>
              </a:rPr>
              <a:t>2023</a:t>
            </a:r>
            <a:r>
              <a:rPr lang="zh-CN" altLang="en-US" sz="1400" b="1" kern="0" dirty="0">
                <a:solidFill>
                  <a:srgbClr val="000000"/>
                </a:solidFill>
                <a:latin typeface="微软雅黑" charset="0"/>
                <a:ea typeface="微软雅黑" charset="0"/>
                <a:cs typeface="微软雅黑" charset="0"/>
                <a:sym typeface="+mn-ea"/>
              </a:rPr>
              <a:t>年</a:t>
            </a:r>
          </a:p>
          <a:p>
            <a:pPr algn="ctr" defTabSz="685800"/>
            <a:r>
              <a:rPr lang="en-US" altLang="zh-CN" sz="1400" b="1" kern="0" dirty="0">
                <a:solidFill>
                  <a:srgbClr val="000000"/>
                </a:solidFill>
                <a:latin typeface="微软雅黑" charset="0"/>
                <a:ea typeface="微软雅黑" charset="0"/>
                <a:cs typeface="微软雅黑" charset="0"/>
                <a:sym typeface="+mn-ea"/>
              </a:rPr>
              <a:t>11</a:t>
            </a:r>
            <a:r>
              <a:rPr lang="zh-CN" altLang="en-US" sz="1400" b="1" kern="0" dirty="0">
                <a:solidFill>
                  <a:srgbClr val="000000"/>
                </a:solidFill>
                <a:latin typeface="微软雅黑" charset="0"/>
                <a:ea typeface="微软雅黑" charset="0"/>
                <a:cs typeface="微软雅黑" charset="0"/>
                <a:sym typeface="+mn-ea"/>
              </a:rPr>
              <a:t>月</a:t>
            </a:r>
            <a:endParaRPr lang="zh-CN" altLang="en-US" sz="1400" b="1" kern="0" dirty="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11" name="矩形 81">
            <a:extLst>
              <a:ext uri="{FF2B5EF4-FFF2-40B4-BE49-F238E27FC236}">
                <a16:creationId xmlns:a16="http://schemas.microsoft.com/office/drawing/2014/main" id="{261A31BC-C5D1-B935-C3A0-0C9F95835B64}"/>
              </a:ext>
            </a:extLst>
          </p:cNvPr>
          <p:cNvSpPr/>
          <p:nvPr/>
        </p:nvSpPr>
        <p:spPr>
          <a:xfrm>
            <a:off x="2621946" y="3740472"/>
            <a:ext cx="1122446" cy="499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400" b="1" kern="0" dirty="0">
                <a:solidFill>
                  <a:srgbClr val="000000"/>
                </a:solidFill>
                <a:latin typeface="微软雅黑" charset="0"/>
                <a:ea typeface="微软雅黑" charset="0"/>
                <a:cs typeface="微软雅黑" charset="0"/>
                <a:sym typeface="+mn-ea"/>
              </a:rPr>
              <a:t>2023</a:t>
            </a:r>
            <a:r>
              <a:rPr lang="zh-CN" altLang="en-US" sz="1400" b="1" kern="0" dirty="0">
                <a:solidFill>
                  <a:srgbClr val="000000"/>
                </a:solidFill>
                <a:latin typeface="微软雅黑" charset="0"/>
                <a:ea typeface="微软雅黑" charset="0"/>
                <a:cs typeface="微软雅黑" charset="0"/>
                <a:sym typeface="+mn-ea"/>
              </a:rPr>
              <a:t>年</a:t>
            </a:r>
          </a:p>
          <a:p>
            <a:pPr algn="ctr" defTabSz="685800"/>
            <a:r>
              <a:rPr lang="en-US" altLang="zh-CN" sz="1400" b="1" kern="0" dirty="0">
                <a:solidFill>
                  <a:srgbClr val="000000"/>
                </a:solidFill>
                <a:latin typeface="微软雅黑" charset="0"/>
                <a:ea typeface="微软雅黑" charset="0"/>
                <a:cs typeface="微软雅黑" charset="0"/>
                <a:sym typeface="+mn-ea"/>
              </a:rPr>
              <a:t>11</a:t>
            </a:r>
            <a:r>
              <a:rPr lang="zh-CN" altLang="en-US" sz="1400" b="1" kern="0" dirty="0">
                <a:solidFill>
                  <a:srgbClr val="000000"/>
                </a:solidFill>
                <a:latin typeface="微软雅黑" charset="0"/>
                <a:ea typeface="微软雅黑" charset="0"/>
                <a:cs typeface="微软雅黑" charset="0"/>
                <a:sym typeface="+mn-ea"/>
              </a:rPr>
              <a:t>月</a:t>
            </a:r>
            <a:r>
              <a:rPr lang="en-US" altLang="zh-CN" sz="1400" b="1" kern="0" dirty="0">
                <a:solidFill>
                  <a:srgbClr val="000000"/>
                </a:solidFill>
                <a:latin typeface="微软雅黑" charset="0"/>
                <a:ea typeface="微软雅黑" charset="0"/>
                <a:cs typeface="微软雅黑" charset="0"/>
                <a:sym typeface="+mn-ea"/>
              </a:rPr>
              <a:t>-12</a:t>
            </a:r>
            <a:r>
              <a:rPr lang="zh-CN" altLang="en-US" sz="1400" b="1" kern="0" dirty="0">
                <a:solidFill>
                  <a:srgbClr val="000000"/>
                </a:solidFill>
                <a:latin typeface="微软雅黑" charset="0"/>
                <a:ea typeface="微软雅黑" charset="0"/>
                <a:cs typeface="微软雅黑" charset="0"/>
                <a:sym typeface="+mn-ea"/>
              </a:rPr>
              <a:t>月</a:t>
            </a:r>
            <a:endParaRPr lang="zh-CN" altLang="en-US" sz="1400" b="1" kern="0" dirty="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12" name="矩形 81">
            <a:extLst>
              <a:ext uri="{FF2B5EF4-FFF2-40B4-BE49-F238E27FC236}">
                <a16:creationId xmlns:a16="http://schemas.microsoft.com/office/drawing/2014/main" id="{DEA298FF-8566-716F-9852-BF884ABF78AA}"/>
              </a:ext>
            </a:extLst>
          </p:cNvPr>
          <p:cNvSpPr/>
          <p:nvPr/>
        </p:nvSpPr>
        <p:spPr>
          <a:xfrm>
            <a:off x="7159155" y="3319163"/>
            <a:ext cx="841375"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00" b="1" kern="0" dirty="0">
                <a:solidFill>
                  <a:srgbClr val="000000"/>
                </a:solidFill>
                <a:latin typeface="微软雅黑" charset="0"/>
                <a:ea typeface="微软雅黑" charset="0"/>
                <a:cs typeface="微软雅黑" charset="0"/>
                <a:sym typeface="+mn-ea"/>
              </a:rPr>
              <a:t>2023</a:t>
            </a:r>
            <a:r>
              <a:rPr lang="zh-CN" altLang="en-US" sz="1400" b="1" kern="0" dirty="0">
                <a:solidFill>
                  <a:srgbClr val="000000"/>
                </a:solidFill>
                <a:latin typeface="微软雅黑" charset="0"/>
                <a:ea typeface="微软雅黑" charset="0"/>
                <a:cs typeface="微软雅黑" charset="0"/>
                <a:sym typeface="+mn-ea"/>
              </a:rPr>
              <a:t>年</a:t>
            </a:r>
          </a:p>
          <a:p>
            <a:pPr algn="ctr" defTabSz="685800"/>
            <a:r>
              <a:rPr lang="en-US" sz="1400" b="1" kern="0" dirty="0">
                <a:solidFill>
                  <a:srgbClr val="000000"/>
                </a:solidFill>
                <a:latin typeface="微软雅黑" charset="0"/>
                <a:ea typeface="微软雅黑" charset="0"/>
                <a:cs typeface="微软雅黑" charset="0"/>
                <a:sym typeface="+mn-ea"/>
              </a:rPr>
              <a:t>7</a:t>
            </a:r>
            <a:r>
              <a:rPr lang="zh-CN" altLang="en-US" sz="1400" b="1" kern="0" dirty="0">
                <a:solidFill>
                  <a:srgbClr val="000000"/>
                </a:solidFill>
                <a:latin typeface="微软雅黑" charset="0"/>
                <a:ea typeface="微软雅黑" charset="0"/>
                <a:cs typeface="微软雅黑" charset="0"/>
                <a:sym typeface="+mn-ea"/>
              </a:rPr>
              <a:t>月</a:t>
            </a:r>
          </a:p>
        </p:txBody>
      </p:sp>
      <p:sp>
        <p:nvSpPr>
          <p:cNvPr id="13" name="矩形 81">
            <a:extLst>
              <a:ext uri="{FF2B5EF4-FFF2-40B4-BE49-F238E27FC236}">
                <a16:creationId xmlns:a16="http://schemas.microsoft.com/office/drawing/2014/main" id="{474DE0E8-E3F7-64F9-55DB-999D0CDEC7E6}"/>
              </a:ext>
            </a:extLst>
          </p:cNvPr>
          <p:cNvSpPr/>
          <p:nvPr/>
        </p:nvSpPr>
        <p:spPr>
          <a:xfrm>
            <a:off x="5484005" y="3328053"/>
            <a:ext cx="841375"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00" b="1" kern="0" dirty="0">
                <a:solidFill>
                  <a:srgbClr val="000000"/>
                </a:solidFill>
                <a:latin typeface="微软雅黑" charset="0"/>
                <a:ea typeface="微软雅黑" charset="0"/>
                <a:cs typeface="微软雅黑" charset="0"/>
                <a:sym typeface="+mn-ea"/>
              </a:rPr>
              <a:t>2023</a:t>
            </a:r>
            <a:r>
              <a:rPr lang="zh-CN" altLang="en-US" sz="1400" b="1" kern="0" dirty="0">
                <a:solidFill>
                  <a:srgbClr val="000000"/>
                </a:solidFill>
                <a:latin typeface="微软雅黑" charset="0"/>
                <a:ea typeface="微软雅黑" charset="0"/>
                <a:cs typeface="微软雅黑" charset="0"/>
                <a:sym typeface="+mn-ea"/>
              </a:rPr>
              <a:t>年</a:t>
            </a:r>
          </a:p>
          <a:p>
            <a:pPr algn="ctr" defTabSz="685800"/>
            <a:r>
              <a:rPr lang="en-US" sz="1400" b="1" kern="0" dirty="0">
                <a:solidFill>
                  <a:srgbClr val="000000"/>
                </a:solidFill>
                <a:latin typeface="微软雅黑" charset="0"/>
                <a:ea typeface="微软雅黑" charset="0"/>
                <a:cs typeface="微软雅黑" charset="0"/>
                <a:sym typeface="+mn-ea"/>
              </a:rPr>
              <a:t>6</a:t>
            </a:r>
            <a:r>
              <a:rPr lang="zh-CN" altLang="en-US" sz="1400" b="1" kern="0" dirty="0">
                <a:solidFill>
                  <a:srgbClr val="000000"/>
                </a:solidFill>
                <a:latin typeface="微软雅黑" charset="0"/>
                <a:ea typeface="微软雅黑" charset="0"/>
                <a:cs typeface="微软雅黑" charset="0"/>
                <a:sym typeface="+mn-ea"/>
              </a:rPr>
              <a:t>月</a:t>
            </a:r>
          </a:p>
        </p:txBody>
      </p:sp>
      <p:sp>
        <p:nvSpPr>
          <p:cNvPr id="14" name="矩形 81">
            <a:extLst>
              <a:ext uri="{FF2B5EF4-FFF2-40B4-BE49-F238E27FC236}">
                <a16:creationId xmlns:a16="http://schemas.microsoft.com/office/drawing/2014/main" id="{EDE701BC-FC11-D97C-126D-331144E88CE5}"/>
              </a:ext>
            </a:extLst>
          </p:cNvPr>
          <p:cNvSpPr/>
          <p:nvPr/>
        </p:nvSpPr>
        <p:spPr>
          <a:xfrm>
            <a:off x="1880975" y="3320433"/>
            <a:ext cx="841375" cy="441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ltLang="zh-CN" sz="1400" b="1" kern="0" dirty="0">
                <a:solidFill>
                  <a:srgbClr val="000000"/>
                </a:solidFill>
                <a:latin typeface="微软雅黑" panose="020B0503020204020204" pitchFamily="34" charset="-122"/>
                <a:ea typeface="微软雅黑" panose="020B0503020204020204" pitchFamily="34" charset="-122"/>
                <a:sym typeface="Calibri" panose="020F0502020204030204"/>
              </a:rPr>
              <a:t>20</a:t>
            </a:r>
            <a:r>
              <a:rPr lang="en-US" altLang="zh-CN" sz="1400" b="1" kern="0" dirty="0">
                <a:solidFill>
                  <a:srgbClr val="000000"/>
                </a:solidFill>
                <a:latin typeface="微软雅黑" panose="020B0503020204020204" pitchFamily="34" charset="-122"/>
                <a:ea typeface="微软雅黑" panose="020B0503020204020204" pitchFamily="34" charset="-122"/>
                <a:sym typeface="+mn-ea"/>
              </a:rPr>
              <a:t>23年4月</a:t>
            </a:r>
            <a:endParaRPr lang="en-US" altLang="zh-CN" sz="1400" b="1" kern="0" dirty="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15" name="矩形 81">
            <a:extLst>
              <a:ext uri="{FF2B5EF4-FFF2-40B4-BE49-F238E27FC236}">
                <a16:creationId xmlns:a16="http://schemas.microsoft.com/office/drawing/2014/main" id="{614A6338-FBD6-01AB-AF52-9762B17E8CF9}"/>
              </a:ext>
            </a:extLst>
          </p:cNvPr>
          <p:cNvSpPr/>
          <p:nvPr/>
        </p:nvSpPr>
        <p:spPr>
          <a:xfrm>
            <a:off x="3556125" y="3314718"/>
            <a:ext cx="1094105" cy="453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00" b="1" kern="0" dirty="0">
                <a:solidFill>
                  <a:srgbClr val="000000"/>
                </a:solidFill>
                <a:latin typeface="微软雅黑" charset="0"/>
                <a:ea typeface="微软雅黑" charset="0"/>
                <a:cs typeface="微软雅黑" charset="0"/>
                <a:sym typeface="+mn-ea"/>
              </a:rPr>
              <a:t>2023</a:t>
            </a:r>
            <a:r>
              <a:rPr lang="zh-CN" altLang="en-US" sz="1400" b="1" kern="0" dirty="0">
                <a:solidFill>
                  <a:srgbClr val="000000"/>
                </a:solidFill>
                <a:latin typeface="微软雅黑" charset="0"/>
                <a:ea typeface="微软雅黑" charset="0"/>
                <a:cs typeface="微软雅黑" charset="0"/>
                <a:sym typeface="+mn-ea"/>
              </a:rPr>
              <a:t>年</a:t>
            </a:r>
          </a:p>
          <a:p>
            <a:pPr algn="ctr" defTabSz="685800"/>
            <a:r>
              <a:rPr lang="en-US" sz="1400" b="1" kern="0" dirty="0">
                <a:solidFill>
                  <a:srgbClr val="000000"/>
                </a:solidFill>
                <a:latin typeface="微软雅黑" charset="0"/>
                <a:ea typeface="微软雅黑" charset="0"/>
                <a:cs typeface="微软雅黑" charset="0"/>
                <a:sym typeface="+mn-ea"/>
              </a:rPr>
              <a:t>4</a:t>
            </a:r>
            <a:r>
              <a:rPr lang="zh-CN" altLang="en-US" sz="1400" b="1" kern="0" dirty="0">
                <a:solidFill>
                  <a:srgbClr val="000000"/>
                </a:solidFill>
                <a:latin typeface="微软雅黑" charset="0"/>
                <a:ea typeface="微软雅黑" charset="0"/>
                <a:cs typeface="微软雅黑" charset="0"/>
                <a:sym typeface="+mn-ea"/>
              </a:rPr>
              <a:t>月</a:t>
            </a:r>
            <a:r>
              <a:rPr lang="en-US" sz="1400" b="1" kern="0" dirty="0">
                <a:solidFill>
                  <a:srgbClr val="000000"/>
                </a:solidFill>
                <a:latin typeface="微软雅黑" charset="0"/>
                <a:ea typeface="微软雅黑" charset="0"/>
                <a:cs typeface="微软雅黑" charset="0"/>
                <a:sym typeface="+mn-ea"/>
              </a:rPr>
              <a:t>-6</a:t>
            </a:r>
            <a:r>
              <a:rPr lang="zh-CN" altLang="en-US" sz="1400" b="1" kern="0" dirty="0">
                <a:solidFill>
                  <a:srgbClr val="000000"/>
                </a:solidFill>
                <a:latin typeface="微软雅黑" charset="0"/>
                <a:ea typeface="微软雅黑" charset="0"/>
                <a:cs typeface="微软雅黑" charset="0"/>
                <a:sym typeface="+mn-ea"/>
              </a:rPr>
              <a:t>月</a:t>
            </a:r>
          </a:p>
        </p:txBody>
      </p:sp>
      <p:grpSp>
        <p:nvGrpSpPr>
          <p:cNvPr id="16" name="组合 4">
            <a:extLst>
              <a:ext uri="{FF2B5EF4-FFF2-40B4-BE49-F238E27FC236}">
                <a16:creationId xmlns:a16="http://schemas.microsoft.com/office/drawing/2014/main" id="{3177A5A6-B00F-B62A-663B-81287A79F675}"/>
              </a:ext>
            </a:extLst>
          </p:cNvPr>
          <p:cNvGrpSpPr/>
          <p:nvPr/>
        </p:nvGrpSpPr>
        <p:grpSpPr>
          <a:xfrm>
            <a:off x="2204919" y="3066466"/>
            <a:ext cx="217885" cy="217885"/>
            <a:chOff x="571500" y="1803400"/>
            <a:chExt cx="387350" cy="387350"/>
          </a:xfrm>
          <a:solidFill>
            <a:schemeClr val="bg1"/>
          </a:solidFill>
        </p:grpSpPr>
        <p:sp>
          <p:nvSpPr>
            <p:cNvPr id="17" name="椭圆 2">
              <a:extLst>
                <a:ext uri="{FF2B5EF4-FFF2-40B4-BE49-F238E27FC236}">
                  <a16:creationId xmlns:a16="http://schemas.microsoft.com/office/drawing/2014/main" id="{9CA8A41F-1EDA-3665-6DC2-894E454D15FE}"/>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18" name="椭圆 33">
              <a:extLst>
                <a:ext uri="{FF2B5EF4-FFF2-40B4-BE49-F238E27FC236}">
                  <a16:creationId xmlns:a16="http://schemas.microsoft.com/office/drawing/2014/main" id="{1CA510DC-1FE1-7CA9-251D-E84FBA2528AD}"/>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grpSp>
        <p:nvGrpSpPr>
          <p:cNvPr id="19" name="组合 4">
            <a:extLst>
              <a:ext uri="{FF2B5EF4-FFF2-40B4-BE49-F238E27FC236}">
                <a16:creationId xmlns:a16="http://schemas.microsoft.com/office/drawing/2014/main" id="{5A27EC42-5A29-B2FB-0DB2-E960846C7BCA}"/>
              </a:ext>
            </a:extLst>
          </p:cNvPr>
          <p:cNvGrpSpPr/>
          <p:nvPr/>
        </p:nvGrpSpPr>
        <p:grpSpPr>
          <a:xfrm>
            <a:off x="3947111" y="3066466"/>
            <a:ext cx="217885" cy="217885"/>
            <a:chOff x="571500" y="1803400"/>
            <a:chExt cx="387350" cy="387350"/>
          </a:xfrm>
          <a:solidFill>
            <a:schemeClr val="bg1"/>
          </a:solidFill>
        </p:grpSpPr>
        <p:sp>
          <p:nvSpPr>
            <p:cNvPr id="20" name="椭圆 2">
              <a:extLst>
                <a:ext uri="{FF2B5EF4-FFF2-40B4-BE49-F238E27FC236}">
                  <a16:creationId xmlns:a16="http://schemas.microsoft.com/office/drawing/2014/main" id="{0B7F84C1-72D1-8F68-F1AD-1F969E5A7C22}"/>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21" name="椭圆 33">
              <a:extLst>
                <a:ext uri="{FF2B5EF4-FFF2-40B4-BE49-F238E27FC236}">
                  <a16:creationId xmlns:a16="http://schemas.microsoft.com/office/drawing/2014/main" id="{0420CDED-CF61-948A-03B1-372440DD37A9}"/>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grpSp>
        <p:nvGrpSpPr>
          <p:cNvPr id="22" name="组合 4">
            <a:extLst>
              <a:ext uri="{FF2B5EF4-FFF2-40B4-BE49-F238E27FC236}">
                <a16:creationId xmlns:a16="http://schemas.microsoft.com/office/drawing/2014/main" id="{ADC93D0E-1B81-0E84-834B-247250F882AF}"/>
              </a:ext>
            </a:extLst>
          </p:cNvPr>
          <p:cNvGrpSpPr/>
          <p:nvPr/>
        </p:nvGrpSpPr>
        <p:grpSpPr>
          <a:xfrm>
            <a:off x="5689303" y="3066466"/>
            <a:ext cx="217885" cy="217885"/>
            <a:chOff x="571500" y="1803400"/>
            <a:chExt cx="387350" cy="387350"/>
          </a:xfrm>
          <a:solidFill>
            <a:schemeClr val="bg1"/>
          </a:solidFill>
        </p:grpSpPr>
        <p:sp>
          <p:nvSpPr>
            <p:cNvPr id="23" name="椭圆 2">
              <a:extLst>
                <a:ext uri="{FF2B5EF4-FFF2-40B4-BE49-F238E27FC236}">
                  <a16:creationId xmlns:a16="http://schemas.microsoft.com/office/drawing/2014/main" id="{8BED043A-F622-9988-A39E-CBD4634E4745}"/>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24" name="椭圆 33">
              <a:extLst>
                <a:ext uri="{FF2B5EF4-FFF2-40B4-BE49-F238E27FC236}">
                  <a16:creationId xmlns:a16="http://schemas.microsoft.com/office/drawing/2014/main" id="{20F98756-D1E1-830D-4BD7-E78404C48CDA}"/>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grpSp>
        <p:nvGrpSpPr>
          <p:cNvPr id="25" name="组合 4">
            <a:extLst>
              <a:ext uri="{FF2B5EF4-FFF2-40B4-BE49-F238E27FC236}">
                <a16:creationId xmlns:a16="http://schemas.microsoft.com/office/drawing/2014/main" id="{EB4AD41E-EAE3-334F-6B4B-1D21823A870C}"/>
              </a:ext>
            </a:extLst>
          </p:cNvPr>
          <p:cNvGrpSpPr/>
          <p:nvPr/>
        </p:nvGrpSpPr>
        <p:grpSpPr>
          <a:xfrm>
            <a:off x="7431495" y="3066466"/>
            <a:ext cx="217885" cy="217885"/>
            <a:chOff x="571500" y="1803400"/>
            <a:chExt cx="387350" cy="387350"/>
          </a:xfrm>
          <a:solidFill>
            <a:schemeClr val="bg1"/>
          </a:solidFill>
        </p:grpSpPr>
        <p:sp>
          <p:nvSpPr>
            <p:cNvPr id="26" name="椭圆 2">
              <a:extLst>
                <a:ext uri="{FF2B5EF4-FFF2-40B4-BE49-F238E27FC236}">
                  <a16:creationId xmlns:a16="http://schemas.microsoft.com/office/drawing/2014/main" id="{692C4EAC-40AB-D050-75B4-6B3A023F7C94}"/>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27" name="椭圆 33">
              <a:extLst>
                <a:ext uri="{FF2B5EF4-FFF2-40B4-BE49-F238E27FC236}">
                  <a16:creationId xmlns:a16="http://schemas.microsoft.com/office/drawing/2014/main" id="{0428CEBC-4F74-472F-2758-38B50A710CFF}"/>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grpSp>
        <p:nvGrpSpPr>
          <p:cNvPr id="28" name="组合 4">
            <a:extLst>
              <a:ext uri="{FF2B5EF4-FFF2-40B4-BE49-F238E27FC236}">
                <a16:creationId xmlns:a16="http://schemas.microsoft.com/office/drawing/2014/main" id="{901B4B60-2632-FA43-35D6-C664582E0C13}"/>
              </a:ext>
            </a:extLst>
          </p:cNvPr>
          <p:cNvGrpSpPr/>
          <p:nvPr/>
        </p:nvGrpSpPr>
        <p:grpSpPr>
          <a:xfrm>
            <a:off x="9173688" y="3066466"/>
            <a:ext cx="217885" cy="217885"/>
            <a:chOff x="571500" y="1803400"/>
            <a:chExt cx="387350" cy="387350"/>
          </a:xfrm>
          <a:solidFill>
            <a:schemeClr val="bg1"/>
          </a:solidFill>
        </p:grpSpPr>
        <p:sp>
          <p:nvSpPr>
            <p:cNvPr id="29" name="椭圆 2">
              <a:extLst>
                <a:ext uri="{FF2B5EF4-FFF2-40B4-BE49-F238E27FC236}">
                  <a16:creationId xmlns:a16="http://schemas.microsoft.com/office/drawing/2014/main" id="{00F92B7D-B015-05ED-E326-F7AB6589B660}"/>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30" name="椭圆 33">
              <a:extLst>
                <a:ext uri="{FF2B5EF4-FFF2-40B4-BE49-F238E27FC236}">
                  <a16:creationId xmlns:a16="http://schemas.microsoft.com/office/drawing/2014/main" id="{438605D8-4C08-9AA9-CCFE-0780A3BA1432}"/>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grpSp>
        <p:nvGrpSpPr>
          <p:cNvPr id="31" name="组合 4">
            <a:extLst>
              <a:ext uri="{FF2B5EF4-FFF2-40B4-BE49-F238E27FC236}">
                <a16:creationId xmlns:a16="http://schemas.microsoft.com/office/drawing/2014/main" id="{DDAABC6D-3AF4-205D-2D1F-711FA6998DDE}"/>
              </a:ext>
            </a:extLst>
          </p:cNvPr>
          <p:cNvGrpSpPr/>
          <p:nvPr/>
        </p:nvGrpSpPr>
        <p:grpSpPr>
          <a:xfrm>
            <a:off x="8302592" y="4224878"/>
            <a:ext cx="217885" cy="217885"/>
            <a:chOff x="571500" y="1803400"/>
            <a:chExt cx="387350" cy="387350"/>
          </a:xfrm>
          <a:solidFill>
            <a:schemeClr val="bg1"/>
          </a:solidFill>
        </p:grpSpPr>
        <p:sp>
          <p:nvSpPr>
            <p:cNvPr id="32" name="椭圆 2">
              <a:extLst>
                <a:ext uri="{FF2B5EF4-FFF2-40B4-BE49-F238E27FC236}">
                  <a16:creationId xmlns:a16="http://schemas.microsoft.com/office/drawing/2014/main" id="{0829FC25-C055-B5B6-1170-7173669BA315}"/>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33" name="椭圆 33">
              <a:extLst>
                <a:ext uri="{FF2B5EF4-FFF2-40B4-BE49-F238E27FC236}">
                  <a16:creationId xmlns:a16="http://schemas.microsoft.com/office/drawing/2014/main" id="{F9F7DF4D-7FB2-6A67-A372-BF920D97EB5E}"/>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grpSp>
        <p:nvGrpSpPr>
          <p:cNvPr id="34" name="组合 4">
            <a:extLst>
              <a:ext uri="{FF2B5EF4-FFF2-40B4-BE49-F238E27FC236}">
                <a16:creationId xmlns:a16="http://schemas.microsoft.com/office/drawing/2014/main" id="{F6EBD5F9-1C1E-9904-4BA5-35C07ACC49BC}"/>
              </a:ext>
            </a:extLst>
          </p:cNvPr>
          <p:cNvGrpSpPr/>
          <p:nvPr/>
        </p:nvGrpSpPr>
        <p:grpSpPr>
          <a:xfrm>
            <a:off x="6560399" y="4224878"/>
            <a:ext cx="217885" cy="217885"/>
            <a:chOff x="571500" y="1803400"/>
            <a:chExt cx="387350" cy="387350"/>
          </a:xfrm>
          <a:solidFill>
            <a:schemeClr val="bg1"/>
          </a:solidFill>
        </p:grpSpPr>
        <p:sp>
          <p:nvSpPr>
            <p:cNvPr id="35" name="椭圆 2">
              <a:extLst>
                <a:ext uri="{FF2B5EF4-FFF2-40B4-BE49-F238E27FC236}">
                  <a16:creationId xmlns:a16="http://schemas.microsoft.com/office/drawing/2014/main" id="{0DF4FEA1-8BC3-3EE2-047B-52681943E544}"/>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36" name="椭圆 33">
              <a:extLst>
                <a:ext uri="{FF2B5EF4-FFF2-40B4-BE49-F238E27FC236}">
                  <a16:creationId xmlns:a16="http://schemas.microsoft.com/office/drawing/2014/main" id="{48A8F7A8-95D1-CF9C-1CA9-40ACA50B433A}"/>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grpSp>
        <p:nvGrpSpPr>
          <p:cNvPr id="37" name="组合 4">
            <a:extLst>
              <a:ext uri="{FF2B5EF4-FFF2-40B4-BE49-F238E27FC236}">
                <a16:creationId xmlns:a16="http://schemas.microsoft.com/office/drawing/2014/main" id="{D28FDB1F-194B-C372-856F-D7075E4FDD28}"/>
              </a:ext>
            </a:extLst>
          </p:cNvPr>
          <p:cNvGrpSpPr/>
          <p:nvPr/>
        </p:nvGrpSpPr>
        <p:grpSpPr>
          <a:xfrm>
            <a:off x="4818207" y="4224878"/>
            <a:ext cx="217885" cy="217885"/>
            <a:chOff x="571500" y="1803400"/>
            <a:chExt cx="387350" cy="387350"/>
          </a:xfrm>
          <a:solidFill>
            <a:schemeClr val="bg1"/>
          </a:solidFill>
        </p:grpSpPr>
        <p:sp>
          <p:nvSpPr>
            <p:cNvPr id="38" name="椭圆 2">
              <a:extLst>
                <a:ext uri="{FF2B5EF4-FFF2-40B4-BE49-F238E27FC236}">
                  <a16:creationId xmlns:a16="http://schemas.microsoft.com/office/drawing/2014/main" id="{02A996A1-3C0D-1441-2610-D79D16916F05}"/>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39" name="椭圆 33">
              <a:extLst>
                <a:ext uri="{FF2B5EF4-FFF2-40B4-BE49-F238E27FC236}">
                  <a16:creationId xmlns:a16="http://schemas.microsoft.com/office/drawing/2014/main" id="{0ECE570A-D232-5043-EBE7-622276AF89F6}"/>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grpSp>
        <p:nvGrpSpPr>
          <p:cNvPr id="40" name="组合 4">
            <a:extLst>
              <a:ext uri="{FF2B5EF4-FFF2-40B4-BE49-F238E27FC236}">
                <a16:creationId xmlns:a16="http://schemas.microsoft.com/office/drawing/2014/main" id="{0A198F45-6274-B141-93FA-3A2DF3F088C1}"/>
              </a:ext>
            </a:extLst>
          </p:cNvPr>
          <p:cNvGrpSpPr/>
          <p:nvPr/>
        </p:nvGrpSpPr>
        <p:grpSpPr>
          <a:xfrm>
            <a:off x="3076015" y="4224878"/>
            <a:ext cx="217885" cy="217885"/>
            <a:chOff x="571500" y="1803400"/>
            <a:chExt cx="387350" cy="387350"/>
          </a:xfrm>
          <a:solidFill>
            <a:schemeClr val="bg1"/>
          </a:solidFill>
        </p:grpSpPr>
        <p:sp>
          <p:nvSpPr>
            <p:cNvPr id="41" name="椭圆 2">
              <a:extLst>
                <a:ext uri="{FF2B5EF4-FFF2-40B4-BE49-F238E27FC236}">
                  <a16:creationId xmlns:a16="http://schemas.microsoft.com/office/drawing/2014/main" id="{F247EBC8-2524-597C-CADB-D7D12F58E986}"/>
                </a:ext>
              </a:extLst>
            </p:cNvPr>
            <p:cNvSpPr/>
            <p:nvPr/>
          </p:nvSpPr>
          <p:spPr>
            <a:xfrm>
              <a:off x="622300" y="1860550"/>
              <a:ext cx="279400" cy="27940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sp>
          <p:nvSpPr>
            <p:cNvPr id="42" name="椭圆 33">
              <a:extLst>
                <a:ext uri="{FF2B5EF4-FFF2-40B4-BE49-F238E27FC236}">
                  <a16:creationId xmlns:a16="http://schemas.microsoft.com/office/drawing/2014/main" id="{8454EBCF-FD13-B432-EB0A-60D52132CDF7}"/>
                </a:ext>
              </a:extLst>
            </p:cNvPr>
            <p:cNvSpPr/>
            <p:nvPr/>
          </p:nvSpPr>
          <p:spPr>
            <a:xfrm>
              <a:off x="571500" y="1803400"/>
              <a:ext cx="387350" cy="387350"/>
            </a:xfrm>
            <a:prstGeom prst="ellipse">
              <a:avLst/>
            </a:prstGeom>
            <a:grpFill/>
            <a:ln>
              <a:solidFill>
                <a:srgbClr val="C82D77"/>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endParaRPr lang="zh-CN" altLang="en-US" sz="1050" kern="0">
                <a:solidFill>
                  <a:srgbClr val="000000"/>
                </a:solidFill>
                <a:latin typeface="微软雅黑" panose="020B0503020204020204" pitchFamily="34" charset="-122"/>
                <a:ea typeface="微软雅黑" panose="020B0503020204020204" pitchFamily="34" charset="-122"/>
                <a:sym typeface="Calibri" panose="020F0502020204030204"/>
              </a:endParaRPr>
            </a:p>
          </p:txBody>
        </p:sp>
      </p:grpSp>
      <p:cxnSp>
        <p:nvCxnSpPr>
          <p:cNvPr id="43" name="直接连接符 20">
            <a:extLst>
              <a:ext uri="{FF2B5EF4-FFF2-40B4-BE49-F238E27FC236}">
                <a16:creationId xmlns:a16="http://schemas.microsoft.com/office/drawing/2014/main" id="{E9E2D0B7-47EE-44BB-DB60-3BDC3BF778FE}"/>
              </a:ext>
            </a:extLst>
          </p:cNvPr>
          <p:cNvCxnSpPr/>
          <p:nvPr/>
        </p:nvCxnSpPr>
        <p:spPr>
          <a:xfrm flipH="1">
            <a:off x="2310287" y="2649457"/>
            <a:ext cx="1786" cy="407194"/>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sp>
        <p:nvSpPr>
          <p:cNvPr id="44" name="矩形 50">
            <a:extLst>
              <a:ext uri="{FF2B5EF4-FFF2-40B4-BE49-F238E27FC236}">
                <a16:creationId xmlns:a16="http://schemas.microsoft.com/office/drawing/2014/main" id="{38FEC559-DE04-5BD0-8D74-0F49DEAA0928}"/>
              </a:ext>
            </a:extLst>
          </p:cNvPr>
          <p:cNvSpPr/>
          <p:nvPr/>
        </p:nvSpPr>
        <p:spPr>
          <a:xfrm>
            <a:off x="5904691" y="4596105"/>
            <a:ext cx="2217874"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与教务处召开</a:t>
            </a:r>
            <a:r>
              <a:rPr lang="zh-CN" altLang="en-US" sz="1200" b="1" kern="0" dirty="0">
                <a:solidFill>
                  <a:srgbClr val="000000"/>
                </a:solidFill>
                <a:latin typeface="Arial" panose="020B0604020202020204" pitchFamily="34" charset="0"/>
                <a:ea typeface="微软雅黑"/>
                <a:cs typeface="Arial" panose="020B0604020202020204" pitchFamily="34" charset="0"/>
                <a:sym typeface="+mn-ea"/>
              </a:rPr>
              <a:t>本科生学业预警与指导试点研讨会</a:t>
            </a:r>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a:t>
            </a:r>
          </a:p>
        </p:txBody>
      </p:sp>
      <p:sp>
        <p:nvSpPr>
          <p:cNvPr id="45" name="矩形 50">
            <a:extLst>
              <a:ext uri="{FF2B5EF4-FFF2-40B4-BE49-F238E27FC236}">
                <a16:creationId xmlns:a16="http://schemas.microsoft.com/office/drawing/2014/main" id="{23D4A919-DC20-9A66-C923-A7325469E9A4}"/>
              </a:ext>
            </a:extLst>
          </p:cNvPr>
          <p:cNvSpPr/>
          <p:nvPr/>
        </p:nvSpPr>
        <p:spPr>
          <a:xfrm>
            <a:off x="3394016" y="4596105"/>
            <a:ext cx="2512427"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学习发展中心联合教务处申请教改项目“</a:t>
            </a:r>
            <a:r>
              <a:rPr lang="zh-CN" altLang="en-US" sz="1200" b="1" kern="0" dirty="0">
                <a:solidFill>
                  <a:srgbClr val="000000"/>
                </a:solidFill>
                <a:latin typeface="Arial" panose="020B0604020202020204" pitchFamily="34" charset="0"/>
                <a:ea typeface="微软雅黑"/>
                <a:cs typeface="Arial" panose="020B0604020202020204" pitchFamily="34" charset="0"/>
                <a:sym typeface="+mn-ea"/>
              </a:rPr>
              <a:t>本科生学业预警与指导中人机协同技术创新应用</a:t>
            </a:r>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a:t>
            </a:r>
            <a:endParaRPr lang="zh-CN" altLang="en-US" sz="1200" b="1" kern="0" dirty="0">
              <a:solidFill>
                <a:srgbClr val="000000"/>
              </a:solidFill>
              <a:latin typeface="Arial" panose="020B0604020202020204" pitchFamily="34" charset="0"/>
              <a:ea typeface="微软雅黑"/>
              <a:cs typeface="Arial" panose="020B0604020202020204" pitchFamily="34" charset="0"/>
              <a:sym typeface="+mn-ea"/>
            </a:endParaRPr>
          </a:p>
        </p:txBody>
      </p:sp>
      <p:sp>
        <p:nvSpPr>
          <p:cNvPr id="46" name="矩形 50">
            <a:extLst>
              <a:ext uri="{FF2B5EF4-FFF2-40B4-BE49-F238E27FC236}">
                <a16:creationId xmlns:a16="http://schemas.microsoft.com/office/drawing/2014/main" id="{8010F11C-48CA-C83B-B1A7-FCFCB1991AC9}"/>
              </a:ext>
            </a:extLst>
          </p:cNvPr>
          <p:cNvSpPr/>
          <p:nvPr/>
        </p:nvSpPr>
        <p:spPr>
          <a:xfrm>
            <a:off x="1517114" y="4596105"/>
            <a:ext cx="1896072"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学习发展中心与教务处共同商讨</a:t>
            </a:r>
            <a:r>
              <a:rPr lang="zh-CN" altLang="en-US" sz="1200" b="1" kern="0" dirty="0">
                <a:solidFill>
                  <a:srgbClr val="000000"/>
                </a:solidFill>
                <a:latin typeface="Arial" panose="020B0604020202020204" pitchFamily="34" charset="0"/>
                <a:ea typeface="微软雅黑"/>
                <a:cs typeface="Arial" panose="020B0604020202020204" pitchFamily="34" charset="0"/>
                <a:sym typeface="+mn-ea"/>
              </a:rPr>
              <a:t>学业提醒与指导信息化平台</a:t>
            </a:r>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事项。</a:t>
            </a:r>
            <a:endParaRPr lang="zh-CN" altLang="en-US" sz="1200" b="1" kern="0" dirty="0">
              <a:solidFill>
                <a:srgbClr val="000000"/>
              </a:solidFill>
              <a:latin typeface="Arial" panose="020B0604020202020204" pitchFamily="34" charset="0"/>
              <a:ea typeface="微软雅黑"/>
              <a:cs typeface="Arial" panose="020B0604020202020204" pitchFamily="34" charset="0"/>
              <a:sym typeface="+mn-ea"/>
            </a:endParaRPr>
          </a:p>
        </p:txBody>
      </p:sp>
      <p:sp>
        <p:nvSpPr>
          <p:cNvPr id="47" name="Rectangle 73">
            <a:extLst>
              <a:ext uri="{FF2B5EF4-FFF2-40B4-BE49-F238E27FC236}">
                <a16:creationId xmlns:a16="http://schemas.microsoft.com/office/drawing/2014/main" id="{EB13CDBC-06FC-0B91-5D02-2E61DA9DF6A3}"/>
              </a:ext>
            </a:extLst>
          </p:cNvPr>
          <p:cNvSpPr/>
          <p:nvPr/>
        </p:nvSpPr>
        <p:spPr>
          <a:xfrm>
            <a:off x="2523652" y="1321894"/>
            <a:ext cx="5093580" cy="646331"/>
          </a:xfrm>
          <a:prstGeom prst="rect">
            <a:avLst/>
          </a:prstGeom>
        </p:spPr>
        <p:txBody>
          <a:bodyPr wrap="square">
            <a:spAutoFit/>
          </a:bodyPr>
          <a:lstStyle/>
          <a:p>
            <a:pPr marL="171450" indent="-171450" defTabSz="685800">
              <a:buFont typeface="Wingdings" panose="05000000000000000000" pitchFamily="2" charset="2"/>
              <a:buChar char="ü"/>
            </a:pPr>
            <a:r>
              <a:rPr lang="en-US" altLang="zh-CN" sz="1200" kern="0" dirty="0">
                <a:solidFill>
                  <a:srgbClr val="000000"/>
                </a:solidFill>
                <a:ea typeface="微软雅黑"/>
                <a:cs typeface="Arial" panose="020B0604020202020204" pitchFamily="34" charset="0"/>
                <a:sym typeface="+mn-ea"/>
              </a:rPr>
              <a:t>《</a:t>
            </a:r>
            <a:r>
              <a:rPr lang="zh-CN" altLang="en-US" sz="1200" kern="0" dirty="0">
                <a:solidFill>
                  <a:srgbClr val="000000"/>
                </a:solidFill>
                <a:ea typeface="微软雅黑"/>
                <a:cs typeface="Arial" panose="020B0604020202020204" pitchFamily="34" charset="0"/>
                <a:sym typeface="+mn-ea"/>
              </a:rPr>
              <a:t>关于清华大学本科生学业预警与指导机制的调研</a:t>
            </a:r>
            <a:r>
              <a:rPr lang="en-US" altLang="zh-CN" sz="1200" kern="0" dirty="0">
                <a:solidFill>
                  <a:srgbClr val="000000"/>
                </a:solidFill>
                <a:ea typeface="微软雅黑"/>
                <a:cs typeface="Arial" panose="020B0604020202020204" pitchFamily="34" charset="0"/>
                <a:sym typeface="+mn-ea"/>
              </a:rPr>
              <a:t>》</a:t>
            </a:r>
            <a:r>
              <a:rPr lang="zh-CN" altLang="en-US" sz="1200" kern="0" dirty="0">
                <a:solidFill>
                  <a:srgbClr val="000000"/>
                </a:solidFill>
                <a:ea typeface="微软雅黑"/>
                <a:cs typeface="Arial" panose="020B0604020202020204" pitchFamily="34" charset="0"/>
                <a:sym typeface="+mn-ea"/>
              </a:rPr>
              <a:t>报告</a:t>
            </a:r>
            <a:endParaRPr lang="en-US" altLang="zh-CN" sz="1200" kern="0" dirty="0">
              <a:solidFill>
                <a:srgbClr val="000000"/>
              </a:solidFill>
              <a:ea typeface="微软雅黑"/>
              <a:cs typeface="Arial" panose="020B0604020202020204" pitchFamily="34" charset="0"/>
              <a:sym typeface="+mn-ea"/>
            </a:endParaRPr>
          </a:p>
          <a:p>
            <a:pPr marL="171450" indent="-171450" defTabSz="685800">
              <a:buFont typeface="Wingdings" panose="05000000000000000000" pitchFamily="2" charset="2"/>
              <a:buChar char="ü"/>
            </a:pPr>
            <a:r>
              <a:rPr lang="en-US" altLang="zh-CN" sz="1200" kern="0" dirty="0">
                <a:solidFill>
                  <a:srgbClr val="000000"/>
                </a:solidFill>
                <a:ea typeface="微软雅黑"/>
                <a:cs typeface="Arial" panose="020B0604020202020204" pitchFamily="34" charset="0"/>
                <a:sym typeface="+mn-ea"/>
              </a:rPr>
              <a:t>《</a:t>
            </a:r>
            <a:r>
              <a:rPr lang="zh-CN" altLang="en-US" sz="1200" kern="0" dirty="0">
                <a:solidFill>
                  <a:srgbClr val="000000"/>
                </a:solidFill>
                <a:ea typeface="微软雅黑"/>
                <a:cs typeface="Arial" panose="020B0604020202020204" pitchFamily="34" charset="0"/>
                <a:sym typeface="+mn-ea"/>
              </a:rPr>
              <a:t>清华大学超常修业年限本科生发展指导调研</a:t>
            </a:r>
            <a:r>
              <a:rPr lang="en-US" altLang="zh-CN" sz="1200" kern="0" dirty="0">
                <a:solidFill>
                  <a:srgbClr val="000000"/>
                </a:solidFill>
                <a:ea typeface="微软雅黑"/>
                <a:cs typeface="Arial" panose="020B0604020202020204" pitchFamily="34" charset="0"/>
                <a:sym typeface="+mn-ea"/>
              </a:rPr>
              <a:t>》</a:t>
            </a:r>
            <a:r>
              <a:rPr lang="zh-CN" altLang="en-US" sz="1200" kern="0" dirty="0">
                <a:solidFill>
                  <a:srgbClr val="000000"/>
                </a:solidFill>
                <a:ea typeface="微软雅黑"/>
                <a:cs typeface="Arial" panose="020B0604020202020204" pitchFamily="34" charset="0"/>
                <a:sym typeface="+mn-ea"/>
              </a:rPr>
              <a:t>报告</a:t>
            </a:r>
            <a:endParaRPr lang="en-US" altLang="zh-CN" sz="1200" kern="0" dirty="0">
              <a:solidFill>
                <a:srgbClr val="000000"/>
              </a:solidFill>
              <a:ea typeface="微软雅黑"/>
              <a:cs typeface="Arial" panose="020B0604020202020204" pitchFamily="34" charset="0"/>
              <a:sym typeface="+mn-ea"/>
            </a:endParaRPr>
          </a:p>
          <a:p>
            <a:pPr marL="171450" indent="-171450" defTabSz="685800">
              <a:buFont typeface="Wingdings" panose="05000000000000000000" pitchFamily="2" charset="2"/>
              <a:buChar char="ü"/>
            </a:pPr>
            <a:r>
              <a:rPr lang="en-US" altLang="zh-CN" sz="1200" kern="0" dirty="0">
                <a:solidFill>
                  <a:srgbClr val="000000"/>
                </a:solidFill>
                <a:ea typeface="微软雅黑"/>
                <a:cs typeface="Arial" panose="020B0604020202020204" pitchFamily="34" charset="0"/>
                <a:sym typeface="+mn-ea"/>
              </a:rPr>
              <a:t>《</a:t>
            </a:r>
            <a:r>
              <a:rPr lang="zh-CN" altLang="en-US" sz="1200" kern="0" dirty="0">
                <a:solidFill>
                  <a:srgbClr val="000000"/>
                </a:solidFill>
                <a:ea typeface="微软雅黑"/>
                <a:cs typeface="Arial" panose="020B0604020202020204" pitchFamily="34" charset="0"/>
                <a:sym typeface="+mn-ea"/>
              </a:rPr>
              <a:t>清华大学超正常修业年限本科生台账与学业指导现状</a:t>
            </a:r>
            <a:r>
              <a:rPr lang="en-US" altLang="zh-CN" sz="1200" kern="0" dirty="0">
                <a:solidFill>
                  <a:srgbClr val="000000"/>
                </a:solidFill>
                <a:ea typeface="微软雅黑"/>
                <a:cs typeface="Arial" panose="020B0604020202020204" pitchFamily="34" charset="0"/>
                <a:sym typeface="+mn-ea"/>
              </a:rPr>
              <a:t>》</a:t>
            </a:r>
            <a:r>
              <a:rPr lang="zh-CN" altLang="en-US" sz="1200" kern="0" dirty="0">
                <a:solidFill>
                  <a:srgbClr val="000000"/>
                </a:solidFill>
                <a:ea typeface="微软雅黑"/>
                <a:cs typeface="Arial" panose="020B0604020202020204" pitchFamily="34" charset="0"/>
                <a:sym typeface="+mn-ea"/>
              </a:rPr>
              <a:t>报告</a:t>
            </a:r>
            <a:endParaRPr lang="en-US" altLang="zh-CN" sz="1200"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endParaRPr>
          </a:p>
        </p:txBody>
      </p:sp>
      <p:sp>
        <p:nvSpPr>
          <p:cNvPr id="48" name="文本框 47">
            <a:extLst>
              <a:ext uri="{FF2B5EF4-FFF2-40B4-BE49-F238E27FC236}">
                <a16:creationId xmlns:a16="http://schemas.microsoft.com/office/drawing/2014/main" id="{DBB973A8-2F05-1E72-9225-A800A204F8CC}"/>
              </a:ext>
            </a:extLst>
          </p:cNvPr>
          <p:cNvSpPr txBox="1"/>
          <p:nvPr/>
        </p:nvSpPr>
        <p:spPr>
          <a:xfrm>
            <a:off x="7708850" y="5452723"/>
            <a:ext cx="3287364" cy="590931"/>
          </a:xfrm>
          <a:prstGeom prst="rect">
            <a:avLst/>
          </a:prstGeom>
          <a:noFill/>
        </p:spPr>
        <p:txBody>
          <a:bodyPr wrap="square" rtlCol="0" anchor="t">
            <a:spAutoFit/>
          </a:bodyPr>
          <a:lstStyle/>
          <a:p>
            <a:pPr defTabSz="685800">
              <a:lnSpc>
                <a:spcPct val="90000"/>
              </a:lnSpc>
            </a:pPr>
            <a:r>
              <a:rPr lang="zh-CN" altLang="en-US" sz="1200" kern="0" dirty="0">
                <a:solidFill>
                  <a:srgbClr val="000000"/>
                </a:solidFill>
                <a:latin typeface="微软雅黑" charset="0"/>
                <a:ea typeface="微软雅黑" charset="0"/>
                <a:cs typeface="微软雅黑" charset="0"/>
                <a:sym typeface="+mn-ea"/>
              </a:rPr>
              <a:t>首批</a:t>
            </a:r>
            <a:r>
              <a:rPr lang="en-US" altLang="zh-CN" sz="1200" kern="0" dirty="0">
                <a:solidFill>
                  <a:srgbClr val="000000"/>
                </a:solidFill>
                <a:latin typeface="微软雅黑" charset="0"/>
                <a:ea typeface="微软雅黑" charset="0"/>
                <a:cs typeface="微软雅黑" charset="0"/>
                <a:sym typeface="+mn-ea"/>
              </a:rPr>
              <a:t>8</a:t>
            </a:r>
            <a:r>
              <a:rPr lang="zh-CN" altLang="en-US" sz="1200" kern="0" dirty="0">
                <a:solidFill>
                  <a:srgbClr val="000000"/>
                </a:solidFill>
                <a:latin typeface="微软雅黑" charset="0"/>
                <a:ea typeface="微软雅黑" charset="0"/>
                <a:cs typeface="微软雅黑" charset="0"/>
                <a:sym typeface="+mn-ea"/>
              </a:rPr>
              <a:t>个学业提醒试点院系：</a:t>
            </a:r>
          </a:p>
          <a:p>
            <a:pPr defTabSz="685800">
              <a:lnSpc>
                <a:spcPct val="90000"/>
              </a:lnSpc>
              <a:buFont typeface="Wingdings" panose="05000000000000000000" pitchFamily="2" charset="2"/>
              <a:buChar char="ü"/>
            </a:pPr>
            <a:r>
              <a:rPr lang="zh-CN" altLang="en-US" sz="1200" kern="0" dirty="0">
                <a:solidFill>
                  <a:srgbClr val="000000"/>
                </a:solidFill>
                <a:latin typeface="微软雅黑" charset="0"/>
                <a:ea typeface="微软雅黑" charset="0"/>
                <a:cs typeface="微软雅黑" charset="0"/>
                <a:sym typeface="+mn-ea"/>
              </a:rPr>
              <a:t>自动化系  车辆学院  为先书院  电子系  </a:t>
            </a:r>
            <a:endParaRPr lang="en-US" altLang="zh-CN" sz="1200" kern="0" dirty="0">
              <a:solidFill>
                <a:srgbClr val="000000"/>
              </a:solidFill>
              <a:latin typeface="微软雅黑" charset="0"/>
              <a:ea typeface="微软雅黑" charset="0"/>
              <a:cs typeface="微软雅黑" charset="0"/>
              <a:sym typeface="+mn-ea"/>
            </a:endParaRPr>
          </a:p>
          <a:p>
            <a:pPr defTabSz="685800">
              <a:lnSpc>
                <a:spcPct val="90000"/>
              </a:lnSpc>
              <a:buFont typeface="Wingdings" panose="05000000000000000000" pitchFamily="2" charset="2"/>
              <a:buChar char="ü"/>
            </a:pPr>
            <a:r>
              <a:rPr lang="zh-CN" altLang="en-US" sz="1200" kern="0" dirty="0">
                <a:solidFill>
                  <a:srgbClr val="000000"/>
                </a:solidFill>
                <a:latin typeface="微软雅黑" charset="0"/>
                <a:ea typeface="微软雅黑" charset="0"/>
                <a:cs typeface="Calibri" panose="020F0502020204030204"/>
                <a:sym typeface="+mn-ea"/>
              </a:rPr>
              <a:t>行健书院  </a:t>
            </a:r>
            <a:r>
              <a:rPr lang="zh-CN" altLang="en-US" sz="1200" kern="0" dirty="0">
                <a:solidFill>
                  <a:srgbClr val="000000"/>
                </a:solidFill>
                <a:latin typeface="微软雅黑" charset="0"/>
                <a:ea typeface="微软雅黑" charset="0"/>
                <a:cs typeface="微软雅黑" charset="0"/>
                <a:sym typeface="+mn-ea"/>
              </a:rPr>
              <a:t>社科学院  经管学院  计算机系 </a:t>
            </a:r>
          </a:p>
        </p:txBody>
      </p:sp>
      <p:cxnSp>
        <p:nvCxnSpPr>
          <p:cNvPr id="49" name="直接连接符 20">
            <a:extLst>
              <a:ext uri="{FF2B5EF4-FFF2-40B4-BE49-F238E27FC236}">
                <a16:creationId xmlns:a16="http://schemas.microsoft.com/office/drawing/2014/main" id="{0E8E032C-D1ED-BCAC-5988-C79F0FF9D9B2}"/>
              </a:ext>
            </a:extLst>
          </p:cNvPr>
          <p:cNvCxnSpPr/>
          <p:nvPr/>
        </p:nvCxnSpPr>
        <p:spPr>
          <a:xfrm flipH="1">
            <a:off x="4055446" y="2649457"/>
            <a:ext cx="1786" cy="407194"/>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cxnSp>
        <p:nvCxnSpPr>
          <p:cNvPr id="50" name="直接连接符 20">
            <a:extLst>
              <a:ext uri="{FF2B5EF4-FFF2-40B4-BE49-F238E27FC236}">
                <a16:creationId xmlns:a16="http://schemas.microsoft.com/office/drawing/2014/main" id="{BA8C34D3-E710-6D52-1549-3616C3DCAE5C}"/>
              </a:ext>
            </a:extLst>
          </p:cNvPr>
          <p:cNvCxnSpPr/>
          <p:nvPr/>
        </p:nvCxnSpPr>
        <p:spPr>
          <a:xfrm flipH="1">
            <a:off x="5800604" y="2649457"/>
            <a:ext cx="1786" cy="407194"/>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cxnSp>
        <p:nvCxnSpPr>
          <p:cNvPr id="51" name="直接连接符 20">
            <a:extLst>
              <a:ext uri="{FF2B5EF4-FFF2-40B4-BE49-F238E27FC236}">
                <a16:creationId xmlns:a16="http://schemas.microsoft.com/office/drawing/2014/main" id="{7EB29C0A-87F1-308B-2845-727F0901F945}"/>
              </a:ext>
            </a:extLst>
          </p:cNvPr>
          <p:cNvCxnSpPr/>
          <p:nvPr/>
        </p:nvCxnSpPr>
        <p:spPr>
          <a:xfrm flipH="1">
            <a:off x="7545763" y="2649457"/>
            <a:ext cx="1786" cy="407194"/>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cxnSp>
        <p:nvCxnSpPr>
          <p:cNvPr id="52" name="直接连接符 20">
            <a:extLst>
              <a:ext uri="{FF2B5EF4-FFF2-40B4-BE49-F238E27FC236}">
                <a16:creationId xmlns:a16="http://schemas.microsoft.com/office/drawing/2014/main" id="{B43E76BB-A99A-EF7F-BCA4-429586F1BE29}"/>
              </a:ext>
            </a:extLst>
          </p:cNvPr>
          <p:cNvCxnSpPr/>
          <p:nvPr/>
        </p:nvCxnSpPr>
        <p:spPr>
          <a:xfrm flipH="1">
            <a:off x="9290921" y="2649457"/>
            <a:ext cx="1786" cy="407194"/>
          </a:xfrm>
          <a:prstGeom prst="line">
            <a:avLst/>
          </a:prstGeom>
          <a:ln>
            <a:solidFill>
              <a:srgbClr val="C82D77"/>
            </a:solidFill>
          </a:ln>
        </p:spPr>
        <p:style>
          <a:lnRef idx="2">
            <a:schemeClr val="accent5"/>
          </a:lnRef>
          <a:fillRef idx="0">
            <a:schemeClr val="accent5"/>
          </a:fillRef>
          <a:effectRef idx="1">
            <a:schemeClr val="accent5"/>
          </a:effectRef>
          <a:fontRef idx="minor">
            <a:schemeClr val="tx1"/>
          </a:fontRef>
        </p:style>
      </p:cxnSp>
      <p:sp>
        <p:nvSpPr>
          <p:cNvPr id="53" name="矩形 50">
            <a:extLst>
              <a:ext uri="{FF2B5EF4-FFF2-40B4-BE49-F238E27FC236}">
                <a16:creationId xmlns:a16="http://schemas.microsoft.com/office/drawing/2014/main" id="{A07830E5-9F3A-1BB5-5AD8-C338CEF4F664}"/>
              </a:ext>
            </a:extLst>
          </p:cNvPr>
          <p:cNvSpPr/>
          <p:nvPr/>
        </p:nvSpPr>
        <p:spPr>
          <a:xfrm>
            <a:off x="1524002" y="2079167"/>
            <a:ext cx="1786229"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学校心理工作专班会议提出要完善</a:t>
            </a:r>
            <a:r>
              <a:rPr lang="zh-CN" altLang="en-US" sz="1200" b="1" kern="0" dirty="0">
                <a:solidFill>
                  <a:srgbClr val="000000"/>
                </a:solidFill>
                <a:latin typeface="Arial" panose="020B0604020202020204" pitchFamily="34" charset="0"/>
                <a:ea typeface="微软雅黑"/>
                <a:cs typeface="Arial" panose="020B0604020202020204" pitchFamily="34" charset="0"/>
                <a:sym typeface="+mn-ea"/>
              </a:rPr>
              <a:t>本科生学业预警机制</a:t>
            </a:r>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、关注了解</a:t>
            </a:r>
            <a:r>
              <a:rPr lang="zh-CN" altLang="en-US" sz="1200" b="1" kern="0" dirty="0">
                <a:solidFill>
                  <a:srgbClr val="000000"/>
                </a:solidFill>
                <a:latin typeface="Arial" panose="020B0604020202020204" pitchFamily="34" charset="0"/>
                <a:ea typeface="微软雅黑"/>
                <a:cs typeface="Arial" panose="020B0604020202020204" pitchFamily="34" charset="0"/>
                <a:sym typeface="+mn-ea"/>
              </a:rPr>
              <a:t>超长修业年限学生。</a:t>
            </a:r>
            <a:endParaRPr lang="en-US" altLang="zh-CN" sz="1200" b="1" kern="0" dirty="0">
              <a:solidFill>
                <a:srgbClr val="000000"/>
              </a:solidFill>
              <a:latin typeface="Arial" panose="020B0604020202020204" pitchFamily="34" charset="0"/>
              <a:ea typeface="微软雅黑"/>
              <a:cs typeface="Arial" panose="020B0604020202020204" pitchFamily="34" charset="0"/>
              <a:sym typeface="+mn-ea"/>
            </a:endParaRPr>
          </a:p>
        </p:txBody>
      </p:sp>
      <p:sp>
        <p:nvSpPr>
          <p:cNvPr id="54" name="矩形 50">
            <a:extLst>
              <a:ext uri="{FF2B5EF4-FFF2-40B4-BE49-F238E27FC236}">
                <a16:creationId xmlns:a16="http://schemas.microsoft.com/office/drawing/2014/main" id="{D53B5620-13D4-0D16-99BA-6CECEDA62C93}"/>
              </a:ext>
            </a:extLst>
          </p:cNvPr>
          <p:cNvSpPr/>
          <p:nvPr/>
        </p:nvSpPr>
        <p:spPr>
          <a:xfrm>
            <a:off x="3305987" y="2079167"/>
            <a:ext cx="2076323"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为了解我校本科生学业预警与指导工作现状由学习中心牵头，对</a:t>
            </a:r>
            <a:r>
              <a:rPr lang="zh-CN" altLang="en-US" sz="1200" b="1" kern="0" dirty="0">
                <a:solidFill>
                  <a:srgbClr val="000000"/>
                </a:solidFill>
                <a:latin typeface="Arial" panose="020B0604020202020204" pitchFamily="34" charset="0"/>
                <a:ea typeface="微软雅黑"/>
                <a:cs typeface="Arial" panose="020B0604020202020204" pitchFamily="34" charset="0"/>
                <a:sym typeface="+mn-ea"/>
              </a:rPr>
              <a:t>本科生学业预警与指导工作现状</a:t>
            </a:r>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进行调研。</a:t>
            </a:r>
            <a:endParaRPr lang="zh-CN" altLang="en-US" sz="1200" b="1" kern="0" dirty="0">
              <a:solidFill>
                <a:srgbClr val="000000"/>
              </a:solidFill>
              <a:latin typeface="Arial" panose="020B0604020202020204" pitchFamily="34" charset="0"/>
              <a:ea typeface="微软雅黑"/>
              <a:cs typeface="Arial" panose="020B0604020202020204" pitchFamily="34" charset="0"/>
              <a:sym typeface="+mn-ea"/>
            </a:endParaRPr>
          </a:p>
        </p:txBody>
      </p:sp>
      <p:sp>
        <p:nvSpPr>
          <p:cNvPr id="55" name="矩形 50">
            <a:extLst>
              <a:ext uri="{FF2B5EF4-FFF2-40B4-BE49-F238E27FC236}">
                <a16:creationId xmlns:a16="http://schemas.microsoft.com/office/drawing/2014/main" id="{D5C73A4C-66EC-73C1-3A01-399276539BB1}"/>
              </a:ext>
            </a:extLst>
          </p:cNvPr>
          <p:cNvSpPr/>
          <p:nvPr/>
        </p:nvSpPr>
        <p:spPr>
          <a:xfrm>
            <a:off x="5357773" y="2079167"/>
            <a:ext cx="1687259"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学校召开学生工作指导委员会，对该工作进展情况进行汇报。</a:t>
            </a:r>
            <a:endParaRPr lang="en-US" altLang="zh-CN" sz="1200" kern="0" dirty="0">
              <a:solidFill>
                <a:srgbClr val="000000"/>
              </a:solidFill>
              <a:latin typeface="Arial" panose="020B0604020202020204" pitchFamily="34" charset="0"/>
              <a:ea typeface="微软雅黑"/>
              <a:cs typeface="Arial" panose="020B0604020202020204" pitchFamily="34" charset="0"/>
              <a:sym typeface="+mn-ea"/>
            </a:endParaRPr>
          </a:p>
          <a:p>
            <a:pPr algn="just" defTabSz="685800"/>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 </a:t>
            </a:r>
            <a:endParaRPr lang="en-US" altLang="zh-CN" sz="1200" kern="0" dirty="0">
              <a:solidFill>
                <a:srgbClr val="000000"/>
              </a:solidFill>
              <a:latin typeface="Arial" panose="020B0604020202020204" pitchFamily="34" charset="0"/>
              <a:ea typeface="微软雅黑"/>
              <a:cs typeface="Arial" panose="020B0604020202020204" pitchFamily="34" charset="0"/>
              <a:sym typeface="+mn-ea"/>
            </a:endParaRPr>
          </a:p>
        </p:txBody>
      </p:sp>
      <p:sp>
        <p:nvSpPr>
          <p:cNvPr id="56" name="矩形 50">
            <a:extLst>
              <a:ext uri="{FF2B5EF4-FFF2-40B4-BE49-F238E27FC236}">
                <a16:creationId xmlns:a16="http://schemas.microsoft.com/office/drawing/2014/main" id="{A90855A3-14EC-8DEA-C973-279DF4A357C5}"/>
              </a:ext>
            </a:extLst>
          </p:cNvPr>
          <p:cNvSpPr/>
          <p:nvPr/>
        </p:nvSpPr>
        <p:spPr>
          <a:xfrm>
            <a:off x="7045422" y="2079167"/>
            <a:ext cx="2009068"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zh-CN" altLang="en-US" sz="1200" kern="0" dirty="0">
                <a:solidFill>
                  <a:srgbClr val="000000"/>
                </a:solidFill>
                <a:latin typeface="微软雅黑" charset="0"/>
                <a:ea typeface="微软雅黑" charset="0"/>
                <a:cs typeface="Arial" panose="020B0604020202020204" pitchFamily="34" charset="0"/>
                <a:sym typeface="+mn-ea"/>
              </a:rPr>
              <a:t>与教务处学籍办商议形成工作方案</a:t>
            </a:r>
            <a:r>
              <a:rPr lang="en-US" altLang="zh-CN" sz="1200" kern="0" dirty="0">
                <a:solidFill>
                  <a:srgbClr val="000000"/>
                </a:solidFill>
                <a:latin typeface="微软雅黑" charset="0"/>
                <a:ea typeface="微软雅黑" charset="0"/>
                <a:cs typeface="Arial" panose="020B0604020202020204" pitchFamily="34" charset="0"/>
                <a:sym typeface="+mn-ea"/>
              </a:rPr>
              <a:t>《</a:t>
            </a:r>
            <a:r>
              <a:rPr lang="zh-CN" altLang="en-US" sz="1200" kern="0" dirty="0">
                <a:solidFill>
                  <a:srgbClr val="000000"/>
                </a:solidFill>
                <a:latin typeface="微软雅黑" charset="0"/>
                <a:ea typeface="微软雅黑" charset="0"/>
                <a:cs typeface="Arial" panose="020B0604020202020204" pitchFamily="34" charset="0"/>
                <a:sym typeface="+mn-ea"/>
              </a:rPr>
              <a:t>清华大学本科生学业支持指导工作实施方案</a:t>
            </a:r>
            <a:r>
              <a:rPr lang="en-US" altLang="zh-CN" sz="1200" kern="0" dirty="0">
                <a:solidFill>
                  <a:srgbClr val="000000"/>
                </a:solidFill>
                <a:latin typeface="微软雅黑" charset="0"/>
                <a:ea typeface="微软雅黑" charset="0"/>
                <a:cs typeface="Arial" panose="020B0604020202020204" pitchFamily="34" charset="0"/>
                <a:sym typeface="+mn-ea"/>
              </a:rPr>
              <a:t>》</a:t>
            </a:r>
            <a:r>
              <a:rPr lang="zh-CN" altLang="en-US" sz="1200" kern="0" dirty="0">
                <a:solidFill>
                  <a:srgbClr val="000000"/>
                </a:solidFill>
                <a:latin typeface="微软雅黑" charset="0"/>
                <a:ea typeface="微软雅黑" charset="0"/>
                <a:cs typeface="Arial" panose="020B0604020202020204" pitchFamily="34" charset="0"/>
                <a:sym typeface="+mn-ea"/>
              </a:rPr>
              <a:t>。</a:t>
            </a:r>
            <a:endParaRPr lang="en-US" altLang="zh-CN" sz="1200" kern="0" dirty="0">
              <a:solidFill>
                <a:srgbClr val="000000"/>
              </a:solidFill>
              <a:latin typeface="微软雅黑" charset="0"/>
              <a:ea typeface="微软雅黑" charset="0"/>
              <a:cs typeface="Arial" panose="020B0604020202020204" pitchFamily="34" charset="0"/>
              <a:sym typeface="+mn-ea"/>
            </a:endParaRPr>
          </a:p>
        </p:txBody>
      </p:sp>
      <p:sp>
        <p:nvSpPr>
          <p:cNvPr id="57" name="矩形 50">
            <a:extLst>
              <a:ext uri="{FF2B5EF4-FFF2-40B4-BE49-F238E27FC236}">
                <a16:creationId xmlns:a16="http://schemas.microsoft.com/office/drawing/2014/main" id="{B205EBE0-FD71-B03C-F364-C9933B623830}"/>
              </a:ext>
            </a:extLst>
          </p:cNvPr>
          <p:cNvSpPr/>
          <p:nvPr/>
        </p:nvSpPr>
        <p:spPr>
          <a:xfrm>
            <a:off x="9016696" y="2079167"/>
            <a:ext cx="1651305"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altLang="zh-CN" sz="1200" kern="0" dirty="0">
              <a:solidFill>
                <a:srgbClr val="000000"/>
              </a:solidFill>
              <a:latin typeface="Arial" panose="020B0604020202020204" pitchFamily="34" charset="0"/>
              <a:ea typeface="微软雅黑"/>
              <a:cs typeface="Arial" panose="020B0604020202020204" pitchFamily="34" charset="0"/>
              <a:sym typeface="+mn-ea"/>
            </a:endParaRPr>
          </a:p>
          <a:p>
            <a:pPr defTabSz="685800"/>
            <a:endParaRPr lang="en-US" altLang="zh-CN" sz="1200" kern="0" dirty="0">
              <a:solidFill>
                <a:srgbClr val="000000"/>
              </a:solidFill>
              <a:latin typeface="Arial" panose="020B0604020202020204" pitchFamily="34" charset="0"/>
              <a:ea typeface="微软雅黑"/>
              <a:cs typeface="Arial" panose="020B0604020202020204" pitchFamily="34" charset="0"/>
              <a:sym typeface="+mn-ea"/>
            </a:endParaRPr>
          </a:p>
          <a:p>
            <a:pPr algn="just" defTabSz="685800"/>
            <a:r>
              <a:rPr lang="zh-CN" altLang="en-US" sz="1200" kern="0" dirty="0">
                <a:solidFill>
                  <a:srgbClr val="000000"/>
                </a:solidFill>
                <a:latin typeface="Arial" panose="020B0604020202020204" pitchFamily="34" charset="0"/>
                <a:ea typeface="微软雅黑"/>
                <a:cs typeface="Arial" panose="020B0604020202020204" pitchFamily="34" charset="0"/>
                <a:sym typeface="+mn-ea"/>
              </a:rPr>
              <a:t>多次与教务处沟通协商学业预警工作。</a:t>
            </a:r>
            <a:endParaRPr lang="en-US" altLang="zh-CN" sz="1200" kern="0" dirty="0">
              <a:solidFill>
                <a:srgbClr val="000000"/>
              </a:solidFill>
              <a:latin typeface="Arial" panose="020B0604020202020204" pitchFamily="34" charset="0"/>
              <a:ea typeface="微软雅黑"/>
              <a:cs typeface="Arial" panose="020B0604020202020204" pitchFamily="34" charset="0"/>
              <a:sym typeface="+mn-ea"/>
            </a:endParaRPr>
          </a:p>
          <a:p>
            <a:pPr defTabSz="685800"/>
            <a:endParaRPr lang="en-US" altLang="zh-CN" sz="1200" b="1" kern="0" dirty="0">
              <a:solidFill>
                <a:srgbClr val="000000"/>
              </a:solidFill>
              <a:latin typeface="Arial" panose="020B0604020202020204" pitchFamily="34" charset="0"/>
              <a:ea typeface="微软雅黑"/>
              <a:cs typeface="Arial" panose="020B0604020202020204" pitchFamily="34" charset="0"/>
              <a:sym typeface="+mn-ea"/>
            </a:endParaRPr>
          </a:p>
          <a:p>
            <a:pPr defTabSz="685800"/>
            <a:endParaRPr lang="zh-CN" altLang="en-US" sz="1200" b="1" kern="0" dirty="0">
              <a:solidFill>
                <a:srgbClr val="000000"/>
              </a:solidFill>
              <a:latin typeface="Arial" panose="020B0604020202020204" pitchFamily="34" charset="0"/>
              <a:ea typeface="微软雅黑"/>
              <a:cs typeface="Arial" panose="020B0604020202020204" pitchFamily="34" charset="0"/>
              <a:sym typeface="+mn-ea"/>
            </a:endParaRPr>
          </a:p>
        </p:txBody>
      </p:sp>
      <p:sp>
        <p:nvSpPr>
          <p:cNvPr id="58" name="矩形 50">
            <a:extLst>
              <a:ext uri="{FF2B5EF4-FFF2-40B4-BE49-F238E27FC236}">
                <a16:creationId xmlns:a16="http://schemas.microsoft.com/office/drawing/2014/main" id="{AF0F0629-01DD-1AB7-1AB0-5C20AFBB8A47}"/>
              </a:ext>
            </a:extLst>
          </p:cNvPr>
          <p:cNvSpPr/>
          <p:nvPr/>
        </p:nvSpPr>
        <p:spPr>
          <a:xfrm>
            <a:off x="8122567" y="4596105"/>
            <a:ext cx="2545435" cy="828000"/>
          </a:xfrm>
          <a:prstGeom prst="rect">
            <a:avLst/>
          </a:prstGeom>
          <a:solidFill>
            <a:srgbClr val="D6B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zh-CN" altLang="en-US" sz="1200" kern="0" dirty="0">
                <a:solidFill>
                  <a:srgbClr val="000000"/>
                </a:solidFill>
                <a:latin typeface="微软雅黑" charset="0"/>
                <a:ea typeface="微软雅黑" charset="0"/>
                <a:cs typeface="微软雅黑" charset="0"/>
                <a:sym typeface="+mn-ea"/>
              </a:rPr>
              <a:t>结合前期调研情况，与教务处学籍办共同确定</a:t>
            </a:r>
            <a:r>
              <a:rPr lang="zh-CN" altLang="en-US" sz="1200" b="1" kern="0" dirty="0">
                <a:solidFill>
                  <a:srgbClr val="000000"/>
                </a:solidFill>
                <a:latin typeface="微软雅黑" charset="0"/>
                <a:ea typeface="微软雅黑" charset="0"/>
                <a:cs typeface="微软雅黑" charset="0"/>
                <a:sym typeface="+mn-ea"/>
              </a:rPr>
              <a:t>首批</a:t>
            </a:r>
            <a:r>
              <a:rPr lang="en-US" altLang="zh-CN" sz="1200" b="1" kern="0" dirty="0">
                <a:solidFill>
                  <a:srgbClr val="000000"/>
                </a:solidFill>
                <a:latin typeface="微软雅黑" charset="0"/>
                <a:ea typeface="微软雅黑" charset="0"/>
                <a:cs typeface="微软雅黑" charset="0"/>
                <a:sym typeface="+mn-ea"/>
              </a:rPr>
              <a:t>8</a:t>
            </a:r>
            <a:r>
              <a:rPr lang="zh-CN" altLang="en-US" sz="1200" b="1" kern="0" dirty="0">
                <a:solidFill>
                  <a:srgbClr val="000000"/>
                </a:solidFill>
                <a:latin typeface="微软雅黑" charset="0"/>
                <a:ea typeface="微软雅黑" charset="0"/>
                <a:cs typeface="微软雅黑" charset="0"/>
                <a:sym typeface="+mn-ea"/>
              </a:rPr>
              <a:t>个学业提醒试点院系</a:t>
            </a:r>
            <a:r>
              <a:rPr lang="zh-CN" altLang="en-US" sz="1200" kern="0" dirty="0">
                <a:solidFill>
                  <a:srgbClr val="000000"/>
                </a:solidFill>
                <a:latin typeface="微软雅黑" charset="0"/>
                <a:ea typeface="微软雅黑" charset="0"/>
                <a:cs typeface="微软雅黑" charset="0"/>
                <a:sym typeface="+mn-ea"/>
              </a:rPr>
              <a:t>；此外，与教务处学籍办共同协商</a:t>
            </a:r>
            <a:r>
              <a:rPr lang="zh-CN" altLang="en-US" sz="1200" b="1" kern="0" dirty="0">
                <a:solidFill>
                  <a:srgbClr val="000000"/>
                </a:solidFill>
                <a:latin typeface="微软雅黑" charset="0"/>
                <a:ea typeface="微软雅黑" charset="0"/>
                <a:cs typeface="微软雅黑" charset="0"/>
                <a:sym typeface="+mn-ea"/>
              </a:rPr>
              <a:t>预警名单工作流程</a:t>
            </a:r>
            <a:r>
              <a:rPr lang="zh-CN" altLang="en-US" sz="1200" kern="0" dirty="0">
                <a:solidFill>
                  <a:srgbClr val="000000"/>
                </a:solidFill>
                <a:latin typeface="微软雅黑" charset="0"/>
                <a:ea typeface="微软雅黑" charset="0"/>
                <a:cs typeface="微软雅黑" charset="0"/>
                <a:sym typeface="+mn-ea"/>
              </a:rPr>
              <a:t>。</a:t>
            </a:r>
          </a:p>
        </p:txBody>
      </p:sp>
      <p:sp>
        <p:nvSpPr>
          <p:cNvPr id="59" name="文本占位符 3">
            <a:extLst>
              <a:ext uri="{FF2B5EF4-FFF2-40B4-BE49-F238E27FC236}">
                <a16:creationId xmlns:a16="http://schemas.microsoft.com/office/drawing/2014/main" id="{9F8BF032-DF51-9D5A-FDA2-D40EAEDE60FA}"/>
              </a:ext>
            </a:extLst>
          </p:cNvPr>
          <p:cNvSpPr txBox="1"/>
          <p:nvPr/>
        </p:nvSpPr>
        <p:spPr>
          <a:xfrm>
            <a:off x="2784001" y="676800"/>
            <a:ext cx="6734175"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pPr>
            <a:r>
              <a:rPr lang="zh-CN" altLang="en-US" b="1" dirty="0">
                <a:solidFill>
                  <a:schemeClr val="tx1"/>
                </a:solidFill>
                <a:latin typeface="微软雅黑" panose="020B0503020204020204" charset="-122"/>
                <a:ea typeface="微软雅黑" panose="020B0503020204020204" charset="-122"/>
                <a:cs typeface="Calibri" panose="020F0502020204030204"/>
                <a:sym typeface="Calibri" panose="020F0502020204030204"/>
              </a:rPr>
              <a:t>学业提醒与指导工作进展</a:t>
            </a:r>
          </a:p>
        </p:txBody>
      </p:sp>
    </p:spTree>
    <p:extLst>
      <p:ext uri="{BB962C8B-B14F-4D97-AF65-F5344CB8AC3E}">
        <p14:creationId xmlns:p14="http://schemas.microsoft.com/office/powerpoint/2010/main" val="78795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3730" y="222885"/>
            <a:ext cx="11142980" cy="521970"/>
          </a:xfrm>
          <a:prstGeom prst="rect">
            <a:avLst/>
          </a:prstGeom>
          <a:noFill/>
        </p:spPr>
        <p:txBody>
          <a:bodyPr wrap="square">
            <a:spAutoFit/>
          </a:bodyPr>
          <a:lstStyle/>
          <a:p>
            <a:r>
              <a:rPr lang="zh-CN" altLang="en-US" sz="2800" b="1" dirty="0">
                <a:solidFill>
                  <a:schemeClr val="bg1"/>
                </a:solidFill>
                <a:latin typeface="微软雅黑" panose="020B0503020204020204" charset="-122"/>
                <a:ea typeface="微软雅黑" panose="020B0503020204020204" charset="-122"/>
                <a:sym typeface="+mn-ea"/>
              </a:rPr>
              <a:t>个人介绍</a:t>
            </a:r>
          </a:p>
        </p:txBody>
      </p:sp>
      <p:sp>
        <p:nvSpPr>
          <p:cNvPr id="5" name="文本框 4"/>
          <p:cNvSpPr txBox="1"/>
          <p:nvPr/>
        </p:nvSpPr>
        <p:spPr>
          <a:xfrm>
            <a:off x="592862" y="977274"/>
            <a:ext cx="1668257" cy="506730"/>
          </a:xfrm>
          <a:prstGeom prst="rect">
            <a:avLst/>
          </a:prstGeom>
          <a:noFill/>
        </p:spPr>
        <p:txBody>
          <a:bodyPr wrap="square" rtlCol="0">
            <a:spAutoFit/>
          </a:bodyPr>
          <a:lstStyle/>
          <a:p>
            <a:r>
              <a:rPr lang="zh-CN" altLang="en-US" sz="2700" b="1" dirty="0">
                <a:solidFill>
                  <a:srgbClr val="702F73"/>
                </a:solidFill>
                <a:latin typeface="微软雅黑" panose="020B0503020204020204" charset="-122"/>
                <a:ea typeface="微软雅黑" panose="020B0503020204020204" charset="-122"/>
              </a:rPr>
              <a:t>徐钰翔</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6919" y="1900604"/>
            <a:ext cx="2985609" cy="2326053"/>
          </a:xfrm>
          <a:prstGeom prst="rect">
            <a:avLst/>
          </a:prstGeom>
        </p:spPr>
      </p:pic>
      <p:sp>
        <p:nvSpPr>
          <p:cNvPr id="4" name="矩形 3"/>
          <p:cNvSpPr/>
          <p:nvPr/>
        </p:nvSpPr>
        <p:spPr>
          <a:xfrm>
            <a:off x="1927123" y="869593"/>
            <a:ext cx="6096000" cy="646331"/>
          </a:xfrm>
          <a:prstGeom prst="rect">
            <a:avLst/>
          </a:prstGeom>
        </p:spPr>
        <p:txBody>
          <a:bodyPr>
            <a:spAutoFit/>
          </a:bodyPr>
          <a:lstStyle/>
          <a:p>
            <a:pPr marL="457200" lvl="0" indent="-457200">
              <a:buFont typeface="Arial" panose="020B0604020202020204" pitchFamily="34" charset="0"/>
              <a:buChar char="•"/>
              <a:defRPr/>
            </a:pPr>
            <a:r>
              <a:rPr lang="zh-CN" altLang="en-US" b="1" dirty="0" smtClean="0">
                <a:solidFill>
                  <a:srgbClr val="000000"/>
                </a:solidFill>
                <a:latin typeface="微软雅黑" panose="020B0503020204020204" pitchFamily="34" charset="-122"/>
                <a:ea typeface="微软雅黑" panose="020B0503020204020204" pitchFamily="34" charset="-122"/>
              </a:rPr>
              <a:t>自动化系、研工部研工助理</a:t>
            </a:r>
            <a:endParaRPr lang="en-US" altLang="zh-CN" b="1" dirty="0" smtClean="0">
              <a:solidFill>
                <a:srgbClr val="000000"/>
              </a:solidFill>
              <a:latin typeface="微软雅黑" panose="020B0503020204020204" pitchFamily="34" charset="-122"/>
              <a:ea typeface="微软雅黑" panose="020B0503020204020204" pitchFamily="34" charset="-122"/>
            </a:endParaRPr>
          </a:p>
          <a:p>
            <a:pPr marL="457200" lvl="0" indent="-457200">
              <a:buFont typeface="Arial" panose="020B0604020202020204" pitchFamily="34" charset="0"/>
              <a:buChar char="•"/>
              <a:defRPr/>
            </a:pPr>
            <a:r>
              <a:rPr lang="zh-CN" altLang="en-US" b="1" dirty="0" smtClean="0">
                <a:solidFill>
                  <a:srgbClr val="000000"/>
                </a:solidFill>
                <a:latin typeface="微软雅黑" panose="020B0503020204020204" pitchFamily="34" charset="-122"/>
                <a:ea typeface="微软雅黑" panose="020B0503020204020204" pitchFamily="34" charset="-122"/>
              </a:rPr>
              <a:t>曾任未央</a:t>
            </a:r>
            <a:r>
              <a:rPr lang="en-US" altLang="zh-CN" b="1" dirty="0" smtClean="0">
                <a:solidFill>
                  <a:srgbClr val="000000"/>
                </a:solidFill>
                <a:latin typeface="微软雅黑" panose="020B0503020204020204" pitchFamily="34" charset="-122"/>
                <a:ea typeface="微软雅黑" panose="020B0503020204020204" pitchFamily="34" charset="-122"/>
              </a:rPr>
              <a:t>-</a:t>
            </a:r>
            <a:r>
              <a:rPr lang="zh-CN" altLang="en-US" b="1" dirty="0" smtClean="0">
                <a:solidFill>
                  <a:srgbClr val="000000"/>
                </a:solidFill>
                <a:latin typeface="微软雅黑" panose="020B0503020204020204" pitchFamily="34" charset="-122"/>
                <a:ea typeface="微软雅黑" panose="020B0503020204020204" pitchFamily="34" charset="-122"/>
              </a:rPr>
              <a:t>水木</a:t>
            </a:r>
            <a:r>
              <a:rPr lang="en-US" altLang="zh-CN" b="1" dirty="0" smtClean="0">
                <a:solidFill>
                  <a:srgbClr val="000000"/>
                </a:solidFill>
                <a:latin typeface="微软雅黑" panose="020B0503020204020204" pitchFamily="34" charset="-122"/>
                <a:ea typeface="微软雅黑" panose="020B0503020204020204" pitchFamily="34" charset="-122"/>
              </a:rPr>
              <a:t>01</a:t>
            </a:r>
            <a:r>
              <a:rPr lang="zh-CN" altLang="en-US" b="1" dirty="0" smtClean="0">
                <a:solidFill>
                  <a:srgbClr val="000000"/>
                </a:solidFill>
                <a:latin typeface="微软雅黑" panose="020B0503020204020204" pitchFamily="34" charset="-122"/>
                <a:ea typeface="微软雅黑" panose="020B0503020204020204" pitchFamily="34" charset="-122"/>
              </a:rPr>
              <a:t>班长、未央书院学生会主席、</a:t>
            </a:r>
            <a:endParaRPr lang="zh-CN" altLang="en-US" b="1" dirty="0">
              <a:solidFill>
                <a:srgbClr val="000000"/>
              </a:solidFill>
              <a:latin typeface="微软雅黑" panose="020B0503020204020204" pitchFamily="34" charset="-122"/>
              <a:ea typeface="微软雅黑" panose="020B0503020204020204" pitchFamily="34" charset="-122"/>
            </a:endParaRPr>
          </a:p>
        </p:txBody>
      </p:sp>
      <p:sp>
        <p:nvSpPr>
          <p:cNvPr id="7" name="Rectangle 9"/>
          <p:cNvSpPr/>
          <p:nvPr/>
        </p:nvSpPr>
        <p:spPr>
          <a:xfrm>
            <a:off x="0" y="1900604"/>
            <a:ext cx="4374316" cy="3416320"/>
          </a:xfrm>
          <a:prstGeom prst="rect">
            <a:avLst/>
          </a:prstGeom>
          <a:solidFill>
            <a:srgbClr val="82318E">
              <a:alpha val="9804"/>
            </a:srgbClr>
          </a:solidFill>
          <a:ln>
            <a:noFill/>
          </a:ln>
        </p:spPr>
        <p:txBody>
          <a:bodyPr wrap="square">
            <a:spAutoFit/>
          </a:bodyPr>
          <a:lstStyle/>
          <a:p>
            <a:pPr>
              <a:lnSpc>
                <a:spcPct val="150000"/>
              </a:lnSpc>
            </a:pPr>
            <a:r>
              <a:rPr lang="zh-CN" altLang="en-US" sz="1600" b="1" dirty="0">
                <a:latin typeface="Helvetica" pitchFamily="2" charset="0"/>
                <a:ea typeface="微软雅黑" panose="020B0503020204020204" pitchFamily="34" charset="-122"/>
              </a:rPr>
              <a:t>社会工作：</a:t>
            </a:r>
            <a:endParaRPr lang="en-US" altLang="zh-CN" sz="1600" b="1" dirty="0">
              <a:latin typeface="Helvetica" pitchFamily="2" charset="0"/>
              <a:ea typeface="微软雅黑" panose="020B0503020204020204" pitchFamily="34" charset="-122"/>
            </a:endParaRPr>
          </a:p>
          <a:p>
            <a:pPr marL="288290" indent="-288290">
              <a:lnSpc>
                <a:spcPct val="150000"/>
              </a:lnSpc>
              <a:buFont typeface="Wingdings" panose="05000000000000000000" pitchFamily="2" charset="2"/>
              <a:buChar char="§"/>
            </a:pPr>
            <a:r>
              <a:rPr lang="zh-CN" altLang="en-US" sz="1600" b="1" dirty="0" smtClean="0">
                <a:solidFill>
                  <a:srgbClr val="82318E"/>
                </a:solidFill>
                <a:latin typeface="Helvetica" pitchFamily="2" charset="0"/>
                <a:ea typeface="微软雅黑" panose="020B0503020204020204" pitchFamily="34" charset="-122"/>
              </a:rPr>
              <a:t>未央</a:t>
            </a:r>
            <a:r>
              <a:rPr lang="en-US" altLang="zh-CN" sz="1600" b="1" dirty="0" smtClean="0">
                <a:solidFill>
                  <a:srgbClr val="82318E"/>
                </a:solidFill>
                <a:latin typeface="Helvetica" pitchFamily="2" charset="0"/>
                <a:ea typeface="微软雅黑" panose="020B0503020204020204" pitchFamily="34" charset="-122"/>
              </a:rPr>
              <a:t>-</a:t>
            </a:r>
            <a:r>
              <a:rPr lang="zh-CN" altLang="en-US" sz="1600" b="1" dirty="0" smtClean="0">
                <a:solidFill>
                  <a:srgbClr val="82318E"/>
                </a:solidFill>
                <a:latin typeface="Helvetica" pitchFamily="2" charset="0"/>
                <a:ea typeface="微软雅黑" panose="020B0503020204020204" pitchFamily="34" charset="-122"/>
              </a:rPr>
              <a:t>水木</a:t>
            </a:r>
            <a:r>
              <a:rPr lang="en-US" altLang="zh-CN" sz="1600" b="1" dirty="0" smtClean="0">
                <a:solidFill>
                  <a:srgbClr val="82318E"/>
                </a:solidFill>
                <a:latin typeface="Helvetica" pitchFamily="2" charset="0"/>
                <a:ea typeface="微软雅黑" panose="020B0503020204020204" pitchFamily="34" charset="-122"/>
              </a:rPr>
              <a:t>01</a:t>
            </a:r>
            <a:r>
              <a:rPr lang="zh-CN" altLang="en-US" sz="1600" b="1" dirty="0" smtClean="0">
                <a:solidFill>
                  <a:srgbClr val="82318E"/>
                </a:solidFill>
                <a:latin typeface="Helvetica" pitchFamily="2" charset="0"/>
                <a:ea typeface="微软雅黑" panose="020B0503020204020204" pitchFamily="34" charset="-122"/>
              </a:rPr>
              <a:t>班长：</a:t>
            </a:r>
            <a:r>
              <a:rPr lang="zh-CN" altLang="en-US" sz="1600" b="1" dirty="0" smtClean="0">
                <a:latin typeface="Helvetica" pitchFamily="2" charset="0"/>
                <a:ea typeface="微软雅黑" panose="020B0503020204020204" pitchFamily="34" charset="-122"/>
              </a:rPr>
              <a:t>班级曾获北京市优秀班集体、毕业班先进集体、校先进班集体、首都“先锋杯”优秀团学基层组织，优良学风班、甲级团支部、清华大学优秀党课小组标兵、第五期“本科生班级与团支部资源支持计划”金奖、“百年征程” 优秀专题支部事业支部等荣誉。</a:t>
            </a:r>
          </a:p>
          <a:p>
            <a:pPr marL="288290" indent="-288290">
              <a:lnSpc>
                <a:spcPct val="150000"/>
              </a:lnSpc>
              <a:buFont typeface="Wingdings" panose="05000000000000000000" pitchFamily="2" charset="2"/>
              <a:buChar char="§"/>
            </a:pPr>
            <a:r>
              <a:rPr lang="zh-CN" altLang="en-US" sz="1600" b="1" dirty="0">
                <a:solidFill>
                  <a:srgbClr val="82318E"/>
                </a:solidFill>
                <a:latin typeface="Helvetica" pitchFamily="2" charset="0"/>
                <a:ea typeface="微软雅黑" panose="020B0503020204020204" pitchFamily="34" charset="-122"/>
              </a:rPr>
              <a:t>未央书院学生会主席、校团委组织部组长等</a:t>
            </a:r>
          </a:p>
        </p:txBody>
      </p:sp>
      <p:sp>
        <p:nvSpPr>
          <p:cNvPr id="8" name="Rectangle 10"/>
          <p:cNvSpPr/>
          <p:nvPr/>
        </p:nvSpPr>
        <p:spPr>
          <a:xfrm>
            <a:off x="4625258" y="1715938"/>
            <a:ext cx="3958304" cy="3785652"/>
          </a:xfrm>
          <a:prstGeom prst="rect">
            <a:avLst/>
          </a:prstGeom>
          <a:solidFill>
            <a:srgbClr val="82318E">
              <a:alpha val="9804"/>
            </a:srgbClr>
          </a:solidFill>
          <a:ln>
            <a:noFill/>
          </a:ln>
        </p:spPr>
        <p:txBody>
          <a:bodyPr wrap="square">
            <a:spAutoFit/>
          </a:bodyPr>
          <a:lstStyle/>
          <a:p>
            <a:pPr>
              <a:lnSpc>
                <a:spcPct val="150000"/>
              </a:lnSpc>
            </a:pPr>
            <a:r>
              <a:rPr lang="zh-CN" altLang="en-US" sz="1600" b="1" dirty="0">
                <a:latin typeface="Helvetica" pitchFamily="2" charset="0"/>
                <a:ea typeface="微软雅黑" panose="020B0503020204020204" pitchFamily="34" charset="-122"/>
              </a:rPr>
              <a:t>学业</a:t>
            </a:r>
            <a:r>
              <a:rPr lang="zh-CN" altLang="en-US" sz="1600" b="1" dirty="0" smtClean="0">
                <a:latin typeface="Helvetica" pitchFamily="2" charset="0"/>
                <a:ea typeface="微软雅黑" panose="020B0503020204020204" pitchFamily="34" charset="-122"/>
              </a:rPr>
              <a:t>科研：</a:t>
            </a:r>
            <a:endParaRPr lang="zh-CN" altLang="en-US" sz="1200" dirty="0">
              <a:latin typeface="Helvetica" pitchFamily="2" charset="0"/>
              <a:ea typeface="微软雅黑" panose="020B0503020204020204" pitchFamily="34" charset="-122"/>
            </a:endParaRPr>
          </a:p>
          <a:p>
            <a:pPr marL="288290" indent="-288290">
              <a:lnSpc>
                <a:spcPct val="150000"/>
              </a:lnSpc>
              <a:buFont typeface="Wingdings" panose="05000000000000000000" pitchFamily="2" charset="2"/>
              <a:buChar char="§"/>
            </a:pPr>
            <a:r>
              <a:rPr lang="zh-CN" altLang="en-US" sz="1600" dirty="0" smtClean="0">
                <a:latin typeface="Helvetica" pitchFamily="2" charset="0"/>
                <a:ea typeface="微软雅黑" panose="020B0503020204020204" pitchFamily="34" charset="-122"/>
              </a:rPr>
              <a:t>本科就读于未央书院数理基础科学</a:t>
            </a:r>
            <a:r>
              <a:rPr lang="en-US" altLang="zh-CN" sz="1600" dirty="0" smtClean="0">
                <a:latin typeface="Helvetica" pitchFamily="2" charset="0"/>
                <a:ea typeface="微软雅黑" panose="020B0503020204020204" pitchFamily="34" charset="-122"/>
              </a:rPr>
              <a:t>+</a:t>
            </a:r>
            <a:r>
              <a:rPr lang="zh-CN" altLang="en-US" sz="1600" dirty="0" smtClean="0">
                <a:latin typeface="Helvetica" pitchFamily="2" charset="0"/>
                <a:ea typeface="微软雅黑" panose="020B0503020204020204" pitchFamily="34" charset="-122"/>
              </a:rPr>
              <a:t>土木水利与海洋工程双学位，并修读自动化系智能与优化课程证书。现于自动化系攻读博士学位。</a:t>
            </a:r>
          </a:p>
          <a:p>
            <a:pPr marL="288290" indent="-288290">
              <a:lnSpc>
                <a:spcPct val="150000"/>
              </a:lnSpc>
              <a:buFont typeface="Wingdings" panose="05000000000000000000" pitchFamily="2" charset="2"/>
              <a:buChar char="§"/>
            </a:pPr>
            <a:r>
              <a:rPr lang="zh-CN" altLang="en-US" sz="1600" dirty="0" smtClean="0">
                <a:latin typeface="Helvetica" pitchFamily="2" charset="0"/>
                <a:ea typeface="微软雅黑" panose="020B0503020204020204" pitchFamily="34" charset="-122"/>
              </a:rPr>
              <a:t>北京市三好学生、国家奖学金、清华大学综合优秀奖学金、社会工作优秀奖学金、社会实践优秀奖学金等奖励，</a:t>
            </a:r>
            <a:endParaRPr lang="en-US" altLang="zh-CN" sz="1600" dirty="0" smtClean="0">
              <a:latin typeface="Helvetica" pitchFamily="2" charset="0"/>
              <a:ea typeface="微软雅黑" panose="020B0503020204020204" pitchFamily="34" charset="-122"/>
            </a:endParaRPr>
          </a:p>
          <a:p>
            <a:pPr marL="288290" indent="-288290">
              <a:lnSpc>
                <a:spcPct val="150000"/>
              </a:lnSpc>
              <a:buFont typeface="Wingdings" panose="05000000000000000000" pitchFamily="2" charset="2"/>
              <a:buChar char="§"/>
            </a:pPr>
            <a:r>
              <a:rPr lang="zh-CN" altLang="en-US" sz="1600" dirty="0" smtClean="0">
                <a:latin typeface="Helvetica" pitchFamily="2" charset="0"/>
                <a:ea typeface="微软雅黑" panose="020B0503020204020204" pitchFamily="34" charset="-122"/>
              </a:rPr>
              <a:t>人文知识竞赛最佳个人、院系科创赛事等奖励</a:t>
            </a:r>
          </a:p>
        </p:txBody>
      </p:sp>
      <p:sp>
        <p:nvSpPr>
          <p:cNvPr id="10" name="Rectangle 10"/>
          <p:cNvSpPr/>
          <p:nvPr/>
        </p:nvSpPr>
        <p:spPr>
          <a:xfrm>
            <a:off x="8726919" y="5242173"/>
            <a:ext cx="3049791" cy="1615827"/>
          </a:xfrm>
          <a:prstGeom prst="rect">
            <a:avLst/>
          </a:prstGeom>
          <a:solidFill>
            <a:srgbClr val="82318E">
              <a:alpha val="9804"/>
            </a:srgbClr>
          </a:solidFill>
          <a:ln>
            <a:noFill/>
          </a:ln>
        </p:spPr>
        <p:txBody>
          <a:bodyPr wrap="square">
            <a:spAutoFit/>
          </a:bodyPr>
          <a:lstStyle/>
          <a:p>
            <a:pPr>
              <a:lnSpc>
                <a:spcPct val="150000"/>
              </a:lnSpc>
              <a:spcAft>
                <a:spcPts val="0"/>
              </a:spcAft>
            </a:pPr>
            <a:r>
              <a:rPr lang="zh-CN" altLang="en-US" sz="1600" b="1" dirty="0">
                <a:latin typeface="Helvetica" pitchFamily="2" charset="0"/>
                <a:ea typeface="微软雅黑" panose="020B0503020204020204" pitchFamily="34" charset="-122"/>
              </a:rPr>
              <a:t>其他活动：</a:t>
            </a:r>
            <a:endParaRPr lang="zh-CN" altLang="en-US" sz="1200" dirty="0">
              <a:latin typeface="Helvetica" pitchFamily="2" charset="0"/>
              <a:ea typeface="微软雅黑" panose="020B0503020204020204" pitchFamily="34" charset="-122"/>
            </a:endParaRPr>
          </a:p>
          <a:p>
            <a:pPr marL="288290" indent="-288290">
              <a:lnSpc>
                <a:spcPct val="150000"/>
              </a:lnSpc>
              <a:spcAft>
                <a:spcPts val="0"/>
              </a:spcAft>
              <a:buFont typeface="Wingdings" panose="05000000000000000000" pitchFamily="2" charset="2"/>
              <a:buChar char="§"/>
            </a:pPr>
            <a:r>
              <a:rPr lang="zh-CN" altLang="zh-CN" sz="1200" dirty="0" smtClean="0">
                <a:solidFill>
                  <a:srgbClr val="222222"/>
                </a:solidFill>
                <a:latin typeface="Helvetica" pitchFamily="2" charset="0"/>
                <a:ea typeface="微软雅黑" panose="020B0503020204020204" pitchFamily="34" charset="-122"/>
                <a:sym typeface="+mn-ea"/>
              </a:rPr>
              <a:t>清华大学</a:t>
            </a:r>
            <a:r>
              <a:rPr lang="zh-CN" altLang="en-US" sz="1200" dirty="0" smtClean="0">
                <a:solidFill>
                  <a:srgbClr val="222222"/>
                </a:solidFill>
                <a:latin typeface="Helvetica" pitchFamily="2" charset="0"/>
                <a:ea typeface="微软雅黑" panose="020B0503020204020204" pitchFamily="34" charset="-122"/>
                <a:sym typeface="+mn-ea"/>
              </a:rPr>
              <a:t>艺术团军乐队一队</a:t>
            </a:r>
            <a:endParaRPr lang="en-US" altLang="zh-CN" sz="1200" dirty="0" smtClean="0">
              <a:solidFill>
                <a:srgbClr val="222222"/>
              </a:solidFill>
              <a:latin typeface="Helvetica" pitchFamily="2" charset="0"/>
              <a:ea typeface="微软雅黑" panose="020B0503020204020204" pitchFamily="34" charset="-122"/>
              <a:sym typeface="+mn-ea"/>
            </a:endParaRPr>
          </a:p>
          <a:p>
            <a:pPr marL="288290" indent="-288290">
              <a:lnSpc>
                <a:spcPct val="150000"/>
              </a:lnSpc>
              <a:spcAft>
                <a:spcPts val="0"/>
              </a:spcAft>
              <a:buFont typeface="Wingdings" panose="05000000000000000000" pitchFamily="2" charset="2"/>
              <a:buChar char="§"/>
            </a:pPr>
            <a:r>
              <a:rPr lang="zh-CN" altLang="en-US" sz="1200" dirty="0" smtClean="0">
                <a:solidFill>
                  <a:srgbClr val="222222"/>
                </a:solidFill>
                <a:latin typeface="Helvetica" pitchFamily="2" charset="0"/>
                <a:ea typeface="微软雅黑" panose="020B0503020204020204" pitchFamily="34" charset="-122"/>
                <a:sym typeface="+mn-ea"/>
              </a:rPr>
              <a:t>多个体育个人、集体奖项</a:t>
            </a:r>
            <a:endParaRPr lang="en-US" altLang="zh-CN" sz="1200" dirty="0" smtClean="0">
              <a:solidFill>
                <a:srgbClr val="222222"/>
              </a:solidFill>
              <a:latin typeface="Helvetica" pitchFamily="2" charset="0"/>
              <a:ea typeface="微软雅黑" panose="020B0503020204020204" pitchFamily="34" charset="-122"/>
              <a:sym typeface="+mn-ea"/>
            </a:endParaRPr>
          </a:p>
          <a:p>
            <a:pPr marL="288290" indent="-288290">
              <a:lnSpc>
                <a:spcPct val="150000"/>
              </a:lnSpc>
              <a:spcAft>
                <a:spcPts val="0"/>
              </a:spcAft>
              <a:buFont typeface="Wingdings" panose="05000000000000000000" pitchFamily="2" charset="2"/>
              <a:buChar char="§"/>
            </a:pPr>
            <a:r>
              <a:rPr lang="zh-CN" altLang="en-US" sz="1200" dirty="0" smtClean="0">
                <a:solidFill>
                  <a:srgbClr val="222222"/>
                </a:solidFill>
                <a:latin typeface="Helvetica" pitchFamily="2" charset="0"/>
                <a:ea typeface="微软雅黑" panose="020B0503020204020204" pitchFamily="34" charset="-122"/>
                <a:sym typeface="+mn-ea"/>
              </a:rPr>
              <a:t>零</a:t>
            </a:r>
            <a:r>
              <a:rPr lang="zh-CN" altLang="en-US" sz="1200" dirty="0">
                <a:solidFill>
                  <a:srgbClr val="222222"/>
                </a:solidFill>
                <a:latin typeface="Helvetica" pitchFamily="2" charset="0"/>
                <a:ea typeface="微软雅黑" panose="020B0503020204020204" pitchFamily="34" charset="-122"/>
                <a:sym typeface="+mn-ea"/>
              </a:rPr>
              <a:t>字</a:t>
            </a:r>
            <a:r>
              <a:rPr lang="zh-CN" altLang="en-US" sz="1200" dirty="0" smtClean="0">
                <a:solidFill>
                  <a:srgbClr val="222222"/>
                </a:solidFill>
                <a:latin typeface="Helvetica" pitchFamily="2" charset="0"/>
                <a:ea typeface="微软雅黑" panose="020B0503020204020204" pitchFamily="34" charset="-122"/>
                <a:sym typeface="+mn-ea"/>
              </a:rPr>
              <a:t>班倒计时小分队</a:t>
            </a:r>
            <a:endParaRPr lang="en-US" altLang="zh-CN" sz="1200" dirty="0">
              <a:solidFill>
                <a:srgbClr val="222222"/>
              </a:solidFill>
              <a:latin typeface="Helvetica" pitchFamily="2" charset="0"/>
              <a:ea typeface="微软雅黑" panose="020B0503020204020204" pitchFamily="34" charset="-122"/>
              <a:sym typeface="+mn-ea"/>
            </a:endParaRPr>
          </a:p>
          <a:p>
            <a:pPr marL="288290" indent="-288290">
              <a:lnSpc>
                <a:spcPct val="150000"/>
              </a:lnSpc>
              <a:spcAft>
                <a:spcPts val="0"/>
              </a:spcAft>
              <a:buFont typeface="Wingdings" panose="05000000000000000000" pitchFamily="2" charset="2"/>
              <a:buChar char="§"/>
            </a:pPr>
            <a:r>
              <a:rPr lang="zh-CN" altLang="en-US" sz="1400" b="1" dirty="0" smtClean="0">
                <a:solidFill>
                  <a:srgbClr val="7030A0"/>
                </a:solidFill>
                <a:latin typeface="Helvetica" pitchFamily="2" charset="0"/>
                <a:ea typeface="微软雅黑" panose="020B0503020204020204" pitchFamily="34" charset="-122"/>
              </a:rPr>
              <a:t>启创计划十期、春雨计划一期</a:t>
            </a:r>
            <a:endParaRPr lang="zh-CN" altLang="en-US" sz="1400" b="1" dirty="0">
              <a:solidFill>
                <a:srgbClr val="7030A0"/>
              </a:solidFill>
              <a:latin typeface="Helvetica" pitchFamily="2" charset="0"/>
              <a:ea typeface="微软雅黑" panose="020B0503020204020204" pitchFamily="34" charset="-122"/>
            </a:endParaRPr>
          </a:p>
        </p:txBody>
      </p:sp>
    </p:spTree>
    <p:extLst>
      <p:ext uri="{BB962C8B-B14F-4D97-AF65-F5344CB8AC3E}">
        <p14:creationId xmlns:p14="http://schemas.microsoft.com/office/powerpoint/2010/main" val="468308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74B5-D230-9524-5852-0AD0058C5065}"/>
            </a:ext>
          </a:extLst>
        </p:cNvPr>
        <p:cNvGrpSpPr/>
        <p:nvPr/>
      </p:nvGrpSpPr>
      <p:grpSpPr>
        <a:xfrm>
          <a:off x="0" y="0"/>
          <a:ext cx="0" cy="0"/>
          <a:chOff x="0" y="0"/>
          <a:chExt cx="0" cy="0"/>
        </a:xfrm>
      </p:grpSpPr>
      <p:pic>
        <p:nvPicPr>
          <p:cNvPr id="60" name="图片 59">
            <a:extLst>
              <a:ext uri="{FF2B5EF4-FFF2-40B4-BE49-F238E27FC236}">
                <a16:creationId xmlns:a16="http://schemas.microsoft.com/office/drawing/2014/main" id="{A8239A26-06B7-5B54-9FFD-73170404C467}"/>
              </a:ext>
            </a:extLst>
          </p:cNvPr>
          <p:cNvPicPr>
            <a:picLocks noChangeAspect="1"/>
          </p:cNvPicPr>
          <p:nvPr/>
        </p:nvPicPr>
        <p:blipFill rotWithShape="1">
          <a:blip r:embed="rId5"/>
          <a:srcRect l="49866"/>
          <a:stretch/>
        </p:blipFill>
        <p:spPr>
          <a:xfrm>
            <a:off x="1694609" y="1905516"/>
            <a:ext cx="2583355" cy="3680879"/>
          </a:xfrm>
          <a:prstGeom prst="rect">
            <a:avLst/>
          </a:prstGeom>
        </p:spPr>
      </p:pic>
      <p:grpSp>
        <p:nvGrpSpPr>
          <p:cNvPr id="62" name="组合 61">
            <a:extLst>
              <a:ext uri="{FF2B5EF4-FFF2-40B4-BE49-F238E27FC236}">
                <a16:creationId xmlns:a16="http://schemas.microsoft.com/office/drawing/2014/main" id="{EA23E4EE-2311-525A-F2AB-7EC5A67923CD}"/>
              </a:ext>
            </a:extLst>
          </p:cNvPr>
          <p:cNvGrpSpPr/>
          <p:nvPr/>
        </p:nvGrpSpPr>
        <p:grpSpPr>
          <a:xfrm>
            <a:off x="4445535" y="2074777"/>
            <a:ext cx="2964300" cy="3511616"/>
            <a:chOff x="3392128" y="641052"/>
            <a:chExt cx="3719295" cy="4022042"/>
          </a:xfrm>
        </p:grpSpPr>
        <p:pic>
          <p:nvPicPr>
            <p:cNvPr id="63" name="图片 62">
              <a:extLst>
                <a:ext uri="{FF2B5EF4-FFF2-40B4-BE49-F238E27FC236}">
                  <a16:creationId xmlns:a16="http://schemas.microsoft.com/office/drawing/2014/main" id="{6AE45B3C-5EC6-A1BE-4911-6EE88B9B312C}"/>
                </a:ext>
              </a:extLst>
            </p:cNvPr>
            <p:cNvPicPr>
              <a:picLocks noChangeAspect="1"/>
            </p:cNvPicPr>
            <p:nvPr/>
          </p:nvPicPr>
          <p:blipFill rotWithShape="1">
            <a:blip r:embed="rId6"/>
            <a:srcRect l="5395" r="55729"/>
            <a:stretch/>
          </p:blipFill>
          <p:spPr>
            <a:xfrm>
              <a:off x="3392128" y="641052"/>
              <a:ext cx="1799303" cy="4022042"/>
            </a:xfrm>
            <a:prstGeom prst="rect">
              <a:avLst/>
            </a:prstGeom>
          </p:spPr>
        </p:pic>
        <p:pic>
          <p:nvPicPr>
            <p:cNvPr id="64" name="图片 63">
              <a:extLst>
                <a:ext uri="{FF2B5EF4-FFF2-40B4-BE49-F238E27FC236}">
                  <a16:creationId xmlns:a16="http://schemas.microsoft.com/office/drawing/2014/main" id="{191C7EDB-CC8C-82BA-4BF2-F4D4B002B9AA}"/>
                </a:ext>
              </a:extLst>
            </p:cNvPr>
            <p:cNvPicPr>
              <a:picLocks noChangeAspect="1"/>
            </p:cNvPicPr>
            <p:nvPr/>
          </p:nvPicPr>
          <p:blipFill rotWithShape="1">
            <a:blip r:embed="rId6"/>
            <a:srcRect l="53937" r="4580"/>
            <a:stretch/>
          </p:blipFill>
          <p:spPr>
            <a:xfrm>
              <a:off x="5191431" y="641052"/>
              <a:ext cx="1919992" cy="4022042"/>
            </a:xfrm>
            <a:prstGeom prst="rect">
              <a:avLst/>
            </a:prstGeom>
          </p:spPr>
        </p:pic>
      </p:grpSp>
      <p:pic>
        <p:nvPicPr>
          <p:cNvPr id="66" name="图片 65">
            <a:extLst>
              <a:ext uri="{FF2B5EF4-FFF2-40B4-BE49-F238E27FC236}">
                <a16:creationId xmlns:a16="http://schemas.microsoft.com/office/drawing/2014/main" id="{8BB92669-4912-306D-9A00-7C03ADFE1EAA}"/>
              </a:ext>
            </a:extLst>
          </p:cNvPr>
          <p:cNvPicPr>
            <a:picLocks noChangeAspect="1"/>
          </p:cNvPicPr>
          <p:nvPr/>
        </p:nvPicPr>
        <p:blipFill>
          <a:blip r:embed="rId7"/>
          <a:stretch>
            <a:fillRect/>
          </a:stretch>
        </p:blipFill>
        <p:spPr>
          <a:xfrm>
            <a:off x="7596966" y="1517918"/>
            <a:ext cx="2944166" cy="4142676"/>
          </a:xfrm>
          <a:prstGeom prst="rect">
            <a:avLst/>
          </a:prstGeom>
        </p:spPr>
      </p:pic>
      <p:sp>
        <p:nvSpPr>
          <p:cNvPr id="68" name="文本框 67">
            <a:extLst>
              <a:ext uri="{FF2B5EF4-FFF2-40B4-BE49-F238E27FC236}">
                <a16:creationId xmlns:a16="http://schemas.microsoft.com/office/drawing/2014/main" id="{A5AA6945-F4D5-0B17-1869-2A6AB157E6FD}"/>
              </a:ext>
            </a:extLst>
          </p:cNvPr>
          <p:cNvSpPr txBox="1"/>
          <p:nvPr/>
        </p:nvSpPr>
        <p:spPr>
          <a:xfrm>
            <a:off x="1606661" y="1459758"/>
            <a:ext cx="5129844" cy="4385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85750" indent="-285750" algn="just" defTabSz="685800">
              <a:lnSpc>
                <a:spcPct val="125000"/>
              </a:lnSpc>
              <a:buClr>
                <a:srgbClr val="7030A0"/>
              </a:buClr>
              <a:buFont typeface="Wingdings" panose="05000000000000000000" pitchFamily="2" charset="2"/>
              <a:buChar char="n"/>
            </a:pPr>
            <a:r>
              <a:rPr lang="zh-CN" altLang="en-US" b="1"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本科生学业指导院系工作指南</a:t>
            </a:r>
            <a:endParaRPr lang="zh-CN" altLang="en-US"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69" name="矩形 68">
            <a:extLst>
              <a:ext uri="{FF2B5EF4-FFF2-40B4-BE49-F238E27FC236}">
                <a16:creationId xmlns:a16="http://schemas.microsoft.com/office/drawing/2014/main" id="{D072E40E-2609-3A42-B81E-C326DCA6673F}"/>
              </a:ext>
            </a:extLst>
          </p:cNvPr>
          <p:cNvSpPr/>
          <p:nvPr>
            <p:custDataLst>
              <p:tags r:id="rId1"/>
            </p:custDataLst>
          </p:nvPr>
        </p:nvSpPr>
        <p:spPr>
          <a:xfrm>
            <a:off x="1999757" y="5660595"/>
            <a:ext cx="1973054" cy="286232"/>
          </a:xfrm>
          <a:prstGeom prst="rect">
            <a:avLst/>
          </a:prstGeom>
        </p:spPr>
        <p:txBody>
          <a:bodyPr wrap="square">
            <a:spAutoFit/>
          </a:bodyPr>
          <a:lstStyle/>
          <a:p>
            <a:pPr algn="ctr" defTabSz="1625600">
              <a:lnSpc>
                <a:spcPct val="120000"/>
              </a:lnSpc>
              <a:defRPr/>
            </a:pPr>
            <a:r>
              <a:rPr lang="zh-CN" altLang="en-US" sz="105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本科生学业指导院系工作指南</a:t>
            </a:r>
          </a:p>
        </p:txBody>
      </p:sp>
      <p:sp>
        <p:nvSpPr>
          <p:cNvPr id="70" name="矩形 69">
            <a:extLst>
              <a:ext uri="{FF2B5EF4-FFF2-40B4-BE49-F238E27FC236}">
                <a16:creationId xmlns:a16="http://schemas.microsoft.com/office/drawing/2014/main" id="{FC5E61E1-06A3-5FB2-C95D-76D866A9B19E}"/>
              </a:ext>
            </a:extLst>
          </p:cNvPr>
          <p:cNvSpPr/>
          <p:nvPr>
            <p:custDataLst>
              <p:tags r:id="rId2"/>
            </p:custDataLst>
          </p:nvPr>
        </p:nvSpPr>
        <p:spPr>
          <a:xfrm>
            <a:off x="4833274" y="5662512"/>
            <a:ext cx="2198813" cy="286232"/>
          </a:xfrm>
          <a:prstGeom prst="rect">
            <a:avLst/>
          </a:prstGeom>
        </p:spPr>
        <p:txBody>
          <a:bodyPr wrap="square">
            <a:spAutoFit/>
          </a:bodyPr>
          <a:lstStyle/>
          <a:p>
            <a:pPr algn="ctr" defTabSz="1625600">
              <a:lnSpc>
                <a:spcPct val="120000"/>
              </a:lnSpc>
              <a:defRPr/>
            </a:pPr>
            <a:r>
              <a:rPr lang="zh-CN" altLang="en-US" sz="105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分级指导策略、案例及推荐资源</a:t>
            </a:r>
          </a:p>
        </p:txBody>
      </p:sp>
      <p:sp>
        <p:nvSpPr>
          <p:cNvPr id="71" name="矩形 70">
            <a:extLst>
              <a:ext uri="{FF2B5EF4-FFF2-40B4-BE49-F238E27FC236}">
                <a16:creationId xmlns:a16="http://schemas.microsoft.com/office/drawing/2014/main" id="{228C4FCF-B125-4798-837F-5E86A209F32F}"/>
              </a:ext>
            </a:extLst>
          </p:cNvPr>
          <p:cNvSpPr/>
          <p:nvPr>
            <p:custDataLst>
              <p:tags r:id="rId3"/>
            </p:custDataLst>
          </p:nvPr>
        </p:nvSpPr>
        <p:spPr>
          <a:xfrm>
            <a:off x="7571426" y="5660594"/>
            <a:ext cx="3096574" cy="286232"/>
          </a:xfrm>
          <a:prstGeom prst="rect">
            <a:avLst/>
          </a:prstGeom>
        </p:spPr>
        <p:txBody>
          <a:bodyPr wrap="square">
            <a:spAutoFit/>
          </a:bodyPr>
          <a:lstStyle/>
          <a:p>
            <a:pPr algn="ctr" defTabSz="1625600">
              <a:lnSpc>
                <a:spcPct val="120000"/>
              </a:lnSpc>
              <a:defRPr/>
            </a:pPr>
            <a:r>
              <a:rPr lang="zh-CN" altLang="en-US" sz="105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星级标准及指导工作策略（以三星级为例）</a:t>
            </a:r>
          </a:p>
        </p:txBody>
      </p:sp>
      <p:sp>
        <p:nvSpPr>
          <p:cNvPr id="2" name="文本占位符 3">
            <a:extLst>
              <a:ext uri="{FF2B5EF4-FFF2-40B4-BE49-F238E27FC236}">
                <a16:creationId xmlns:a16="http://schemas.microsoft.com/office/drawing/2014/main" id="{9EA39E2D-D5E3-9A7E-F1C1-E5D3947807A4}"/>
              </a:ext>
            </a:extLst>
          </p:cNvPr>
          <p:cNvSpPr txBox="1"/>
          <p:nvPr/>
        </p:nvSpPr>
        <p:spPr>
          <a:xfrm>
            <a:off x="2784000" y="676800"/>
            <a:ext cx="7446056"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pPr>
            <a:r>
              <a:rPr lang="zh-CN" altLang="en-US" b="1" dirty="0">
                <a:solidFill>
                  <a:schemeClr val="tx1"/>
                </a:solidFill>
                <a:latin typeface="微软雅黑" panose="020B0503020204020204" charset="-122"/>
                <a:ea typeface="微软雅黑" panose="020B0503020204020204" charset="-122"/>
                <a:cs typeface="Calibri" panose="020F0502020204030204"/>
                <a:sym typeface="Calibri" panose="020F0502020204030204"/>
              </a:rPr>
              <a:t>建立学业异常行为分级标准，实现精准发现</a:t>
            </a:r>
          </a:p>
        </p:txBody>
      </p:sp>
    </p:spTree>
    <p:extLst>
      <p:ext uri="{BB962C8B-B14F-4D97-AF65-F5344CB8AC3E}">
        <p14:creationId xmlns:p14="http://schemas.microsoft.com/office/powerpoint/2010/main" val="3157515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88584-7D84-2EF7-A190-65BE2E50EE7E}"/>
            </a:ext>
          </a:extLst>
        </p:cNvPr>
        <p:cNvGrpSpPr/>
        <p:nvPr/>
      </p:nvGrpSpPr>
      <p:grpSpPr>
        <a:xfrm>
          <a:off x="0" y="0"/>
          <a:ext cx="0" cy="0"/>
          <a:chOff x="0" y="0"/>
          <a:chExt cx="0" cy="0"/>
        </a:xfrm>
      </p:grpSpPr>
      <p:sp>
        <p:nvSpPr>
          <p:cNvPr id="59" name="文本占位符 3">
            <a:extLst>
              <a:ext uri="{FF2B5EF4-FFF2-40B4-BE49-F238E27FC236}">
                <a16:creationId xmlns:a16="http://schemas.microsoft.com/office/drawing/2014/main" id="{F4AB8A27-B597-59CC-EB54-058774FBFEEC}"/>
              </a:ext>
            </a:extLst>
          </p:cNvPr>
          <p:cNvSpPr txBox="1"/>
          <p:nvPr/>
        </p:nvSpPr>
        <p:spPr>
          <a:xfrm>
            <a:off x="2784000" y="676800"/>
            <a:ext cx="7446056"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r>
              <a:rPr lang="zh-CN" altLang="en-US" b="1" dirty="0">
                <a:solidFill>
                  <a:schemeClr val="tx1"/>
                </a:solidFill>
                <a:latin typeface="微软雅黑" panose="020B0503020204020204" charset="-122"/>
                <a:ea typeface="微软雅黑" panose="020B0503020204020204" charset="-122"/>
                <a:cs typeface="Calibri" panose="020F0502020204030204"/>
                <a:sym typeface="Calibri" panose="020F0502020204030204"/>
              </a:rPr>
              <a:t>研制学业提醒与指导信息化平台，实现精准关怀</a:t>
            </a:r>
          </a:p>
        </p:txBody>
      </p:sp>
      <p:sp>
        <p:nvSpPr>
          <p:cNvPr id="37" name="文本占位符 3">
            <a:extLst>
              <a:ext uri="{FF2B5EF4-FFF2-40B4-BE49-F238E27FC236}">
                <a16:creationId xmlns:a16="http://schemas.microsoft.com/office/drawing/2014/main" id="{95920231-D6D6-70BF-1B24-0EA64353038D}"/>
              </a:ext>
            </a:extLst>
          </p:cNvPr>
          <p:cNvSpPr txBox="1"/>
          <p:nvPr/>
        </p:nvSpPr>
        <p:spPr>
          <a:xfrm>
            <a:off x="3364381" y="886014"/>
            <a:ext cx="5810101"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endParaRPr lang="zh-CN" altLang="en-US" sz="2000" b="1" dirty="0">
              <a:solidFill>
                <a:prstClr val="white"/>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38" name="矩形 37">
            <a:extLst>
              <a:ext uri="{FF2B5EF4-FFF2-40B4-BE49-F238E27FC236}">
                <a16:creationId xmlns:a16="http://schemas.microsoft.com/office/drawing/2014/main" id="{DCB90BF8-8F4A-15AB-38F7-1CFA83CEE503}"/>
              </a:ext>
            </a:extLst>
          </p:cNvPr>
          <p:cNvSpPr/>
          <p:nvPr/>
        </p:nvSpPr>
        <p:spPr>
          <a:xfrm>
            <a:off x="1659677" y="1373727"/>
            <a:ext cx="8878247" cy="1393971"/>
          </a:xfrm>
          <a:prstGeom prst="rect">
            <a:avLst/>
          </a:prstGeom>
        </p:spPr>
        <p:txBody>
          <a:bodyPr wrap="square">
            <a:spAutoFit/>
          </a:bodyPr>
          <a:lstStyle/>
          <a:p>
            <a:pPr marL="285750" indent="-285750" algn="just" defTabSz="685800">
              <a:lnSpc>
                <a:spcPct val="114000"/>
              </a:lnSpc>
              <a:spcBef>
                <a:spcPts val="300"/>
              </a:spcBef>
              <a:buClr>
                <a:srgbClr val="7030A0"/>
              </a:buClr>
              <a:buFont typeface="Wingdings" panose="05000000000000000000" pitchFamily="2" charset="2"/>
              <a:buChar char="n"/>
              <a:defRPr/>
            </a:pP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根据学业异常行为分级标准自动筛出学生名单，根据异常行为标签形成</a:t>
            </a:r>
            <a:r>
              <a:rPr lang="zh-CN" altLang="en-US" b="1" kern="0" spc="75" dirty="0">
                <a:solidFill>
                  <a:srgbClr val="5C026E"/>
                </a:solidFill>
                <a:latin typeface="微软雅黑" panose="020B0503020204020204" charset="-122"/>
                <a:ea typeface="微软雅黑" panose="020B0503020204020204" charset="-122"/>
                <a:cs typeface="Calibri" panose="020F0502020204030204"/>
                <a:sym typeface="Calibri" panose="020F0502020204030204"/>
              </a:rPr>
              <a:t>一人一策</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学业指导方案。</a:t>
            </a:r>
            <a:endParaRPr lang="en-US" altLang="zh-CN"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285750" indent="-285750" algn="just" defTabSz="685800">
              <a:lnSpc>
                <a:spcPct val="114000"/>
              </a:lnSpc>
              <a:spcBef>
                <a:spcPts val="300"/>
              </a:spcBef>
              <a:buClr>
                <a:srgbClr val="7030A0"/>
              </a:buClr>
              <a:buFont typeface="Wingdings" panose="05000000000000000000" pitchFamily="2" charset="2"/>
              <a:buChar char="n"/>
              <a:defRPr/>
            </a:pP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面向院系学生组长（分管学生工作副书记）</a:t>
            </a:r>
            <a:r>
              <a:rPr lang="en-US" altLang="zh-CN"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教务老师、班主任、辅导员等</a:t>
            </a:r>
            <a:r>
              <a:rPr lang="zh-CN" altLang="en-US" b="1" kern="0" spc="75" dirty="0">
                <a:solidFill>
                  <a:srgbClr val="5C026E"/>
                </a:solidFill>
                <a:latin typeface="微软雅黑" panose="020B0503020204020204" charset="-122"/>
                <a:ea typeface="微软雅黑" panose="020B0503020204020204" charset="-122"/>
                <a:cs typeface="Calibri" panose="020F0502020204030204"/>
                <a:sym typeface="Calibri" panose="020F0502020204030204"/>
              </a:rPr>
              <a:t>分角色</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提供学业指导建议与资源推送，即将实现学业指导资源</a:t>
            </a:r>
            <a:r>
              <a:rPr lang="zh-CN" altLang="en-US" b="1" kern="0" spc="75" dirty="0">
                <a:solidFill>
                  <a:srgbClr val="5C026E"/>
                </a:solidFill>
                <a:latin typeface="微软雅黑" panose="020B0503020204020204" charset="-122"/>
                <a:ea typeface="微软雅黑" panose="020B0503020204020204" charset="-122"/>
                <a:cs typeface="Calibri" panose="020F0502020204030204"/>
                <a:sym typeface="Calibri" panose="020F0502020204030204"/>
              </a:rPr>
              <a:t>一站式预约</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功能。</a:t>
            </a:r>
            <a:endParaRPr lang="en-US" altLang="zh-CN"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p:txBody>
      </p:sp>
      <p:pic>
        <p:nvPicPr>
          <p:cNvPr id="41" name="图片 40">
            <a:extLst>
              <a:ext uri="{FF2B5EF4-FFF2-40B4-BE49-F238E27FC236}">
                <a16:creationId xmlns:a16="http://schemas.microsoft.com/office/drawing/2014/main" id="{CDFF2530-2CBB-8243-CB8B-5E5527869054}"/>
              </a:ext>
            </a:extLst>
          </p:cNvPr>
          <p:cNvPicPr>
            <a:picLocks noChangeAspect="1"/>
          </p:cNvPicPr>
          <p:nvPr/>
        </p:nvPicPr>
        <p:blipFill>
          <a:blip r:embed="rId5"/>
          <a:stretch>
            <a:fillRect/>
          </a:stretch>
        </p:blipFill>
        <p:spPr>
          <a:xfrm>
            <a:off x="1654077" y="3107059"/>
            <a:ext cx="4615352" cy="2683143"/>
          </a:xfrm>
          <a:prstGeom prst="rect">
            <a:avLst/>
          </a:prstGeom>
        </p:spPr>
      </p:pic>
      <p:sp>
        <p:nvSpPr>
          <p:cNvPr id="43" name="矩形 42">
            <a:extLst>
              <a:ext uri="{FF2B5EF4-FFF2-40B4-BE49-F238E27FC236}">
                <a16:creationId xmlns:a16="http://schemas.microsoft.com/office/drawing/2014/main" id="{07C8AF59-3D06-13DC-B420-98E82795A86A}"/>
              </a:ext>
            </a:extLst>
          </p:cNvPr>
          <p:cNvSpPr/>
          <p:nvPr>
            <p:custDataLst>
              <p:tags r:id="rId1"/>
            </p:custDataLst>
          </p:nvPr>
        </p:nvSpPr>
        <p:spPr>
          <a:xfrm>
            <a:off x="3157997" y="5762778"/>
            <a:ext cx="1973054" cy="286232"/>
          </a:xfrm>
          <a:prstGeom prst="rect">
            <a:avLst/>
          </a:prstGeom>
        </p:spPr>
        <p:txBody>
          <a:bodyPr wrap="square">
            <a:spAutoFit/>
          </a:bodyPr>
          <a:lstStyle/>
          <a:p>
            <a:pPr algn="ctr" defTabSz="1625600">
              <a:lnSpc>
                <a:spcPct val="120000"/>
              </a:lnSpc>
              <a:defRPr/>
            </a:pPr>
            <a:r>
              <a:rPr lang="zh-CN" altLang="en-US" sz="105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分星级数据面板</a:t>
            </a:r>
          </a:p>
        </p:txBody>
      </p:sp>
      <p:sp>
        <p:nvSpPr>
          <p:cNvPr id="3" name="矩形 2">
            <a:extLst>
              <a:ext uri="{FF2B5EF4-FFF2-40B4-BE49-F238E27FC236}">
                <a16:creationId xmlns:a16="http://schemas.microsoft.com/office/drawing/2014/main" id="{48F2B76F-327E-932F-D29F-821C0FD134CE}"/>
              </a:ext>
            </a:extLst>
          </p:cNvPr>
          <p:cNvSpPr/>
          <p:nvPr>
            <p:custDataLst>
              <p:tags r:id="rId2"/>
            </p:custDataLst>
          </p:nvPr>
        </p:nvSpPr>
        <p:spPr>
          <a:xfrm>
            <a:off x="7365518" y="5741364"/>
            <a:ext cx="2558122" cy="286232"/>
          </a:xfrm>
          <a:prstGeom prst="rect">
            <a:avLst/>
          </a:prstGeom>
        </p:spPr>
        <p:txBody>
          <a:bodyPr wrap="square">
            <a:spAutoFit/>
          </a:bodyPr>
          <a:lstStyle/>
          <a:p>
            <a:pPr algn="ctr" defTabSz="1625600">
              <a:lnSpc>
                <a:spcPct val="120000"/>
              </a:lnSpc>
              <a:defRPr/>
            </a:pPr>
            <a:r>
              <a:rPr lang="zh-CN" altLang="en-US" sz="105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分角色指导建议</a:t>
            </a:r>
          </a:p>
        </p:txBody>
      </p:sp>
      <p:pic>
        <p:nvPicPr>
          <p:cNvPr id="4" name="图片 3">
            <a:extLst>
              <a:ext uri="{FF2B5EF4-FFF2-40B4-BE49-F238E27FC236}">
                <a16:creationId xmlns:a16="http://schemas.microsoft.com/office/drawing/2014/main" id="{12528CD4-6CAB-3F4F-EC80-B04661194691}"/>
              </a:ext>
            </a:extLst>
          </p:cNvPr>
          <p:cNvPicPr>
            <a:picLocks noChangeAspect="1"/>
          </p:cNvPicPr>
          <p:nvPr/>
        </p:nvPicPr>
        <p:blipFill>
          <a:blip r:embed="rId6"/>
          <a:stretch>
            <a:fillRect/>
          </a:stretch>
        </p:blipFill>
        <p:spPr>
          <a:xfrm>
            <a:off x="6460480" y="2971399"/>
            <a:ext cx="3948440" cy="2818803"/>
          </a:xfrm>
          <a:prstGeom prst="rect">
            <a:avLst/>
          </a:prstGeom>
        </p:spPr>
      </p:pic>
    </p:spTree>
    <p:extLst>
      <p:ext uri="{BB962C8B-B14F-4D97-AF65-F5344CB8AC3E}">
        <p14:creationId xmlns:p14="http://schemas.microsoft.com/office/powerpoint/2010/main" val="2307021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DB604-C0C6-5C15-9021-C21C0A37D106}"/>
            </a:ext>
          </a:extLst>
        </p:cNvPr>
        <p:cNvGrpSpPr/>
        <p:nvPr/>
      </p:nvGrpSpPr>
      <p:grpSpPr>
        <a:xfrm>
          <a:off x="0" y="0"/>
          <a:ext cx="0" cy="0"/>
          <a:chOff x="0" y="0"/>
          <a:chExt cx="0" cy="0"/>
        </a:xfrm>
      </p:grpSpPr>
      <p:sp>
        <p:nvSpPr>
          <p:cNvPr id="59" name="文本占位符 3">
            <a:extLst>
              <a:ext uri="{FF2B5EF4-FFF2-40B4-BE49-F238E27FC236}">
                <a16:creationId xmlns:a16="http://schemas.microsoft.com/office/drawing/2014/main" id="{AE218585-A2FE-116A-3A96-54A87A2BCDAD}"/>
              </a:ext>
            </a:extLst>
          </p:cNvPr>
          <p:cNvSpPr txBox="1"/>
          <p:nvPr/>
        </p:nvSpPr>
        <p:spPr>
          <a:xfrm>
            <a:off x="2784000" y="676800"/>
            <a:ext cx="7446056"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r>
              <a:rPr lang="zh-CN" altLang="en-US" b="1" dirty="0">
                <a:solidFill>
                  <a:schemeClr val="tx1"/>
                </a:solidFill>
                <a:latin typeface="微软雅黑" panose="020B0503020204020204" charset="-122"/>
                <a:ea typeface="微软雅黑" panose="020B0503020204020204" charset="-122"/>
                <a:cs typeface="Calibri" panose="020F0502020204030204"/>
                <a:sym typeface="Calibri" panose="020F0502020204030204"/>
              </a:rPr>
              <a:t>围绕重点课程建立联动机制，实现精准跟踪</a:t>
            </a:r>
          </a:p>
        </p:txBody>
      </p:sp>
      <p:sp>
        <p:nvSpPr>
          <p:cNvPr id="11" name="矩形 10">
            <a:extLst>
              <a:ext uri="{FF2B5EF4-FFF2-40B4-BE49-F238E27FC236}">
                <a16:creationId xmlns:a16="http://schemas.microsoft.com/office/drawing/2014/main" id="{4B10C4E3-CDEA-FEEC-03A7-83E346A3D2F5}"/>
              </a:ext>
            </a:extLst>
          </p:cNvPr>
          <p:cNvSpPr/>
          <p:nvPr/>
        </p:nvSpPr>
        <p:spPr>
          <a:xfrm>
            <a:off x="1507373" y="1475227"/>
            <a:ext cx="4368049" cy="646331"/>
          </a:xfrm>
          <a:prstGeom prst="rect">
            <a:avLst/>
          </a:prstGeom>
        </p:spPr>
        <p:txBody>
          <a:bodyPr wrap="square">
            <a:spAutoFit/>
          </a:bodyPr>
          <a:lstStyle/>
          <a:p>
            <a:pPr marL="285750" indent="-285750" defTabSz="685800">
              <a:buClr>
                <a:srgbClr val="7030A0"/>
              </a:buClr>
              <a:buFont typeface="Wingdings" panose="05000000000000000000" pitchFamily="2" charset="2"/>
              <a:buChar char="n"/>
              <a:defRPr/>
            </a:pPr>
            <a:r>
              <a:rPr lang="en-US" altLang="zh-CN" b="1"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b="1"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形势与政策</a:t>
            </a:r>
            <a:r>
              <a:rPr lang="en-US" altLang="zh-CN" b="1"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b="1"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与马院课程组建立特别学生学业提醒工作机制</a:t>
            </a:r>
            <a:endPar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12" name="矩形 11">
            <a:extLst>
              <a:ext uri="{FF2B5EF4-FFF2-40B4-BE49-F238E27FC236}">
                <a16:creationId xmlns:a16="http://schemas.microsoft.com/office/drawing/2014/main" id="{F0C0BE34-2607-B4F4-8A11-588E99C64F11}"/>
              </a:ext>
            </a:extLst>
          </p:cNvPr>
          <p:cNvSpPr/>
          <p:nvPr>
            <p:custDataLst>
              <p:tags r:id="rId1"/>
            </p:custDataLst>
          </p:nvPr>
        </p:nvSpPr>
        <p:spPr>
          <a:xfrm>
            <a:off x="1693471" y="5733322"/>
            <a:ext cx="3724164" cy="295466"/>
          </a:xfrm>
          <a:prstGeom prst="rect">
            <a:avLst/>
          </a:prstGeom>
        </p:spPr>
        <p:txBody>
          <a:bodyPr wrap="square">
            <a:spAutoFit/>
          </a:bodyPr>
          <a:lstStyle/>
          <a:p>
            <a:pPr algn="ctr" defTabSz="1625600">
              <a:lnSpc>
                <a:spcPct val="120000"/>
              </a:lnSpc>
              <a:defRPr/>
            </a:pPr>
            <a:r>
              <a:rPr lang="en-US" altLang="zh-CN"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a:t>
            </a:r>
            <a:r>
              <a:rPr lang="zh-CN" altLang="en-US"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形势与政策</a:t>
            </a:r>
            <a:r>
              <a:rPr lang="en-US" altLang="zh-CN"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a:t>
            </a:r>
            <a:r>
              <a:rPr lang="zh-CN" altLang="en-US"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课学业提醒工作机制流程图</a:t>
            </a:r>
          </a:p>
        </p:txBody>
      </p:sp>
      <p:sp>
        <p:nvSpPr>
          <p:cNvPr id="13" name="矩形 12">
            <a:extLst>
              <a:ext uri="{FF2B5EF4-FFF2-40B4-BE49-F238E27FC236}">
                <a16:creationId xmlns:a16="http://schemas.microsoft.com/office/drawing/2014/main" id="{4CFA8846-BC18-6872-D45B-2290F69C3B3F}"/>
              </a:ext>
            </a:extLst>
          </p:cNvPr>
          <p:cNvSpPr/>
          <p:nvPr/>
        </p:nvSpPr>
        <p:spPr>
          <a:xfrm>
            <a:off x="5842989" y="1475227"/>
            <a:ext cx="4825013" cy="646331"/>
          </a:xfrm>
          <a:prstGeom prst="rect">
            <a:avLst/>
          </a:prstGeom>
        </p:spPr>
        <p:txBody>
          <a:bodyPr wrap="square">
            <a:spAutoFit/>
          </a:bodyPr>
          <a:lstStyle/>
          <a:p>
            <a:pPr marL="285750" indent="-285750" algn="just" defTabSz="685800">
              <a:buClr>
                <a:srgbClr val="7030A0"/>
              </a:buClr>
              <a:buFont typeface="Wingdings" panose="05000000000000000000" pitchFamily="2" charset="2"/>
              <a:buChar char="n"/>
              <a:defRPr/>
            </a:pPr>
            <a:r>
              <a:rPr lang="en-US" altLang="zh-CN" b="1"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b="1"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游泳课</a:t>
            </a:r>
            <a:r>
              <a:rPr lang="en-US" altLang="zh-CN" b="1"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b="1"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kern="0" cap="all" dirty="0">
                <a:ln w="3175" cmpd="sng">
                  <a:noFill/>
                </a:ln>
                <a:solidFill>
                  <a:srgbClr val="000000"/>
                </a:solidFill>
                <a:latin typeface="微软雅黑" panose="020B0503020204020204" charset="-122"/>
                <a:ea typeface="微软雅黑" panose="020B0503020204020204" charset="-122"/>
                <a:cs typeface="Calibri" panose="020F0502020204030204"/>
                <a:sym typeface="Calibri" panose="020F0502020204030204"/>
              </a:rPr>
              <a:t>与学生处事务办、教务处和体育部探索学业提醒工作机制</a:t>
            </a:r>
            <a:endPar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p:txBody>
      </p:sp>
      <p:pic>
        <p:nvPicPr>
          <p:cNvPr id="14" name="图片 13">
            <a:extLst>
              <a:ext uri="{FF2B5EF4-FFF2-40B4-BE49-F238E27FC236}">
                <a16:creationId xmlns:a16="http://schemas.microsoft.com/office/drawing/2014/main" id="{8C455AF8-9F01-C4A0-9954-891FDB0877D4}"/>
              </a:ext>
            </a:extLst>
          </p:cNvPr>
          <p:cNvPicPr>
            <a:picLocks noChangeAspect="1"/>
          </p:cNvPicPr>
          <p:nvPr/>
        </p:nvPicPr>
        <p:blipFill>
          <a:blip r:embed="rId5"/>
          <a:stretch>
            <a:fillRect/>
          </a:stretch>
        </p:blipFill>
        <p:spPr>
          <a:xfrm>
            <a:off x="5134310" y="2564850"/>
            <a:ext cx="5533690" cy="2379126"/>
          </a:xfrm>
          <a:prstGeom prst="rect">
            <a:avLst/>
          </a:prstGeom>
        </p:spPr>
      </p:pic>
      <p:sp>
        <p:nvSpPr>
          <p:cNvPr id="15" name="矩形 14">
            <a:extLst>
              <a:ext uri="{FF2B5EF4-FFF2-40B4-BE49-F238E27FC236}">
                <a16:creationId xmlns:a16="http://schemas.microsoft.com/office/drawing/2014/main" id="{2AA949CC-5631-3076-07AA-906E786ED021}"/>
              </a:ext>
            </a:extLst>
          </p:cNvPr>
          <p:cNvSpPr/>
          <p:nvPr>
            <p:custDataLst>
              <p:tags r:id="rId2"/>
            </p:custDataLst>
          </p:nvPr>
        </p:nvSpPr>
        <p:spPr>
          <a:xfrm>
            <a:off x="6472230" y="5104495"/>
            <a:ext cx="3724164" cy="295466"/>
          </a:xfrm>
          <a:prstGeom prst="rect">
            <a:avLst/>
          </a:prstGeom>
        </p:spPr>
        <p:txBody>
          <a:bodyPr wrap="square">
            <a:spAutoFit/>
          </a:bodyPr>
          <a:lstStyle/>
          <a:p>
            <a:pPr algn="ctr" defTabSz="1625600">
              <a:lnSpc>
                <a:spcPct val="120000"/>
              </a:lnSpc>
              <a:defRPr/>
            </a:pPr>
            <a:r>
              <a:rPr lang="en-US" altLang="zh-CN"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a:t>
            </a:r>
            <a:r>
              <a:rPr lang="zh-CN" altLang="en-US"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游泳</a:t>
            </a:r>
            <a:r>
              <a:rPr lang="en-US" altLang="zh-CN"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a:t>
            </a:r>
            <a:r>
              <a:rPr lang="zh-CN" altLang="en-US"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课学业提醒工作机制流程图</a:t>
            </a:r>
          </a:p>
        </p:txBody>
      </p:sp>
      <p:pic>
        <p:nvPicPr>
          <p:cNvPr id="2" name="图片 1">
            <a:extLst>
              <a:ext uri="{FF2B5EF4-FFF2-40B4-BE49-F238E27FC236}">
                <a16:creationId xmlns:a16="http://schemas.microsoft.com/office/drawing/2014/main" id="{67DC7A08-98BB-038E-A780-BDAF80DE998F}"/>
              </a:ext>
            </a:extLst>
          </p:cNvPr>
          <p:cNvPicPr>
            <a:picLocks noChangeAspect="1"/>
          </p:cNvPicPr>
          <p:nvPr/>
        </p:nvPicPr>
        <p:blipFill>
          <a:blip r:embed="rId6"/>
          <a:stretch>
            <a:fillRect/>
          </a:stretch>
        </p:blipFill>
        <p:spPr>
          <a:xfrm>
            <a:off x="1867761" y="2140429"/>
            <a:ext cx="3088919" cy="3618070"/>
          </a:xfrm>
          <a:prstGeom prst="rect">
            <a:avLst/>
          </a:prstGeom>
        </p:spPr>
      </p:pic>
    </p:spTree>
    <p:extLst>
      <p:ext uri="{BB962C8B-B14F-4D97-AF65-F5344CB8AC3E}">
        <p14:creationId xmlns:p14="http://schemas.microsoft.com/office/powerpoint/2010/main" val="57686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17733-453B-1872-4653-E4DE29A145DD}"/>
            </a:ext>
          </a:extLst>
        </p:cNvPr>
        <p:cNvGrpSpPr/>
        <p:nvPr/>
      </p:nvGrpSpPr>
      <p:grpSpPr>
        <a:xfrm>
          <a:off x="0" y="0"/>
          <a:ext cx="0" cy="0"/>
          <a:chOff x="0" y="0"/>
          <a:chExt cx="0" cy="0"/>
        </a:xfrm>
      </p:grpSpPr>
      <p:sp>
        <p:nvSpPr>
          <p:cNvPr id="2" name="文本占位符 3">
            <a:extLst>
              <a:ext uri="{FF2B5EF4-FFF2-40B4-BE49-F238E27FC236}">
                <a16:creationId xmlns:a16="http://schemas.microsoft.com/office/drawing/2014/main" id="{4D71DFE8-5C1A-8B75-CD90-D64E3B07A44F}"/>
              </a:ext>
            </a:extLst>
          </p:cNvPr>
          <p:cNvSpPr txBox="1"/>
          <p:nvPr/>
        </p:nvSpPr>
        <p:spPr>
          <a:xfrm>
            <a:off x="2784000" y="676800"/>
            <a:ext cx="7446056"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r>
              <a:rPr lang="zh-CN" altLang="en-US" sz="2400" b="1" dirty="0">
                <a:solidFill>
                  <a:schemeClr val="tx1"/>
                </a:solidFill>
                <a:latin typeface="微软雅黑" panose="020B0503020204020204" charset="-122"/>
                <a:ea typeface="微软雅黑" panose="020B0503020204020204" charset="-122"/>
                <a:cs typeface="Calibri" panose="020F0502020204030204"/>
                <a:sym typeface="Calibri" panose="020F0502020204030204"/>
              </a:rPr>
              <a:t>与试点院系联合开展学业精细指导工作</a:t>
            </a:r>
          </a:p>
        </p:txBody>
      </p:sp>
      <p:sp>
        <p:nvSpPr>
          <p:cNvPr id="3" name="矩形 2">
            <a:extLst>
              <a:ext uri="{FF2B5EF4-FFF2-40B4-BE49-F238E27FC236}">
                <a16:creationId xmlns:a16="http://schemas.microsoft.com/office/drawing/2014/main" id="{858CDE4A-77B6-EA90-B0DE-A6877B3D445A}"/>
              </a:ext>
            </a:extLst>
          </p:cNvPr>
          <p:cNvSpPr/>
          <p:nvPr/>
        </p:nvSpPr>
        <p:spPr>
          <a:xfrm>
            <a:off x="1524002" y="1685637"/>
            <a:ext cx="5871591" cy="4081117"/>
          </a:xfrm>
          <a:prstGeom prst="rect">
            <a:avLst/>
          </a:prstGeom>
        </p:spPr>
        <p:txBody>
          <a:bodyPr wrap="square">
            <a:spAutoFit/>
          </a:bodyPr>
          <a:lstStyle/>
          <a:p>
            <a:pPr marL="406400" indent="-309563" algn="just" defTabSz="685800">
              <a:lnSpc>
                <a:spcPct val="160000"/>
              </a:lnSpc>
              <a:buClr>
                <a:srgbClr val="7030A0"/>
              </a:buClr>
              <a:buFont typeface="Wingdings" panose="05000000000000000000" pitchFamily="2" charset="2"/>
              <a:buChar char="n"/>
              <a:defRPr/>
            </a:pP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车辆学院：面向</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7</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位三星级学生提供</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1</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对</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1</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答疑；</a:t>
            </a:r>
            <a:endPar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406400" indent="-309563" algn="just" defTabSz="685800">
              <a:lnSpc>
                <a:spcPct val="160000"/>
              </a:lnSpc>
              <a:buClr>
                <a:srgbClr val="7030A0"/>
              </a:buClr>
              <a:buFont typeface="Wingdings" panose="05000000000000000000" pitchFamily="2" charset="2"/>
              <a:buChar char="n"/>
              <a:defRPr/>
            </a:pP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自动化系：面向三星级学生提供</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1</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对</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1</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辅导；</a:t>
            </a:r>
            <a:endPar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406400" indent="-309563" algn="just" defTabSz="685800">
              <a:lnSpc>
                <a:spcPct val="160000"/>
              </a:lnSpc>
              <a:buClr>
                <a:srgbClr val="7030A0"/>
              </a:buClr>
              <a:buFont typeface="Wingdings" panose="05000000000000000000" pitchFamily="2" charset="2"/>
              <a:buChar char="n"/>
              <a:defRPr/>
            </a:pP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经管学院：梳理星级学生名单提供学习资源；</a:t>
            </a:r>
            <a:endPar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406400" indent="-309563" algn="just" defTabSz="685800">
              <a:lnSpc>
                <a:spcPct val="160000"/>
              </a:lnSpc>
              <a:buClr>
                <a:srgbClr val="7030A0"/>
              </a:buClr>
              <a:buFont typeface="Wingdings" panose="05000000000000000000" pitchFamily="2" charset="2"/>
              <a:buChar char="n"/>
              <a:defRPr/>
            </a:pP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行健书院：定制</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8</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门课程专场答疑，匹配</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5</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门课程定向答疑志愿者；</a:t>
            </a:r>
            <a:endPar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406400" indent="-309563" algn="just" defTabSz="685800">
              <a:lnSpc>
                <a:spcPct val="160000"/>
              </a:lnSpc>
              <a:buClr>
                <a:srgbClr val="7030A0"/>
              </a:buClr>
              <a:buFont typeface="Wingdings" panose="05000000000000000000" pitchFamily="2" charset="2"/>
              <a:buChar char="n"/>
              <a:defRPr/>
            </a:pP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为先书院：开展</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5</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场专场小班辅导；</a:t>
            </a:r>
            <a:endPar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406400" indent="-309563" algn="just" defTabSz="685800">
              <a:lnSpc>
                <a:spcPct val="160000"/>
              </a:lnSpc>
              <a:buClr>
                <a:srgbClr val="7030A0"/>
              </a:buClr>
              <a:buFont typeface="Wingdings" panose="05000000000000000000" pitchFamily="2" charset="2"/>
              <a:buChar char="n"/>
              <a:defRPr/>
            </a:pP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计算机系：开展</a:t>
            </a:r>
            <a:r>
              <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2</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场针对大一新生期末专场答疑；</a:t>
            </a:r>
            <a:endPar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406400" indent="-309563" algn="just" defTabSz="685800">
              <a:lnSpc>
                <a:spcPct val="160000"/>
              </a:lnSpc>
              <a:buClr>
                <a:srgbClr val="7030A0"/>
              </a:buClr>
              <a:buFont typeface="Wingdings" panose="05000000000000000000" pitchFamily="2" charset="2"/>
              <a:buChar char="n"/>
              <a:defRPr/>
            </a:pPr>
            <a:r>
              <a:rPr lang="zh-CN" altLang="en-US" kern="0" spc="933"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电子系</a:t>
            </a:r>
            <a:r>
              <a:rPr lang="zh-CN" altLang="en-US"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向辅导员介绍期末学习指导资源；</a:t>
            </a:r>
            <a:endParaRPr lang="en-US" altLang="zh-CN"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406400" indent="-309563" algn="just" defTabSz="685800">
              <a:lnSpc>
                <a:spcPct val="160000"/>
              </a:lnSpc>
              <a:buClr>
                <a:srgbClr val="7030A0"/>
              </a:buClr>
              <a:buFont typeface="Wingdings" panose="05000000000000000000" pitchFamily="2" charset="2"/>
              <a:buChar char="n"/>
              <a:defRPr/>
            </a:pPr>
            <a:r>
              <a:rPr lang="zh-CN" altLang="en-US" kern="0" spc="10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社科学院：开展国际生专场答疑和小班辅导。</a:t>
            </a:r>
          </a:p>
        </p:txBody>
      </p:sp>
      <p:grpSp>
        <p:nvGrpSpPr>
          <p:cNvPr id="7" name="组合 6">
            <a:extLst>
              <a:ext uri="{FF2B5EF4-FFF2-40B4-BE49-F238E27FC236}">
                <a16:creationId xmlns:a16="http://schemas.microsoft.com/office/drawing/2014/main" id="{3CE349DC-43A7-B271-E5F4-23E5A21D82FA}"/>
              </a:ext>
            </a:extLst>
          </p:cNvPr>
          <p:cNvGrpSpPr/>
          <p:nvPr/>
        </p:nvGrpSpPr>
        <p:grpSpPr>
          <a:xfrm>
            <a:off x="7129352" y="3799790"/>
            <a:ext cx="3617391" cy="2102624"/>
            <a:chOff x="6538650" y="3280812"/>
            <a:chExt cx="2713043" cy="1576968"/>
          </a:xfrm>
        </p:grpSpPr>
        <p:pic>
          <p:nvPicPr>
            <p:cNvPr id="8" name="图片 7">
              <a:extLst>
                <a:ext uri="{FF2B5EF4-FFF2-40B4-BE49-F238E27FC236}">
                  <a16:creationId xmlns:a16="http://schemas.microsoft.com/office/drawing/2014/main" id="{B37D3AC3-6F1D-8A4B-BBCA-7F3F3AFDEECB}"/>
                </a:ext>
              </a:extLst>
            </p:cNvPr>
            <p:cNvPicPr>
              <a:picLocks noChangeAspect="1"/>
            </p:cNvPicPr>
            <p:nvPr/>
          </p:nvPicPr>
          <p:blipFill rotWithShape="1">
            <a:blip r:embed="rId4"/>
            <a:srcRect t="30251"/>
            <a:stretch/>
          </p:blipFill>
          <p:spPr>
            <a:xfrm>
              <a:off x="6738331" y="3280812"/>
              <a:ext cx="2358323" cy="1251555"/>
            </a:xfrm>
            <a:prstGeom prst="rect">
              <a:avLst/>
            </a:prstGeom>
          </p:spPr>
        </p:pic>
        <p:sp>
          <p:nvSpPr>
            <p:cNvPr id="9" name="矩形 8">
              <a:extLst>
                <a:ext uri="{FF2B5EF4-FFF2-40B4-BE49-F238E27FC236}">
                  <a16:creationId xmlns:a16="http://schemas.microsoft.com/office/drawing/2014/main" id="{3383C2E0-40F5-4521-9149-D7B66385EE53}"/>
                </a:ext>
              </a:extLst>
            </p:cNvPr>
            <p:cNvSpPr/>
            <p:nvPr>
              <p:custDataLst>
                <p:tags r:id="rId2"/>
              </p:custDataLst>
            </p:nvPr>
          </p:nvSpPr>
          <p:spPr>
            <a:xfrm>
              <a:off x="6538650" y="4594631"/>
              <a:ext cx="2713043" cy="263149"/>
            </a:xfrm>
            <a:prstGeom prst="rect">
              <a:avLst/>
            </a:prstGeom>
          </p:spPr>
          <p:txBody>
            <a:bodyPr wrap="square">
              <a:spAutoFit/>
            </a:bodyPr>
            <a:lstStyle/>
            <a:p>
              <a:pPr algn="ctr" defTabSz="2167412">
                <a:lnSpc>
                  <a:spcPct val="120000"/>
                </a:lnSpc>
                <a:defRPr/>
              </a:pPr>
              <a:r>
                <a:rPr lang="zh-CN" altLang="en-US" sz="14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向电子系全体辅导员介绍期末学困生指导</a:t>
              </a:r>
            </a:p>
          </p:txBody>
        </p:sp>
      </p:grpSp>
      <p:pic>
        <p:nvPicPr>
          <p:cNvPr id="10" name="图片 9">
            <a:extLst>
              <a:ext uri="{FF2B5EF4-FFF2-40B4-BE49-F238E27FC236}">
                <a16:creationId xmlns:a16="http://schemas.microsoft.com/office/drawing/2014/main" id="{67DBF687-B3F6-1035-F647-DA7BF54239BA}"/>
              </a:ext>
            </a:extLst>
          </p:cNvPr>
          <p:cNvPicPr>
            <a:picLocks noChangeAspect="1"/>
          </p:cNvPicPr>
          <p:nvPr/>
        </p:nvPicPr>
        <p:blipFill rotWithShape="1">
          <a:blip r:embed="rId5"/>
          <a:srcRect t="27854"/>
          <a:stretch/>
        </p:blipFill>
        <p:spPr>
          <a:xfrm>
            <a:off x="7395593" y="1626934"/>
            <a:ext cx="3144431" cy="1668741"/>
          </a:xfrm>
          <a:prstGeom prst="rect">
            <a:avLst/>
          </a:prstGeom>
        </p:spPr>
      </p:pic>
      <p:sp>
        <p:nvSpPr>
          <p:cNvPr id="11" name="矩形 10">
            <a:extLst>
              <a:ext uri="{FF2B5EF4-FFF2-40B4-BE49-F238E27FC236}">
                <a16:creationId xmlns:a16="http://schemas.microsoft.com/office/drawing/2014/main" id="{6648B952-EC56-1938-92D7-26EFE397AC39}"/>
              </a:ext>
            </a:extLst>
          </p:cNvPr>
          <p:cNvSpPr/>
          <p:nvPr>
            <p:custDataLst>
              <p:tags r:id="rId1"/>
            </p:custDataLst>
          </p:nvPr>
        </p:nvSpPr>
        <p:spPr>
          <a:xfrm>
            <a:off x="7159113" y="3301274"/>
            <a:ext cx="3617391" cy="350865"/>
          </a:xfrm>
          <a:prstGeom prst="rect">
            <a:avLst/>
          </a:prstGeom>
        </p:spPr>
        <p:txBody>
          <a:bodyPr wrap="square">
            <a:spAutoFit/>
          </a:bodyPr>
          <a:lstStyle/>
          <a:p>
            <a:pPr algn="ctr" defTabSz="2167412">
              <a:lnSpc>
                <a:spcPct val="120000"/>
              </a:lnSpc>
              <a:defRPr/>
            </a:pPr>
            <a:r>
              <a:rPr lang="zh-CN" altLang="en-US" sz="14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计算机系大一新生期末专场答疑</a:t>
            </a:r>
          </a:p>
        </p:txBody>
      </p:sp>
    </p:spTree>
    <p:extLst>
      <p:ext uri="{BB962C8B-B14F-4D97-AF65-F5344CB8AC3E}">
        <p14:creationId xmlns:p14="http://schemas.microsoft.com/office/powerpoint/2010/main" val="518979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505D5-1695-D8ED-A20A-85FFE512C87E}"/>
            </a:ext>
          </a:extLst>
        </p:cNvPr>
        <p:cNvGrpSpPr/>
        <p:nvPr/>
      </p:nvGrpSpPr>
      <p:grpSpPr>
        <a:xfrm>
          <a:off x="0" y="0"/>
          <a:ext cx="0" cy="0"/>
          <a:chOff x="0" y="0"/>
          <a:chExt cx="0" cy="0"/>
        </a:xfrm>
      </p:grpSpPr>
      <p:sp>
        <p:nvSpPr>
          <p:cNvPr id="59" name="文本占位符 3">
            <a:extLst>
              <a:ext uri="{FF2B5EF4-FFF2-40B4-BE49-F238E27FC236}">
                <a16:creationId xmlns:a16="http://schemas.microsoft.com/office/drawing/2014/main" id="{0887ACE7-6B18-F0B1-40FE-3723EFF82827}"/>
              </a:ext>
            </a:extLst>
          </p:cNvPr>
          <p:cNvSpPr txBox="1"/>
          <p:nvPr/>
        </p:nvSpPr>
        <p:spPr>
          <a:xfrm>
            <a:off x="2784000" y="676800"/>
            <a:ext cx="7446056"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r>
              <a:rPr lang="zh-CN" altLang="en-US" sz="3000" b="1" dirty="0">
                <a:solidFill>
                  <a:schemeClr val="tx1"/>
                </a:solidFill>
                <a:latin typeface="微软雅黑" panose="020B0503020204020204" charset="-122"/>
                <a:ea typeface="微软雅黑" panose="020B0503020204020204" charset="-122"/>
                <a:cs typeface="Calibri" panose="020F0502020204030204"/>
                <a:sym typeface="Calibri" panose="020F0502020204030204"/>
              </a:rPr>
              <a:t>学习资源个性化推荐</a:t>
            </a:r>
          </a:p>
        </p:txBody>
      </p:sp>
      <p:sp>
        <p:nvSpPr>
          <p:cNvPr id="4" name="矩形 3">
            <a:extLst>
              <a:ext uri="{FF2B5EF4-FFF2-40B4-BE49-F238E27FC236}">
                <a16:creationId xmlns:a16="http://schemas.microsoft.com/office/drawing/2014/main" id="{2EA5CFB3-8A7E-83EA-322D-F01DA75CDE23}"/>
              </a:ext>
            </a:extLst>
          </p:cNvPr>
          <p:cNvSpPr/>
          <p:nvPr/>
        </p:nvSpPr>
        <p:spPr>
          <a:xfrm>
            <a:off x="1631504" y="1281796"/>
            <a:ext cx="9111062" cy="1128001"/>
          </a:xfrm>
          <a:prstGeom prst="rect">
            <a:avLst/>
          </a:prstGeom>
        </p:spPr>
        <p:txBody>
          <a:bodyPr wrap="square">
            <a:spAutoFit/>
          </a:bodyPr>
          <a:lstStyle/>
          <a:p>
            <a:pPr marL="284400" indent="-284400" defTabSz="685800">
              <a:lnSpc>
                <a:spcPct val="120000"/>
              </a:lnSpc>
              <a:spcBef>
                <a:spcPts val="300"/>
              </a:spcBef>
              <a:buClr>
                <a:srgbClr val="7030A0"/>
              </a:buClr>
              <a:buFont typeface="Wingdings" panose="05000000000000000000" pitchFamily="2" charset="2"/>
              <a:buChar char="n"/>
              <a:defRPr/>
            </a:pPr>
            <a:r>
              <a:rPr lang="zh-CN" altLang="en-US" b="1"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工作目标：</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整合中心学习资源，</a:t>
            </a:r>
            <a:r>
              <a:rPr lang="zh-CN" altLang="en-US" dirty="0">
                <a:solidFill>
                  <a:prstClr val="black"/>
                </a:solidFill>
                <a:latin typeface="微软雅黑" panose="020B0503020204020204" pitchFamily="34" charset="-122"/>
                <a:ea typeface="微软雅黑" panose="020B0503020204020204" pitchFamily="34" charset="-122"/>
                <a:sym typeface="Calibri" panose="020F0502020204030204"/>
              </a:rPr>
              <a:t>实现碎片化学习资源与个性化发展需求的精准匹配</a:t>
            </a:r>
            <a:endParaRPr lang="en-US" altLang="zh-CN"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a:p>
            <a:pPr marL="284400" indent="-284400" defTabSz="685800">
              <a:lnSpc>
                <a:spcPct val="120000"/>
              </a:lnSpc>
              <a:spcBef>
                <a:spcPts val="300"/>
              </a:spcBef>
              <a:buClr>
                <a:srgbClr val="7030A0"/>
              </a:buClr>
              <a:buFont typeface="Wingdings" panose="05000000000000000000" pitchFamily="2" charset="2"/>
              <a:buChar char="n"/>
              <a:defRPr/>
            </a:pP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中心学习资源：①</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小班辅导</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；②</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写作助理</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；③</a:t>
            </a:r>
            <a:r>
              <a:rPr lang="zh-CN" altLang="en-US" kern="0" dirty="0">
                <a:solidFill>
                  <a:srgbClr val="000000"/>
                </a:solidFill>
                <a:latin typeface="微软雅黑" panose="020B0503020204020204" pitchFamily="34" charset="-122"/>
                <a:ea typeface="微软雅黑" panose="020B0503020204020204" pitchFamily="34" charset="-122"/>
                <a:cs typeface="Calibri" panose="020F0502020204030204"/>
                <a:sym typeface="Calibri" panose="020F0502020204030204"/>
              </a:rPr>
              <a:t>一对一咨询</a:t>
            </a:r>
            <a:r>
              <a:rPr lang="zh-CN" altLang="en-US"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；④乐学工作坊；⑤沟通表达工作坊。</a:t>
            </a:r>
            <a:endParaRPr lang="en-US" altLang="zh-CN" kern="0" spc="75" dirty="0">
              <a:solidFill>
                <a:srgbClr val="000000"/>
              </a:solidFill>
              <a:latin typeface="微软雅黑" panose="020B0503020204020204" charset="-122"/>
              <a:ea typeface="微软雅黑" panose="020B0503020204020204" charset="-122"/>
              <a:cs typeface="Calibri" panose="020F0502020204030204"/>
              <a:sym typeface="Calibri" panose="020F0502020204030204"/>
            </a:endParaRPr>
          </a:p>
        </p:txBody>
      </p:sp>
      <p:pic>
        <p:nvPicPr>
          <p:cNvPr id="7" name="图片 6">
            <a:extLst>
              <a:ext uri="{FF2B5EF4-FFF2-40B4-BE49-F238E27FC236}">
                <a16:creationId xmlns:a16="http://schemas.microsoft.com/office/drawing/2014/main" id="{3F35DBF1-C576-CF84-3054-A57295FBD82F}"/>
              </a:ext>
            </a:extLst>
          </p:cNvPr>
          <p:cNvPicPr>
            <a:picLocks noChangeAspect="1"/>
          </p:cNvPicPr>
          <p:nvPr/>
        </p:nvPicPr>
        <p:blipFill>
          <a:blip r:embed="rId4"/>
          <a:stretch>
            <a:fillRect/>
          </a:stretch>
        </p:blipFill>
        <p:spPr>
          <a:xfrm>
            <a:off x="1900090" y="2542043"/>
            <a:ext cx="3971783" cy="3092277"/>
          </a:xfrm>
          <a:prstGeom prst="rect">
            <a:avLst/>
          </a:prstGeom>
        </p:spPr>
      </p:pic>
      <p:grpSp>
        <p:nvGrpSpPr>
          <p:cNvPr id="8" name="组合 7">
            <a:extLst>
              <a:ext uri="{FF2B5EF4-FFF2-40B4-BE49-F238E27FC236}">
                <a16:creationId xmlns:a16="http://schemas.microsoft.com/office/drawing/2014/main" id="{47AC70E2-D60D-0884-4AF9-AB3673DEEA6E}"/>
              </a:ext>
            </a:extLst>
          </p:cNvPr>
          <p:cNvGrpSpPr/>
          <p:nvPr/>
        </p:nvGrpSpPr>
        <p:grpSpPr>
          <a:xfrm>
            <a:off x="6096000" y="2542042"/>
            <a:ext cx="4040460" cy="3092278"/>
            <a:chOff x="529918" y="1008235"/>
            <a:chExt cx="4040460" cy="3092278"/>
          </a:xfrm>
        </p:grpSpPr>
        <p:pic>
          <p:nvPicPr>
            <p:cNvPr id="9" name="图片 8">
              <a:extLst>
                <a:ext uri="{FF2B5EF4-FFF2-40B4-BE49-F238E27FC236}">
                  <a16:creationId xmlns:a16="http://schemas.microsoft.com/office/drawing/2014/main" id="{331A0D3B-F38D-6F5E-55AB-93A58DE593E0}"/>
                </a:ext>
              </a:extLst>
            </p:cNvPr>
            <p:cNvPicPr>
              <a:picLocks noChangeAspect="1"/>
            </p:cNvPicPr>
            <p:nvPr/>
          </p:nvPicPr>
          <p:blipFill rotWithShape="1">
            <a:blip r:embed="rId5"/>
            <a:srcRect b="10823"/>
            <a:stretch/>
          </p:blipFill>
          <p:spPr>
            <a:xfrm>
              <a:off x="529918" y="1008236"/>
              <a:ext cx="1842253" cy="3092277"/>
            </a:xfrm>
            <a:prstGeom prst="rect">
              <a:avLst/>
            </a:prstGeom>
          </p:spPr>
        </p:pic>
        <p:grpSp>
          <p:nvGrpSpPr>
            <p:cNvPr id="10" name="组合 9">
              <a:extLst>
                <a:ext uri="{FF2B5EF4-FFF2-40B4-BE49-F238E27FC236}">
                  <a16:creationId xmlns:a16="http://schemas.microsoft.com/office/drawing/2014/main" id="{1D20BF52-D4CF-6E5D-45ED-FE485F968DA6}"/>
                </a:ext>
              </a:extLst>
            </p:cNvPr>
            <p:cNvGrpSpPr/>
            <p:nvPr/>
          </p:nvGrpSpPr>
          <p:grpSpPr>
            <a:xfrm>
              <a:off x="2720664" y="1008235"/>
              <a:ext cx="1849714" cy="3092278"/>
              <a:chOff x="2539327" y="1008235"/>
              <a:chExt cx="1849714" cy="3092278"/>
            </a:xfrm>
          </p:grpSpPr>
          <p:pic>
            <p:nvPicPr>
              <p:cNvPr id="12" name="图片 11">
                <a:extLst>
                  <a:ext uri="{FF2B5EF4-FFF2-40B4-BE49-F238E27FC236}">
                    <a16:creationId xmlns:a16="http://schemas.microsoft.com/office/drawing/2014/main" id="{8BF48832-BF8E-D6AE-658C-F4BE77B28280}"/>
                  </a:ext>
                </a:extLst>
              </p:cNvPr>
              <p:cNvPicPr>
                <a:picLocks noChangeAspect="1"/>
              </p:cNvPicPr>
              <p:nvPr/>
            </p:nvPicPr>
            <p:blipFill rotWithShape="1">
              <a:blip r:embed="rId6"/>
              <a:srcRect b="10823"/>
              <a:stretch/>
            </p:blipFill>
            <p:spPr>
              <a:xfrm>
                <a:off x="2539327" y="1008235"/>
                <a:ext cx="1842253" cy="3092278"/>
              </a:xfrm>
              <a:prstGeom prst="rect">
                <a:avLst/>
              </a:prstGeom>
            </p:spPr>
          </p:pic>
          <p:pic>
            <p:nvPicPr>
              <p:cNvPr id="13" name="图片 12">
                <a:extLst>
                  <a:ext uri="{FF2B5EF4-FFF2-40B4-BE49-F238E27FC236}">
                    <a16:creationId xmlns:a16="http://schemas.microsoft.com/office/drawing/2014/main" id="{BB9A3E75-143B-3896-509F-91644207A93D}"/>
                  </a:ext>
                </a:extLst>
              </p:cNvPr>
              <p:cNvPicPr>
                <a:picLocks noChangeAspect="1"/>
              </p:cNvPicPr>
              <p:nvPr/>
            </p:nvPicPr>
            <p:blipFill rotWithShape="1">
              <a:blip r:embed="rId7"/>
              <a:srcRect t="16331" b="22592"/>
              <a:stretch/>
            </p:blipFill>
            <p:spPr>
              <a:xfrm>
                <a:off x="2539327" y="1974046"/>
                <a:ext cx="1849714" cy="2126467"/>
              </a:xfrm>
              <a:prstGeom prst="rect">
                <a:avLst/>
              </a:prstGeom>
            </p:spPr>
          </p:pic>
        </p:grpSp>
        <p:sp>
          <p:nvSpPr>
            <p:cNvPr id="11" name="箭头: 右 10">
              <a:extLst>
                <a:ext uri="{FF2B5EF4-FFF2-40B4-BE49-F238E27FC236}">
                  <a16:creationId xmlns:a16="http://schemas.microsoft.com/office/drawing/2014/main" id="{2A917C90-6431-DD69-5403-F026C407FD0F}"/>
                </a:ext>
              </a:extLst>
            </p:cNvPr>
            <p:cNvSpPr/>
            <p:nvPr/>
          </p:nvSpPr>
          <p:spPr>
            <a:xfrm>
              <a:off x="2445113" y="2281343"/>
              <a:ext cx="268090" cy="580813"/>
            </a:xfrm>
            <a:prstGeom prst="rightArrow">
              <a:avLst/>
            </a:prstGeom>
            <a:solidFill>
              <a:srgbClr val="9543CD"/>
            </a:solidFill>
            <a:ln w="12700" cap="flat">
              <a:no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685800"/>
              <a:endParaRPr lang="en-US" sz="1300" kern="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 name="矩形 13">
            <a:extLst>
              <a:ext uri="{FF2B5EF4-FFF2-40B4-BE49-F238E27FC236}">
                <a16:creationId xmlns:a16="http://schemas.microsoft.com/office/drawing/2014/main" id="{08127456-B175-D0B1-D1D9-0D4012BE0218}"/>
              </a:ext>
            </a:extLst>
          </p:cNvPr>
          <p:cNvSpPr/>
          <p:nvPr>
            <p:custDataLst>
              <p:tags r:id="rId1"/>
            </p:custDataLst>
          </p:nvPr>
        </p:nvSpPr>
        <p:spPr>
          <a:xfrm>
            <a:off x="2905236" y="5680094"/>
            <a:ext cx="1973054" cy="295466"/>
          </a:xfrm>
          <a:prstGeom prst="rect">
            <a:avLst/>
          </a:prstGeom>
        </p:spPr>
        <p:txBody>
          <a:bodyPr wrap="square">
            <a:spAutoFit/>
          </a:bodyPr>
          <a:lstStyle/>
          <a:p>
            <a:pPr algn="ctr" defTabSz="1625600">
              <a:lnSpc>
                <a:spcPct val="120000"/>
              </a:lnSpc>
              <a:defRPr/>
            </a:pPr>
            <a:r>
              <a:rPr lang="zh-CN" altLang="en-US"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一对一咨询服务</a:t>
            </a:r>
          </a:p>
        </p:txBody>
      </p:sp>
      <p:sp>
        <p:nvSpPr>
          <p:cNvPr id="15" name="矩形 14">
            <a:extLst>
              <a:ext uri="{FF2B5EF4-FFF2-40B4-BE49-F238E27FC236}">
                <a16:creationId xmlns:a16="http://schemas.microsoft.com/office/drawing/2014/main" id="{1F6EB9C5-8D24-C8B0-9B04-0092F9F7295E}"/>
              </a:ext>
            </a:extLst>
          </p:cNvPr>
          <p:cNvSpPr/>
          <p:nvPr>
            <p:custDataLst>
              <p:tags r:id="rId2"/>
            </p:custDataLst>
          </p:nvPr>
        </p:nvSpPr>
        <p:spPr>
          <a:xfrm>
            <a:off x="7300219" y="5674469"/>
            <a:ext cx="1973054" cy="295466"/>
          </a:xfrm>
          <a:prstGeom prst="rect">
            <a:avLst/>
          </a:prstGeom>
        </p:spPr>
        <p:txBody>
          <a:bodyPr wrap="square">
            <a:spAutoFit/>
          </a:bodyPr>
          <a:lstStyle/>
          <a:p>
            <a:pPr algn="ctr" defTabSz="1625600">
              <a:lnSpc>
                <a:spcPct val="120000"/>
              </a:lnSpc>
              <a:defRPr/>
            </a:pPr>
            <a:r>
              <a:rPr lang="zh-CN" altLang="en-US" sz="1100" kern="0" dirty="0">
                <a:solidFill>
                  <a:srgbClr val="000000"/>
                </a:solidFill>
                <a:latin typeface="微软雅黑" panose="020B0503020204020204" charset="-122"/>
                <a:ea typeface="微软雅黑" panose="020B0503020204020204" charset="-122"/>
                <a:cs typeface="Times New Roman" panose="02020603050405020304" pitchFamily="18" charset="0"/>
                <a:sym typeface="Calibri" panose="020F0502020204030204"/>
              </a:rPr>
              <a:t>清答疑小程序</a:t>
            </a:r>
          </a:p>
        </p:txBody>
      </p:sp>
    </p:spTree>
    <p:extLst>
      <p:ext uri="{BB962C8B-B14F-4D97-AF65-F5344CB8AC3E}">
        <p14:creationId xmlns:p14="http://schemas.microsoft.com/office/powerpoint/2010/main" val="2976703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E450-A6C6-E593-9BDE-5684A61FEBA1}"/>
            </a:ext>
          </a:extLst>
        </p:cNvPr>
        <p:cNvGrpSpPr/>
        <p:nvPr/>
      </p:nvGrpSpPr>
      <p:grpSpPr>
        <a:xfrm>
          <a:off x="0" y="0"/>
          <a:ext cx="0" cy="0"/>
          <a:chOff x="0" y="0"/>
          <a:chExt cx="0" cy="0"/>
        </a:xfrm>
      </p:grpSpPr>
      <p:sp>
        <p:nvSpPr>
          <p:cNvPr id="59" name="文本占位符 3">
            <a:extLst>
              <a:ext uri="{FF2B5EF4-FFF2-40B4-BE49-F238E27FC236}">
                <a16:creationId xmlns:a16="http://schemas.microsoft.com/office/drawing/2014/main" id="{4CE84CE8-D7C0-0403-A251-747010AF61A0}"/>
              </a:ext>
            </a:extLst>
          </p:cNvPr>
          <p:cNvSpPr txBox="1"/>
          <p:nvPr/>
        </p:nvSpPr>
        <p:spPr>
          <a:xfrm>
            <a:off x="2784000" y="676800"/>
            <a:ext cx="7446056"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r>
              <a:rPr lang="zh-CN" altLang="en-US" sz="3000" b="1" dirty="0">
                <a:solidFill>
                  <a:schemeClr val="tx1"/>
                </a:solidFill>
                <a:latin typeface="微软雅黑" panose="020B0503020204020204" charset="-122"/>
                <a:ea typeface="微软雅黑" panose="020B0503020204020204" charset="-122"/>
                <a:cs typeface="Calibri" panose="020F0502020204030204"/>
                <a:sym typeface="Calibri" panose="020F0502020204030204"/>
              </a:rPr>
              <a:t>学习资源个性化推荐</a:t>
            </a:r>
          </a:p>
        </p:txBody>
      </p:sp>
      <p:sp>
        <p:nvSpPr>
          <p:cNvPr id="37" name="文本占位符 3">
            <a:extLst>
              <a:ext uri="{FF2B5EF4-FFF2-40B4-BE49-F238E27FC236}">
                <a16:creationId xmlns:a16="http://schemas.microsoft.com/office/drawing/2014/main" id="{2172B0D3-DA5F-67EA-ADDD-AD582723FD8C}"/>
              </a:ext>
            </a:extLst>
          </p:cNvPr>
          <p:cNvSpPr txBox="1"/>
          <p:nvPr/>
        </p:nvSpPr>
        <p:spPr>
          <a:xfrm>
            <a:off x="3364381" y="886014"/>
            <a:ext cx="5810101"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endParaRPr lang="zh-CN" altLang="en-US" sz="2000" b="1" dirty="0">
              <a:solidFill>
                <a:prstClr val="white"/>
              </a:solidFill>
              <a:latin typeface="微软雅黑" panose="020B0503020204020204" charset="-122"/>
              <a:ea typeface="微软雅黑" panose="020B0503020204020204" charset="-122"/>
              <a:cs typeface="Calibri" panose="020F0502020204030204"/>
              <a:sym typeface="Calibri" panose="020F0502020204030204"/>
            </a:endParaRPr>
          </a:p>
        </p:txBody>
      </p:sp>
      <p:grpSp>
        <p:nvGrpSpPr>
          <p:cNvPr id="9" name="组合 8">
            <a:extLst>
              <a:ext uri="{FF2B5EF4-FFF2-40B4-BE49-F238E27FC236}">
                <a16:creationId xmlns:a16="http://schemas.microsoft.com/office/drawing/2014/main" id="{B3241522-A520-798A-4954-60400036B9B1}"/>
              </a:ext>
            </a:extLst>
          </p:cNvPr>
          <p:cNvGrpSpPr/>
          <p:nvPr/>
        </p:nvGrpSpPr>
        <p:grpSpPr>
          <a:xfrm>
            <a:off x="1830306" y="2548909"/>
            <a:ext cx="8531388" cy="3307142"/>
            <a:chOff x="519943" y="1613153"/>
            <a:chExt cx="8406341" cy="3319200"/>
          </a:xfrm>
        </p:grpSpPr>
        <p:pic>
          <p:nvPicPr>
            <p:cNvPr id="10" name="图片 9">
              <a:extLst>
                <a:ext uri="{FF2B5EF4-FFF2-40B4-BE49-F238E27FC236}">
                  <a16:creationId xmlns:a16="http://schemas.microsoft.com/office/drawing/2014/main" id="{80190F35-8409-4F1D-D0B9-EE0435FD2726}"/>
                </a:ext>
              </a:extLst>
            </p:cNvPr>
            <p:cNvPicPr>
              <a:picLocks noChangeAspect="1"/>
            </p:cNvPicPr>
            <p:nvPr/>
          </p:nvPicPr>
          <p:blipFill>
            <a:blip r:embed="rId2"/>
            <a:stretch>
              <a:fillRect/>
            </a:stretch>
          </p:blipFill>
          <p:spPr>
            <a:xfrm>
              <a:off x="519943" y="1613154"/>
              <a:ext cx="3810189" cy="3317875"/>
            </a:xfrm>
            <a:prstGeom prst="rect">
              <a:avLst/>
            </a:prstGeom>
          </p:spPr>
        </p:pic>
        <p:pic>
          <p:nvPicPr>
            <p:cNvPr id="11" name="图片 10">
              <a:extLst>
                <a:ext uri="{FF2B5EF4-FFF2-40B4-BE49-F238E27FC236}">
                  <a16:creationId xmlns:a16="http://schemas.microsoft.com/office/drawing/2014/main" id="{FC99B982-657D-2E17-117E-0C463707B579}"/>
                </a:ext>
              </a:extLst>
            </p:cNvPr>
            <p:cNvPicPr>
              <a:picLocks noChangeAspect="1"/>
            </p:cNvPicPr>
            <p:nvPr/>
          </p:nvPicPr>
          <p:blipFill>
            <a:blip r:embed="rId3"/>
            <a:stretch>
              <a:fillRect/>
            </a:stretch>
          </p:blipFill>
          <p:spPr>
            <a:xfrm>
              <a:off x="4607962" y="1613153"/>
              <a:ext cx="4318322" cy="3319200"/>
            </a:xfrm>
            <a:prstGeom prst="rect">
              <a:avLst/>
            </a:prstGeom>
          </p:spPr>
        </p:pic>
        <p:cxnSp>
          <p:nvCxnSpPr>
            <p:cNvPr id="12" name="直接连接符 11">
              <a:extLst>
                <a:ext uri="{FF2B5EF4-FFF2-40B4-BE49-F238E27FC236}">
                  <a16:creationId xmlns:a16="http://schemas.microsoft.com/office/drawing/2014/main" id="{B08692D2-D927-86EC-9700-2B0336BD86B4}"/>
                </a:ext>
              </a:extLst>
            </p:cNvPr>
            <p:cNvCxnSpPr>
              <a:cxnSpLocks/>
            </p:cNvCxnSpPr>
            <p:nvPr/>
          </p:nvCxnSpPr>
          <p:spPr>
            <a:xfrm>
              <a:off x="4501664" y="1708175"/>
              <a:ext cx="1" cy="3222854"/>
            </a:xfrm>
            <a:prstGeom prst="line">
              <a:avLst/>
            </a:prstGeom>
            <a:ln w="190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4" name="矩形 13">
            <a:extLst>
              <a:ext uri="{FF2B5EF4-FFF2-40B4-BE49-F238E27FC236}">
                <a16:creationId xmlns:a16="http://schemas.microsoft.com/office/drawing/2014/main" id="{EFE6F8CF-9535-4CD4-84B4-536A8BCC3B41}"/>
              </a:ext>
            </a:extLst>
          </p:cNvPr>
          <p:cNvSpPr/>
          <p:nvPr/>
        </p:nvSpPr>
        <p:spPr>
          <a:xfrm>
            <a:off x="1594068" y="1450713"/>
            <a:ext cx="8903327" cy="1089529"/>
          </a:xfrm>
          <a:prstGeom prst="rect">
            <a:avLst/>
          </a:prstGeom>
        </p:spPr>
        <p:txBody>
          <a:bodyPr wrap="square">
            <a:spAutoFit/>
          </a:bodyPr>
          <a:lstStyle/>
          <a:p>
            <a:pPr marL="285750" indent="-285750" algn="just" defTabSz="685800">
              <a:lnSpc>
                <a:spcPct val="120000"/>
              </a:lnSpc>
              <a:spcBef>
                <a:spcPts val="600"/>
              </a:spcBef>
              <a:buClr>
                <a:srgbClr val="7030A0"/>
              </a:buClr>
              <a:buFont typeface="Wingdings" panose="05000000000000000000" pitchFamily="2" charset="2"/>
              <a:buChar char="n"/>
              <a:defRPr/>
            </a:pPr>
            <a:r>
              <a:rPr lang="zh-CN" altLang="en-US" b="1" kern="0" dirty="0">
                <a:solidFill>
                  <a:srgbClr val="000000"/>
                </a:solidFill>
                <a:latin typeface="Microsoft YaHei"/>
                <a:ea typeface="Microsoft YaHei"/>
                <a:cs typeface="Calibri" panose="020F0502020204030204"/>
                <a:sym typeface="Calibri" panose="020F0502020204030204"/>
              </a:rPr>
              <a:t>工作思路：</a:t>
            </a:r>
            <a:r>
              <a:rPr lang="zh-CN" altLang="en-US" kern="0" dirty="0">
                <a:solidFill>
                  <a:srgbClr val="000000"/>
                </a:solidFill>
                <a:latin typeface="Microsoft YaHei"/>
                <a:ea typeface="Microsoft YaHei"/>
                <a:cs typeface="Calibri" panose="020F0502020204030204"/>
                <a:sym typeface="Calibri" panose="020F0502020204030204"/>
              </a:rPr>
              <a:t>通过学生答疑、打卡、</a:t>
            </a:r>
            <a:r>
              <a:rPr lang="en-US" altLang="zh-CN" kern="0" dirty="0">
                <a:solidFill>
                  <a:srgbClr val="000000"/>
                </a:solidFill>
                <a:latin typeface="Microsoft YaHei"/>
                <a:ea typeface="Microsoft YaHei"/>
                <a:cs typeface="Calibri" panose="020F0502020204030204"/>
                <a:sym typeface="Calibri" panose="020F0502020204030204"/>
              </a:rPr>
              <a:t>1</a:t>
            </a:r>
            <a:r>
              <a:rPr lang="zh-CN" altLang="en-US" kern="0" dirty="0">
                <a:solidFill>
                  <a:srgbClr val="000000"/>
                </a:solidFill>
                <a:latin typeface="Microsoft YaHei"/>
                <a:ea typeface="Microsoft YaHei"/>
                <a:cs typeface="Calibri" panose="020F0502020204030204"/>
                <a:sym typeface="Calibri" panose="020F0502020204030204"/>
              </a:rPr>
              <a:t>对</a:t>
            </a:r>
            <a:r>
              <a:rPr lang="en-US" altLang="zh-CN" kern="0" dirty="0">
                <a:solidFill>
                  <a:srgbClr val="000000"/>
                </a:solidFill>
                <a:latin typeface="Microsoft YaHei"/>
                <a:ea typeface="Microsoft YaHei"/>
                <a:cs typeface="Calibri" panose="020F0502020204030204"/>
                <a:sym typeface="Calibri" panose="020F0502020204030204"/>
              </a:rPr>
              <a:t>1</a:t>
            </a:r>
            <a:r>
              <a:rPr lang="zh-CN" altLang="en-US" kern="0" dirty="0">
                <a:solidFill>
                  <a:srgbClr val="000000"/>
                </a:solidFill>
                <a:latin typeface="Microsoft YaHei"/>
                <a:ea typeface="Microsoft YaHei"/>
                <a:cs typeface="Calibri" panose="020F0502020204030204"/>
                <a:sym typeface="Calibri" panose="020F0502020204030204"/>
              </a:rPr>
              <a:t>咨询等行为建立</a:t>
            </a:r>
            <a:r>
              <a:rPr lang="zh-CN" altLang="en-US" b="1" kern="0" spc="75" dirty="0">
                <a:solidFill>
                  <a:srgbClr val="5C026E"/>
                </a:solidFill>
                <a:latin typeface="微软雅黑" panose="020B0503020204020204" charset="-122"/>
                <a:ea typeface="微软雅黑" panose="020B0503020204020204" charset="-122"/>
                <a:cs typeface="Calibri" panose="020F0502020204030204"/>
                <a:sym typeface="Calibri" panose="020F0502020204030204"/>
              </a:rPr>
              <a:t>学生画像</a:t>
            </a:r>
            <a:r>
              <a:rPr lang="zh-CN" altLang="en-US" kern="0" dirty="0">
                <a:solidFill>
                  <a:srgbClr val="000000"/>
                </a:solidFill>
                <a:latin typeface="Microsoft YaHei"/>
                <a:ea typeface="Microsoft YaHei"/>
                <a:cs typeface="Calibri" panose="020F0502020204030204"/>
                <a:sym typeface="Calibri" panose="020F0502020204030204"/>
              </a:rPr>
              <a:t>，实现学习资源的</a:t>
            </a:r>
            <a:r>
              <a:rPr lang="zh-CN" altLang="en-US" b="1" kern="0" spc="75" dirty="0">
                <a:solidFill>
                  <a:srgbClr val="5C026E"/>
                </a:solidFill>
                <a:latin typeface="微软雅黑" panose="020B0503020204020204" charset="-122"/>
                <a:ea typeface="微软雅黑" panose="020B0503020204020204" charset="-122"/>
                <a:cs typeface="Calibri" panose="020F0502020204030204"/>
                <a:sym typeface="Calibri" panose="020F0502020204030204"/>
              </a:rPr>
              <a:t>个性化主动精准推荐</a:t>
            </a:r>
            <a:r>
              <a:rPr lang="zh-CN" altLang="en-US" kern="0" dirty="0">
                <a:solidFill>
                  <a:srgbClr val="000000"/>
                </a:solidFill>
                <a:latin typeface="Microsoft YaHei"/>
                <a:ea typeface="Microsoft YaHei"/>
                <a:cs typeface="Calibri" panose="020F0502020204030204"/>
                <a:sym typeface="Calibri" panose="020F0502020204030204"/>
              </a:rPr>
              <a:t>，特别是针对家庭困难、偏远地区、少数民族、国际学生等群体有针对性地制定学习指导方案。</a:t>
            </a:r>
          </a:p>
        </p:txBody>
      </p:sp>
    </p:spTree>
    <p:extLst>
      <p:ext uri="{BB962C8B-B14F-4D97-AF65-F5344CB8AC3E}">
        <p14:creationId xmlns:p14="http://schemas.microsoft.com/office/powerpoint/2010/main" val="3846796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6B223-D3E5-1D84-6CB4-B96EED2B4549}"/>
            </a:ext>
          </a:extLst>
        </p:cNvPr>
        <p:cNvGrpSpPr/>
        <p:nvPr/>
      </p:nvGrpSpPr>
      <p:grpSpPr>
        <a:xfrm>
          <a:off x="0" y="0"/>
          <a:ext cx="0" cy="0"/>
          <a:chOff x="0" y="0"/>
          <a:chExt cx="0" cy="0"/>
        </a:xfrm>
      </p:grpSpPr>
      <p:sp>
        <p:nvSpPr>
          <p:cNvPr id="59" name="文本占位符 3">
            <a:extLst>
              <a:ext uri="{FF2B5EF4-FFF2-40B4-BE49-F238E27FC236}">
                <a16:creationId xmlns:a16="http://schemas.microsoft.com/office/drawing/2014/main" id="{3AE72A22-98FE-6B9D-F64A-B8D316AB45BE}"/>
              </a:ext>
            </a:extLst>
          </p:cNvPr>
          <p:cNvSpPr txBox="1"/>
          <p:nvPr/>
        </p:nvSpPr>
        <p:spPr>
          <a:xfrm>
            <a:off x="2784000" y="676800"/>
            <a:ext cx="7446056" cy="375128"/>
          </a:xfrm>
          <a:prstGeom prst="rect">
            <a:avLst/>
          </a:prstGeom>
        </p:spPr>
        <p:txBody>
          <a:bodyPr vert="horz" lIns="91440" tIns="45720" rIns="91440" bIns="45720" rtlCol="0" anchor="ctr">
            <a:noAutofit/>
          </a:bodyPr>
          <a:lstStyle>
            <a:defPPr>
              <a:defRPr lang="zh-CN"/>
            </a:defPPr>
            <a:lvl1pPr marL="171450" indent="-171450" defTabSz="685800" eaLnBrk="1" fontAlgn="auto" hangingPunct="1">
              <a:lnSpc>
                <a:spcPct val="90000"/>
              </a:lnSpc>
              <a:spcBef>
                <a:spcPts val="700"/>
              </a:spcBef>
              <a:spcAft>
                <a:spcPts val="0"/>
              </a:spcAft>
              <a:buClr>
                <a:prstClr val="white"/>
              </a:buClr>
              <a:buSzPct val="100000"/>
              <a:buFontTx/>
              <a:defRPr sz="1800" b="1" cap="none">
                <a:effectLst/>
                <a:latin typeface="微软雅黑" panose="020B0503020204020204" charset="-122"/>
                <a:ea typeface="微软雅黑" panose="020B0503020204020204" charset="-122"/>
                <a:cs typeface="Calibri" panose="020F0502020204030204"/>
              </a:defRPr>
            </a:lvl1pPr>
            <a:lvl2pPr marL="557530" indent="-214630"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6pPr>
            <a:lvl7pPr marL="22288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7pPr>
            <a:lvl8pPr marL="25717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8pPr>
            <a:lvl9pPr marL="29146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9pPr>
          </a:lstStyle>
          <a:p>
            <a:r>
              <a:rPr lang="en-US" altLang="zh-CN" sz="3000" dirty="0">
                <a:sym typeface="Calibri" panose="020F0502020204030204"/>
              </a:rPr>
              <a:t>AI</a:t>
            </a:r>
            <a:r>
              <a:rPr lang="zh-CN" altLang="en-US" sz="3000" dirty="0">
                <a:sym typeface="Calibri" panose="020F0502020204030204"/>
              </a:rPr>
              <a:t>辅助答疑</a:t>
            </a:r>
          </a:p>
        </p:txBody>
      </p:sp>
      <p:sp>
        <p:nvSpPr>
          <p:cNvPr id="37" name="文本占位符 3">
            <a:extLst>
              <a:ext uri="{FF2B5EF4-FFF2-40B4-BE49-F238E27FC236}">
                <a16:creationId xmlns:a16="http://schemas.microsoft.com/office/drawing/2014/main" id="{D4D6DA22-DD7C-7516-0C7F-CDF6F7764AB4}"/>
              </a:ext>
            </a:extLst>
          </p:cNvPr>
          <p:cNvSpPr txBox="1"/>
          <p:nvPr/>
        </p:nvSpPr>
        <p:spPr>
          <a:xfrm>
            <a:off x="3364381" y="886014"/>
            <a:ext cx="5810101"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endParaRPr lang="zh-CN" altLang="en-US" sz="2000" b="1" dirty="0">
              <a:solidFill>
                <a:prstClr val="white"/>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13" name="文本框 12">
            <a:extLst>
              <a:ext uri="{FF2B5EF4-FFF2-40B4-BE49-F238E27FC236}">
                <a16:creationId xmlns:a16="http://schemas.microsoft.com/office/drawing/2014/main" id="{FA3616C0-9C64-A461-48AB-7F5B33998942}"/>
              </a:ext>
            </a:extLst>
          </p:cNvPr>
          <p:cNvSpPr txBox="1"/>
          <p:nvPr/>
        </p:nvSpPr>
        <p:spPr>
          <a:xfrm>
            <a:off x="1600902" y="1397252"/>
            <a:ext cx="8904241" cy="7848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85750" indent="-285750" algn="just" defTabSz="685800">
              <a:lnSpc>
                <a:spcPct val="125000"/>
              </a:lnSpc>
              <a:buClr>
                <a:srgbClr val="7030A0"/>
              </a:buClr>
              <a:buFont typeface="Wingdings" panose="05000000000000000000" pitchFamily="2" charset="2"/>
              <a:buChar char="n"/>
            </a:pPr>
            <a:r>
              <a:rPr lang="zh-CN" altLang="en-US" b="1"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工作目标：</a:t>
            </a:r>
            <a:r>
              <a:rPr lang="zh-CN" altLang="en-US"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研制</a:t>
            </a:r>
            <a:r>
              <a:rPr lang="en-US" altLang="zh-CN"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AI</a:t>
            </a:r>
            <a:r>
              <a:rPr lang="zh-CN" altLang="en-US"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驱动的智能答疑技术，提高学业咨询和答疑的工作效率，实现学业指导兼顾</a:t>
            </a:r>
            <a:r>
              <a:rPr lang="zh-CN" altLang="en-US" b="1" kern="0" spc="75" dirty="0">
                <a:solidFill>
                  <a:srgbClr val="5C026E"/>
                </a:solidFill>
                <a:latin typeface="微软雅黑" panose="020B0503020204020204" charset="-122"/>
                <a:ea typeface="微软雅黑" panose="020B0503020204020204" charset="-122"/>
                <a:cs typeface="Calibri" panose="020F0502020204030204"/>
                <a:sym typeface="Calibri" panose="020F0502020204030204"/>
              </a:rPr>
              <a:t>个性化</a:t>
            </a:r>
            <a:r>
              <a:rPr lang="zh-CN" altLang="en-US"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和</a:t>
            </a:r>
            <a:r>
              <a:rPr lang="zh-CN" altLang="en-US" b="1" kern="0" spc="75" dirty="0">
                <a:solidFill>
                  <a:srgbClr val="5C026E"/>
                </a:solidFill>
                <a:latin typeface="微软雅黑" panose="020B0503020204020204" charset="-122"/>
                <a:ea typeface="微软雅黑" panose="020B0503020204020204" charset="-122"/>
                <a:cs typeface="Calibri" panose="020F0502020204030204"/>
                <a:sym typeface="Calibri" panose="020F0502020204030204"/>
              </a:rPr>
              <a:t>规模化</a:t>
            </a:r>
            <a:r>
              <a:rPr lang="zh-CN" altLang="en-US" kern="0" dirty="0">
                <a:solidFill>
                  <a:srgbClr val="000000"/>
                </a:solidFill>
                <a:latin typeface="微软雅黑" panose="020B0503020204020204" charset="-122"/>
                <a:ea typeface="微软雅黑" panose="020B0503020204020204" charset="-122"/>
                <a:cs typeface="Calibri" panose="020F0502020204030204"/>
                <a:sym typeface="Calibri" panose="020F0502020204030204"/>
              </a:rPr>
              <a:t>。</a:t>
            </a:r>
          </a:p>
        </p:txBody>
      </p:sp>
      <p:pic>
        <p:nvPicPr>
          <p:cNvPr id="15" name="图片 14">
            <a:extLst>
              <a:ext uri="{FF2B5EF4-FFF2-40B4-BE49-F238E27FC236}">
                <a16:creationId xmlns:a16="http://schemas.microsoft.com/office/drawing/2014/main" id="{BF21701E-B7D1-F420-E16E-159F0F5328E3}"/>
              </a:ext>
            </a:extLst>
          </p:cNvPr>
          <p:cNvPicPr>
            <a:picLocks noChangeAspect="1"/>
          </p:cNvPicPr>
          <p:nvPr/>
        </p:nvPicPr>
        <p:blipFill>
          <a:blip r:embed="rId2"/>
          <a:stretch>
            <a:fillRect/>
          </a:stretch>
        </p:blipFill>
        <p:spPr>
          <a:xfrm>
            <a:off x="2724152" y="2225291"/>
            <a:ext cx="6657743" cy="3693596"/>
          </a:xfrm>
          <a:prstGeom prst="rect">
            <a:avLst/>
          </a:prstGeom>
        </p:spPr>
      </p:pic>
    </p:spTree>
    <p:extLst>
      <p:ext uri="{BB962C8B-B14F-4D97-AF65-F5344CB8AC3E}">
        <p14:creationId xmlns:p14="http://schemas.microsoft.com/office/powerpoint/2010/main" val="1325253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2EB3B-4B6A-092D-ACB3-5B4CE883F4C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1384230-4B37-7042-25C8-C8BFA1C4D428}"/>
              </a:ext>
            </a:extLst>
          </p:cNvPr>
          <p:cNvSpPr txBox="1">
            <a:spLocks/>
          </p:cNvSpPr>
          <p:nvPr/>
        </p:nvSpPr>
        <p:spPr>
          <a:xfrm>
            <a:off x="2807020" y="380043"/>
            <a:ext cx="6642188" cy="937356"/>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000" b="1" kern="1200">
                <a:solidFill>
                  <a:schemeClr val="bg1"/>
                </a:solidFill>
                <a:latin typeface="微软雅黑" panose="020B0503020204020204" pitchFamily="34" charset="-122"/>
                <a:ea typeface="微软雅黑" panose="020B0503020204020204" pitchFamily="34" charset="-122"/>
                <a:cs typeface="+mj-cs"/>
              </a:defRPr>
            </a:lvl1pPr>
          </a:lstStyle>
          <a:p>
            <a:pPr defTabSz="685783">
              <a:spcBef>
                <a:spcPts val="700"/>
              </a:spcBef>
              <a:buClr>
                <a:prstClr val="white"/>
              </a:buClr>
            </a:pPr>
            <a:r>
              <a:rPr lang="zh-CN" altLang="en-US" sz="3000" dirty="0">
                <a:solidFill>
                  <a:schemeClr val="tx1"/>
                </a:solidFill>
                <a:latin typeface="微软雅黑" panose="020B0503020204020204" charset="-122"/>
                <a:ea typeface="微软雅黑" panose="020B0503020204020204" charset="-122"/>
                <a:cs typeface="Calibri" panose="020F0502020204030204"/>
                <a:sym typeface="Calibri" panose="020F0502020204030204"/>
              </a:rPr>
              <a:t>个性化推荐：</a:t>
            </a:r>
            <a:endParaRPr lang="en-US" altLang="zh-CN" sz="3000" dirty="0">
              <a:solidFill>
                <a:schemeClr val="tx1"/>
              </a:solidFill>
              <a:latin typeface="微软雅黑" panose="020B0503020204020204" charset="-122"/>
              <a:ea typeface="微软雅黑" panose="020B0503020204020204" charset="-122"/>
              <a:cs typeface="Calibri" panose="020F0502020204030204"/>
              <a:sym typeface="Calibri" panose="020F0502020204030204"/>
            </a:endParaRPr>
          </a:p>
          <a:p>
            <a:pPr defTabSz="685783">
              <a:spcBef>
                <a:spcPts val="700"/>
              </a:spcBef>
              <a:buClr>
                <a:prstClr val="white"/>
              </a:buClr>
            </a:pPr>
            <a:r>
              <a:rPr lang="zh-CN" altLang="en-US" sz="3000" dirty="0">
                <a:solidFill>
                  <a:schemeClr val="tx1"/>
                </a:solidFill>
                <a:latin typeface="微软雅黑" panose="020B0503020204020204" charset="-122"/>
                <a:ea typeface="微软雅黑" panose="020B0503020204020204" charset="-122"/>
                <a:cs typeface="Calibri" panose="020F0502020204030204"/>
                <a:sym typeface="Calibri" panose="020F0502020204030204"/>
              </a:rPr>
              <a:t>实现</a:t>
            </a:r>
            <a:r>
              <a:rPr lang="zh-CN" altLang="en-US" sz="3000" cap="all" dirty="0">
                <a:ln w="3175" cmpd="sng">
                  <a:noFill/>
                </a:ln>
                <a:solidFill>
                  <a:schemeClr val="tx1"/>
                </a:solidFill>
                <a:latin typeface="微软雅黑" panose="020B0503020204020204" charset="-122"/>
                <a:ea typeface="微软雅黑" panose="020B0503020204020204" charset="-122"/>
              </a:rPr>
              <a:t>“一人一策”</a:t>
            </a:r>
            <a:r>
              <a:rPr lang="zh-CN" altLang="en-US" sz="3000" dirty="0">
                <a:solidFill>
                  <a:schemeClr val="tx1"/>
                </a:solidFill>
                <a:latin typeface="微软雅黑" panose="020B0503020204020204" charset="-122"/>
                <a:ea typeface="微软雅黑" panose="020B0503020204020204" charset="-122"/>
                <a:cs typeface="Calibri" panose="020F0502020204030204"/>
                <a:sym typeface="Calibri" panose="020F0502020204030204"/>
              </a:rPr>
              <a:t>学业指导方案</a:t>
            </a:r>
          </a:p>
        </p:txBody>
      </p:sp>
      <p:sp>
        <p:nvSpPr>
          <p:cNvPr id="54" name="文本框 53">
            <a:extLst>
              <a:ext uri="{FF2B5EF4-FFF2-40B4-BE49-F238E27FC236}">
                <a16:creationId xmlns:a16="http://schemas.microsoft.com/office/drawing/2014/main" id="{250D2342-505C-2A6D-2388-1AE32879574A}"/>
              </a:ext>
            </a:extLst>
          </p:cNvPr>
          <p:cNvSpPr txBox="1"/>
          <p:nvPr/>
        </p:nvSpPr>
        <p:spPr>
          <a:xfrm>
            <a:off x="1674761" y="1846138"/>
            <a:ext cx="8906706" cy="4385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70000" indent="-270000" algn="just" defTabSz="685800">
              <a:lnSpc>
                <a:spcPct val="125000"/>
              </a:lnSpc>
              <a:buClr>
                <a:srgbClr val="7030A0"/>
              </a:buClr>
              <a:buFont typeface="Wingdings" panose="05000000000000000000" pitchFamily="2" charset="2"/>
              <a:buChar char="n"/>
              <a:defRPr/>
            </a:pPr>
            <a:r>
              <a:rPr lang="zh-CN" altLang="en-US" cap="all" dirty="0">
                <a:ln w="3175" cmpd="sng">
                  <a:noFill/>
                </a:ln>
                <a:solidFill>
                  <a:prstClr val="black"/>
                </a:solidFill>
                <a:latin typeface="微软雅黑" panose="020B0503020204020204" charset="-122"/>
                <a:ea typeface="微软雅黑" panose="020B0503020204020204" charset="-122"/>
              </a:rPr>
              <a:t>已向院系试点的学生提供“一人一策”学业指导方案</a:t>
            </a:r>
          </a:p>
        </p:txBody>
      </p:sp>
      <p:sp>
        <p:nvSpPr>
          <p:cNvPr id="8" name="右箭头 3">
            <a:extLst>
              <a:ext uri="{FF2B5EF4-FFF2-40B4-BE49-F238E27FC236}">
                <a16:creationId xmlns:a16="http://schemas.microsoft.com/office/drawing/2014/main" id="{3A6A277F-74B4-5A83-ACD8-9F81C08A463B}"/>
              </a:ext>
            </a:extLst>
          </p:cNvPr>
          <p:cNvSpPr/>
          <p:nvPr/>
        </p:nvSpPr>
        <p:spPr>
          <a:xfrm>
            <a:off x="6420244" y="3845900"/>
            <a:ext cx="476090" cy="225801"/>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a:solidFill>
                <a:prstClr val="white"/>
              </a:solidFill>
              <a:latin typeface="Verdana"/>
              <a:ea typeface="微软雅黑" panose="020B0503020204020204" pitchFamily="34" charset="-122"/>
            </a:endParaRPr>
          </a:p>
        </p:txBody>
      </p:sp>
      <p:grpSp>
        <p:nvGrpSpPr>
          <p:cNvPr id="4" name="组合 3">
            <a:extLst>
              <a:ext uri="{FF2B5EF4-FFF2-40B4-BE49-F238E27FC236}">
                <a16:creationId xmlns:a16="http://schemas.microsoft.com/office/drawing/2014/main" id="{2A66D76E-E27B-AF0C-39F3-CE0006AB6580}"/>
              </a:ext>
            </a:extLst>
          </p:cNvPr>
          <p:cNvGrpSpPr/>
          <p:nvPr/>
        </p:nvGrpSpPr>
        <p:grpSpPr>
          <a:xfrm>
            <a:off x="7020739" y="2224616"/>
            <a:ext cx="3526662" cy="3507310"/>
            <a:chOff x="7328985" y="1753510"/>
            <a:chExt cx="4702216" cy="4676413"/>
          </a:xfrm>
        </p:grpSpPr>
        <p:grpSp>
          <p:nvGrpSpPr>
            <p:cNvPr id="3" name="组合 2">
              <a:extLst>
                <a:ext uri="{FF2B5EF4-FFF2-40B4-BE49-F238E27FC236}">
                  <a16:creationId xmlns:a16="http://schemas.microsoft.com/office/drawing/2014/main" id="{A1069700-144C-7AB8-5AB1-1076DAEE4927}"/>
                </a:ext>
              </a:extLst>
            </p:cNvPr>
            <p:cNvGrpSpPr/>
            <p:nvPr/>
          </p:nvGrpSpPr>
          <p:grpSpPr>
            <a:xfrm>
              <a:off x="7328985" y="1753510"/>
              <a:ext cx="4702216" cy="4676413"/>
              <a:chOff x="7328985" y="1753510"/>
              <a:chExt cx="4702216" cy="4676413"/>
            </a:xfrm>
          </p:grpSpPr>
          <p:pic>
            <p:nvPicPr>
              <p:cNvPr id="13" name="图片 12">
                <a:extLst>
                  <a:ext uri="{FF2B5EF4-FFF2-40B4-BE49-F238E27FC236}">
                    <a16:creationId xmlns:a16="http://schemas.microsoft.com/office/drawing/2014/main" id="{6754C24C-70EF-4741-3A6C-85587A11C377}"/>
                  </a:ext>
                </a:extLst>
              </p:cNvPr>
              <p:cNvPicPr>
                <a:picLocks noChangeAspect="1"/>
              </p:cNvPicPr>
              <p:nvPr/>
            </p:nvPicPr>
            <p:blipFill rotWithShape="1">
              <a:blip r:embed="rId3"/>
              <a:srcRect t="38475" b="38885"/>
              <a:stretch/>
            </p:blipFill>
            <p:spPr>
              <a:xfrm>
                <a:off x="7328985" y="3843763"/>
                <a:ext cx="4702216" cy="1484861"/>
              </a:xfrm>
              <a:prstGeom prst="rect">
                <a:avLst/>
              </a:prstGeom>
            </p:spPr>
          </p:pic>
          <p:pic>
            <p:nvPicPr>
              <p:cNvPr id="15" name="图片 14">
                <a:extLst>
                  <a:ext uri="{FF2B5EF4-FFF2-40B4-BE49-F238E27FC236}">
                    <a16:creationId xmlns:a16="http://schemas.microsoft.com/office/drawing/2014/main" id="{7DA236C0-5AC2-B0D1-D732-D64DE2414996}"/>
                  </a:ext>
                </a:extLst>
              </p:cNvPr>
              <p:cNvPicPr>
                <a:picLocks noChangeAspect="1"/>
              </p:cNvPicPr>
              <p:nvPr/>
            </p:nvPicPr>
            <p:blipFill rotWithShape="1">
              <a:blip r:embed="rId3"/>
              <a:srcRect t="80430" b="2778"/>
              <a:stretch/>
            </p:blipFill>
            <p:spPr>
              <a:xfrm>
                <a:off x="7328985" y="5328624"/>
                <a:ext cx="4702216" cy="1101299"/>
              </a:xfrm>
              <a:prstGeom prst="rect">
                <a:avLst/>
              </a:prstGeom>
            </p:spPr>
          </p:pic>
          <p:pic>
            <p:nvPicPr>
              <p:cNvPr id="16" name="图片 15">
                <a:extLst>
                  <a:ext uri="{FF2B5EF4-FFF2-40B4-BE49-F238E27FC236}">
                    <a16:creationId xmlns:a16="http://schemas.microsoft.com/office/drawing/2014/main" id="{E1355598-2068-8ED2-8485-195410505FA3}"/>
                  </a:ext>
                </a:extLst>
              </p:cNvPr>
              <p:cNvPicPr>
                <a:picLocks noChangeAspect="1"/>
              </p:cNvPicPr>
              <p:nvPr/>
            </p:nvPicPr>
            <p:blipFill rotWithShape="1">
              <a:blip r:embed="rId3"/>
              <a:srcRect t="868" b="67262"/>
              <a:stretch/>
            </p:blipFill>
            <p:spPr>
              <a:xfrm>
                <a:off x="7328985" y="1753510"/>
                <a:ext cx="4702216" cy="2090253"/>
              </a:xfrm>
              <a:prstGeom prst="rect">
                <a:avLst/>
              </a:prstGeom>
            </p:spPr>
          </p:pic>
        </p:grpSp>
        <p:sp>
          <p:nvSpPr>
            <p:cNvPr id="17" name="矩形 16">
              <a:extLst>
                <a:ext uri="{FF2B5EF4-FFF2-40B4-BE49-F238E27FC236}">
                  <a16:creationId xmlns:a16="http://schemas.microsoft.com/office/drawing/2014/main" id="{9FC49DD9-5160-576C-6C2E-5C3B3AFE5D42}"/>
                </a:ext>
              </a:extLst>
            </p:cNvPr>
            <p:cNvSpPr/>
            <p:nvPr/>
          </p:nvSpPr>
          <p:spPr>
            <a:xfrm>
              <a:off x="7447358" y="2018109"/>
              <a:ext cx="771525" cy="27503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Verdana"/>
              </a:endParaRPr>
            </a:p>
          </p:txBody>
        </p:sp>
        <p:sp>
          <p:nvSpPr>
            <p:cNvPr id="19" name="矩形 18">
              <a:extLst>
                <a:ext uri="{FF2B5EF4-FFF2-40B4-BE49-F238E27FC236}">
                  <a16:creationId xmlns:a16="http://schemas.microsoft.com/office/drawing/2014/main" id="{49FCE498-191B-9776-845B-F72D35DE16B2}"/>
                </a:ext>
              </a:extLst>
            </p:cNvPr>
            <p:cNvSpPr/>
            <p:nvPr/>
          </p:nvSpPr>
          <p:spPr>
            <a:xfrm>
              <a:off x="7447357" y="2822646"/>
              <a:ext cx="771525" cy="27503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Verdana"/>
              </a:endParaRPr>
            </a:p>
          </p:txBody>
        </p:sp>
        <p:sp>
          <p:nvSpPr>
            <p:cNvPr id="20" name="矩形 19">
              <a:extLst>
                <a:ext uri="{FF2B5EF4-FFF2-40B4-BE49-F238E27FC236}">
                  <a16:creationId xmlns:a16="http://schemas.microsoft.com/office/drawing/2014/main" id="{EEF21F04-3E99-B6DC-D97B-53FDF06BFC9F}"/>
                </a:ext>
              </a:extLst>
            </p:cNvPr>
            <p:cNvSpPr/>
            <p:nvPr/>
          </p:nvSpPr>
          <p:spPr>
            <a:xfrm>
              <a:off x="7447357" y="3887473"/>
              <a:ext cx="771525" cy="27503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Verdana"/>
              </a:endParaRPr>
            </a:p>
          </p:txBody>
        </p:sp>
        <p:sp>
          <p:nvSpPr>
            <p:cNvPr id="21" name="矩形 20">
              <a:extLst>
                <a:ext uri="{FF2B5EF4-FFF2-40B4-BE49-F238E27FC236}">
                  <a16:creationId xmlns:a16="http://schemas.microsoft.com/office/drawing/2014/main" id="{BAF6B66E-4788-AA91-D859-07EFA23FDA33}"/>
                </a:ext>
              </a:extLst>
            </p:cNvPr>
            <p:cNvSpPr/>
            <p:nvPr/>
          </p:nvSpPr>
          <p:spPr>
            <a:xfrm>
              <a:off x="7447357" y="5350749"/>
              <a:ext cx="771525" cy="27503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Verdana"/>
              </a:endParaRPr>
            </a:p>
          </p:txBody>
        </p:sp>
      </p:grpSp>
      <p:grpSp>
        <p:nvGrpSpPr>
          <p:cNvPr id="6" name="组合 5">
            <a:extLst>
              <a:ext uri="{FF2B5EF4-FFF2-40B4-BE49-F238E27FC236}">
                <a16:creationId xmlns:a16="http://schemas.microsoft.com/office/drawing/2014/main" id="{19506EB7-02BC-76B6-3473-9F7B046ACFA3}"/>
              </a:ext>
            </a:extLst>
          </p:cNvPr>
          <p:cNvGrpSpPr/>
          <p:nvPr/>
        </p:nvGrpSpPr>
        <p:grpSpPr>
          <a:xfrm>
            <a:off x="1615956" y="2257380"/>
            <a:ext cx="4612622" cy="3441785"/>
            <a:chOff x="97269" y="1840876"/>
            <a:chExt cx="6150163" cy="4589047"/>
          </a:xfrm>
        </p:grpSpPr>
        <p:pic>
          <p:nvPicPr>
            <p:cNvPr id="11" name="图片 10">
              <a:extLst>
                <a:ext uri="{FF2B5EF4-FFF2-40B4-BE49-F238E27FC236}">
                  <a16:creationId xmlns:a16="http://schemas.microsoft.com/office/drawing/2014/main" id="{38649A9A-8942-6AD3-A3D0-5E1A347CCE7E}"/>
                </a:ext>
              </a:extLst>
            </p:cNvPr>
            <p:cNvPicPr>
              <a:picLocks noChangeAspect="1"/>
            </p:cNvPicPr>
            <p:nvPr/>
          </p:nvPicPr>
          <p:blipFill rotWithShape="1">
            <a:blip r:embed="rId4"/>
            <a:srcRect b="34796"/>
            <a:stretch/>
          </p:blipFill>
          <p:spPr>
            <a:xfrm>
              <a:off x="97269" y="1840876"/>
              <a:ext cx="6150163" cy="4589047"/>
            </a:xfrm>
            <a:prstGeom prst="rect">
              <a:avLst/>
            </a:prstGeom>
          </p:spPr>
        </p:pic>
        <p:sp>
          <p:nvSpPr>
            <p:cNvPr id="14" name="矩形 13">
              <a:extLst>
                <a:ext uri="{FF2B5EF4-FFF2-40B4-BE49-F238E27FC236}">
                  <a16:creationId xmlns:a16="http://schemas.microsoft.com/office/drawing/2014/main" id="{9136A4BB-D7D9-0D2B-8287-CE0CD66C8507}"/>
                </a:ext>
              </a:extLst>
            </p:cNvPr>
            <p:cNvSpPr/>
            <p:nvPr/>
          </p:nvSpPr>
          <p:spPr>
            <a:xfrm>
              <a:off x="4324350" y="2552700"/>
              <a:ext cx="1771650" cy="387722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a:solidFill>
                  <a:prstClr val="white"/>
                </a:solidFill>
                <a:latin typeface="Verdana"/>
              </a:endParaRPr>
            </a:p>
          </p:txBody>
        </p:sp>
        <p:sp>
          <p:nvSpPr>
            <p:cNvPr id="12" name="矩形 11">
              <a:extLst>
                <a:ext uri="{FF2B5EF4-FFF2-40B4-BE49-F238E27FC236}">
                  <a16:creationId xmlns:a16="http://schemas.microsoft.com/office/drawing/2014/main" id="{B511A4B5-B4FF-5554-140E-11A11EE31655}"/>
                </a:ext>
              </a:extLst>
            </p:cNvPr>
            <p:cNvSpPr/>
            <p:nvPr/>
          </p:nvSpPr>
          <p:spPr>
            <a:xfrm>
              <a:off x="2037310" y="3097682"/>
              <a:ext cx="534256" cy="216530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a:solidFill>
                  <a:prstClr val="white"/>
                </a:solidFill>
                <a:latin typeface="Verdana"/>
                <a:ea typeface="微软雅黑" panose="020B0503020204020204" pitchFamily="34" charset="-122"/>
              </a:endParaRPr>
            </a:p>
          </p:txBody>
        </p:sp>
      </p:grpSp>
      <p:sp>
        <p:nvSpPr>
          <p:cNvPr id="22" name="文本框 21">
            <a:extLst>
              <a:ext uri="{FF2B5EF4-FFF2-40B4-BE49-F238E27FC236}">
                <a16:creationId xmlns:a16="http://schemas.microsoft.com/office/drawing/2014/main" id="{34C084D9-165A-4F0F-1DB2-9A3E55C1AFB5}"/>
              </a:ext>
            </a:extLst>
          </p:cNvPr>
          <p:cNvSpPr txBox="1"/>
          <p:nvPr/>
        </p:nvSpPr>
        <p:spPr>
          <a:xfrm>
            <a:off x="1644599" y="5679330"/>
            <a:ext cx="4817508" cy="3520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defTabSz="685800">
              <a:lnSpc>
                <a:spcPct val="125000"/>
              </a:lnSpc>
              <a:buClr>
                <a:srgbClr val="7030A0"/>
              </a:buClr>
              <a:defRPr/>
            </a:pPr>
            <a:r>
              <a:rPr lang="zh-CN" altLang="en-US" sz="1350" cap="all" dirty="0">
                <a:ln w="3175" cmpd="sng">
                  <a:noFill/>
                </a:ln>
                <a:solidFill>
                  <a:prstClr val="black"/>
                </a:solidFill>
                <a:latin typeface="微软雅黑" panose="020B0503020204020204" charset="-122"/>
                <a:ea typeface="微软雅黑" panose="020B0503020204020204" charset="-122"/>
              </a:rPr>
              <a:t>界面窗口：本科生学业预警信息化平台</a:t>
            </a:r>
            <a:endParaRPr lang="zh-CN" altLang="en-US" sz="1350" spc="75" dirty="0">
              <a:solidFill>
                <a:prstClr val="black"/>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604243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845AA-EB70-7403-E72A-FF1D151E3E63}"/>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E07BE58D-72EF-5530-FDAB-165BDC213848}"/>
              </a:ext>
            </a:extLst>
          </p:cNvPr>
          <p:cNvGrpSpPr/>
          <p:nvPr/>
        </p:nvGrpSpPr>
        <p:grpSpPr>
          <a:xfrm>
            <a:off x="2556356" y="2946471"/>
            <a:ext cx="3539645" cy="2605244"/>
            <a:chOff x="1545771" y="2903357"/>
            <a:chExt cx="4317216" cy="3235849"/>
          </a:xfrm>
        </p:grpSpPr>
        <p:pic>
          <p:nvPicPr>
            <p:cNvPr id="30" name="图片 29">
              <a:extLst>
                <a:ext uri="{FF2B5EF4-FFF2-40B4-BE49-F238E27FC236}">
                  <a16:creationId xmlns:a16="http://schemas.microsoft.com/office/drawing/2014/main" id="{2D2220BA-27CF-F03C-0F98-6E23EB56AAF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678437" y="2903357"/>
              <a:ext cx="4184550" cy="3235849"/>
            </a:xfrm>
            <a:prstGeom prst="rect">
              <a:avLst/>
            </a:prstGeom>
          </p:spPr>
        </p:pic>
        <p:sp>
          <p:nvSpPr>
            <p:cNvPr id="4" name="矩形 3">
              <a:extLst>
                <a:ext uri="{FF2B5EF4-FFF2-40B4-BE49-F238E27FC236}">
                  <a16:creationId xmlns:a16="http://schemas.microsoft.com/office/drawing/2014/main" id="{0495551A-5EDE-0CDE-D34D-40C47D761E42}"/>
                </a:ext>
              </a:extLst>
            </p:cNvPr>
            <p:cNvSpPr/>
            <p:nvPr/>
          </p:nvSpPr>
          <p:spPr>
            <a:xfrm>
              <a:off x="1545771" y="2903357"/>
              <a:ext cx="478973" cy="424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Verdana"/>
              </a:endParaRPr>
            </a:p>
          </p:txBody>
        </p:sp>
      </p:grpSp>
      <p:sp>
        <p:nvSpPr>
          <p:cNvPr id="2" name="标题 1">
            <a:extLst>
              <a:ext uri="{FF2B5EF4-FFF2-40B4-BE49-F238E27FC236}">
                <a16:creationId xmlns:a16="http://schemas.microsoft.com/office/drawing/2014/main" id="{A9E9B9AB-4B03-37EA-709D-24DA705BE681}"/>
              </a:ext>
            </a:extLst>
          </p:cNvPr>
          <p:cNvSpPr txBox="1">
            <a:spLocks/>
          </p:cNvSpPr>
          <p:nvPr/>
        </p:nvSpPr>
        <p:spPr>
          <a:xfrm>
            <a:off x="2949060" y="354348"/>
            <a:ext cx="7458132" cy="937356"/>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000" b="1" kern="1200">
                <a:solidFill>
                  <a:schemeClr val="bg1"/>
                </a:solidFill>
                <a:latin typeface="微软雅黑" panose="020B0503020204020204" pitchFamily="34" charset="-122"/>
                <a:ea typeface="微软雅黑" panose="020B0503020204020204" pitchFamily="34" charset="-122"/>
                <a:cs typeface="+mj-cs"/>
              </a:defRPr>
            </a:lvl1pPr>
          </a:lstStyle>
          <a:p>
            <a:pPr marL="171446" indent="-171446" defTabSz="685783">
              <a:spcBef>
                <a:spcPts val="700"/>
              </a:spcBef>
              <a:buClr>
                <a:prstClr val="white"/>
              </a:buClr>
              <a:defRPr/>
            </a:pPr>
            <a:r>
              <a:rPr lang="zh-CN" altLang="en-US" sz="3000" dirty="0">
                <a:solidFill>
                  <a:schemeClr val="tx1"/>
                </a:solidFill>
                <a:latin typeface="微软雅黑" panose="020B0503020204020204" charset="-122"/>
                <a:ea typeface="微软雅黑" panose="020B0503020204020204" charset="-122"/>
                <a:cs typeface="Calibri" panose="020F0502020204030204"/>
              </a:rPr>
              <a:t>效果评估：</a:t>
            </a:r>
            <a:endParaRPr lang="en-US" altLang="zh-CN" sz="3000" dirty="0">
              <a:solidFill>
                <a:schemeClr val="tx1"/>
              </a:solidFill>
              <a:latin typeface="微软雅黑" panose="020B0503020204020204" charset="-122"/>
              <a:ea typeface="微软雅黑" panose="020B0503020204020204" charset="-122"/>
              <a:cs typeface="Calibri" panose="020F0502020204030204"/>
            </a:endParaRPr>
          </a:p>
          <a:p>
            <a:pPr marL="171446" indent="-171446" defTabSz="685783">
              <a:spcBef>
                <a:spcPts val="700"/>
              </a:spcBef>
              <a:buClr>
                <a:prstClr val="white"/>
              </a:buClr>
              <a:defRPr/>
            </a:pPr>
            <a:r>
              <a:rPr lang="zh-CN" altLang="en-US" sz="3000" dirty="0">
                <a:solidFill>
                  <a:schemeClr val="tx1"/>
                </a:solidFill>
                <a:latin typeface="微软雅黑" panose="020B0503020204020204" charset="-122"/>
                <a:ea typeface="微软雅黑" panose="020B0503020204020204" charset="-122"/>
                <a:cs typeface="Calibri" panose="020F0502020204030204"/>
              </a:rPr>
              <a:t>科学评估学困生工作效果</a:t>
            </a:r>
            <a:endParaRPr lang="zh-CN" altLang="en-US" sz="3000" dirty="0">
              <a:solidFill>
                <a:schemeClr val="tx1"/>
              </a:solidFill>
              <a:latin typeface="微软雅黑" panose="020B0503020204020204" charset="-122"/>
              <a:ea typeface="微软雅黑" panose="020B0503020204020204" charset="-122"/>
              <a:cs typeface="Calibri" panose="020F0502020204030204"/>
              <a:sym typeface="Calibri" panose="020F0502020204030204"/>
            </a:endParaRPr>
          </a:p>
        </p:txBody>
      </p:sp>
      <p:sp>
        <p:nvSpPr>
          <p:cNvPr id="3" name="矩形 2">
            <a:extLst>
              <a:ext uri="{FF2B5EF4-FFF2-40B4-BE49-F238E27FC236}">
                <a16:creationId xmlns:a16="http://schemas.microsoft.com/office/drawing/2014/main" id="{79AF9EE3-351A-251F-840B-DB250959390E}"/>
              </a:ext>
            </a:extLst>
          </p:cNvPr>
          <p:cNvSpPr/>
          <p:nvPr/>
        </p:nvSpPr>
        <p:spPr>
          <a:xfrm>
            <a:off x="1965040" y="1428326"/>
            <a:ext cx="8442153" cy="1754326"/>
          </a:xfrm>
          <a:prstGeom prst="rect">
            <a:avLst/>
          </a:prstGeom>
        </p:spPr>
        <p:txBody>
          <a:bodyPr wrap="square">
            <a:spAutoFit/>
          </a:bodyPr>
          <a:lstStyle/>
          <a:p>
            <a:pPr algn="just" defTabSz="685800">
              <a:lnSpc>
                <a:spcPct val="150000"/>
              </a:lnSpc>
              <a:buClr>
                <a:srgbClr val="7030A0"/>
              </a:buClr>
            </a:pPr>
            <a:r>
              <a:rPr lang="zh-CN" altLang="en-US" dirty="0">
                <a:solidFill>
                  <a:prstClr val="black"/>
                </a:solidFill>
                <a:latin typeface="微软雅黑" panose="020B0503020204020204" charset="-122"/>
                <a:ea typeface="微软雅黑" panose="020B0503020204020204" charset="-122"/>
              </a:rPr>
              <a:t>试点院系与学习发展中心联合指导的学困生，在</a:t>
            </a:r>
            <a:r>
              <a:rPr lang="zh-CN" altLang="en-US" b="1" spc="75" dirty="0">
                <a:solidFill>
                  <a:srgbClr val="5C026E"/>
                </a:solidFill>
                <a:latin typeface="微软雅黑" panose="020B0503020204020204" charset="-122"/>
                <a:ea typeface="微软雅黑" panose="020B0503020204020204" charset="-122"/>
              </a:rPr>
              <a:t>平均绩点、挂科率</a:t>
            </a:r>
            <a:r>
              <a:rPr lang="zh-CN" altLang="en-US" dirty="0">
                <a:solidFill>
                  <a:prstClr val="black"/>
                </a:solidFill>
                <a:latin typeface="微软雅黑" panose="020B0503020204020204" charset="-122"/>
                <a:ea typeface="微软雅黑" panose="020B0503020204020204" charset="-122"/>
              </a:rPr>
              <a:t>等四个维度上均有明显进步，且学业优于不参加中心咨询的学生。同时，中心开展的答疑坊、一对一咨询和小班辅导等项目对学困生学业</a:t>
            </a:r>
            <a:r>
              <a:rPr lang="zh-CN" altLang="en-US" b="1" spc="75" dirty="0">
                <a:solidFill>
                  <a:srgbClr val="5C026E"/>
                </a:solidFill>
                <a:latin typeface="微软雅黑" panose="020B0503020204020204" charset="-122"/>
                <a:ea typeface="微软雅黑" panose="020B0503020204020204" charset="-122"/>
              </a:rPr>
              <a:t>均有显著提升</a:t>
            </a:r>
            <a:r>
              <a:rPr lang="zh-CN" altLang="en-US" dirty="0">
                <a:solidFill>
                  <a:prstClr val="black"/>
                </a:solidFill>
                <a:latin typeface="微软雅黑" panose="020B0503020204020204" charset="-122"/>
                <a:ea typeface="微软雅黑" panose="020B0503020204020204" charset="-122"/>
              </a:rPr>
              <a:t>且</a:t>
            </a:r>
            <a:r>
              <a:rPr lang="zh-CN" altLang="en-US" b="1" spc="75" dirty="0">
                <a:solidFill>
                  <a:srgbClr val="5C026E"/>
                </a:solidFill>
                <a:latin typeface="微软雅黑" panose="020B0503020204020204" charset="-122"/>
                <a:ea typeface="微软雅黑" panose="020B0503020204020204" charset="-122"/>
              </a:rPr>
              <a:t>小班辅导</a:t>
            </a:r>
            <a:r>
              <a:rPr lang="zh-CN" altLang="en-US" dirty="0">
                <a:solidFill>
                  <a:prstClr val="black"/>
                </a:solidFill>
                <a:latin typeface="微软雅黑" panose="020B0503020204020204" charset="-122"/>
                <a:ea typeface="微软雅黑" panose="020B0503020204020204" charset="-122"/>
              </a:rPr>
              <a:t>对成绩提升最大。</a:t>
            </a:r>
          </a:p>
        </p:txBody>
      </p:sp>
      <p:sp>
        <p:nvSpPr>
          <p:cNvPr id="5" name="文本框 4">
            <a:extLst>
              <a:ext uri="{FF2B5EF4-FFF2-40B4-BE49-F238E27FC236}">
                <a16:creationId xmlns:a16="http://schemas.microsoft.com/office/drawing/2014/main" id="{3300FC5E-7EE8-04A7-476C-CD695D43ABF7}"/>
              </a:ext>
            </a:extLst>
          </p:cNvPr>
          <p:cNvSpPr txBox="1"/>
          <p:nvPr/>
        </p:nvSpPr>
        <p:spPr>
          <a:xfrm>
            <a:off x="2901969" y="5484343"/>
            <a:ext cx="3430873" cy="300082"/>
          </a:xfrm>
          <a:prstGeom prst="rect">
            <a:avLst/>
          </a:prstGeom>
          <a:noFill/>
        </p:spPr>
        <p:txBody>
          <a:bodyPr wrap="square" rtlCol="0">
            <a:spAutoFit/>
          </a:bodyPr>
          <a:lstStyle/>
          <a:p>
            <a:pPr defTabSz="685800"/>
            <a:r>
              <a:rPr kumimoji="1" lang="zh-CN" altLang="en-US" sz="1350" dirty="0">
                <a:solidFill>
                  <a:prstClr val="black"/>
                </a:solidFill>
                <a:latin typeface="Microsoft YaHei" panose="020B0503020204020204" pitchFamily="34" charset="-122"/>
                <a:ea typeface="Microsoft YaHei" panose="020B0503020204020204" pitchFamily="34" charset="-122"/>
              </a:rPr>
              <a:t>学习发展中心咨询对学生平均绩点的影响</a:t>
            </a:r>
          </a:p>
        </p:txBody>
      </p:sp>
      <p:grpSp>
        <p:nvGrpSpPr>
          <p:cNvPr id="9" name="组合 8">
            <a:extLst>
              <a:ext uri="{FF2B5EF4-FFF2-40B4-BE49-F238E27FC236}">
                <a16:creationId xmlns:a16="http://schemas.microsoft.com/office/drawing/2014/main" id="{AF8B19E1-BE1B-26CE-4FB9-2FE2C2178646}"/>
              </a:ext>
            </a:extLst>
          </p:cNvPr>
          <p:cNvGrpSpPr/>
          <p:nvPr/>
        </p:nvGrpSpPr>
        <p:grpSpPr>
          <a:xfrm>
            <a:off x="6487887" y="2961054"/>
            <a:ext cx="3502479" cy="2605243"/>
            <a:chOff x="6618514" y="2805071"/>
            <a:chExt cx="4506685" cy="3394028"/>
          </a:xfrm>
        </p:grpSpPr>
        <p:pic>
          <p:nvPicPr>
            <p:cNvPr id="33" name="图片 32">
              <a:extLst>
                <a:ext uri="{FF2B5EF4-FFF2-40B4-BE49-F238E27FC236}">
                  <a16:creationId xmlns:a16="http://schemas.microsoft.com/office/drawing/2014/main" id="{54774751-2865-0316-2794-4704F806F41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738257" y="2805071"/>
              <a:ext cx="4386942" cy="3394028"/>
            </a:xfrm>
            <a:prstGeom prst="rect">
              <a:avLst/>
            </a:prstGeom>
          </p:spPr>
        </p:pic>
        <p:sp>
          <p:nvSpPr>
            <p:cNvPr id="10" name="矩形 9">
              <a:extLst>
                <a:ext uri="{FF2B5EF4-FFF2-40B4-BE49-F238E27FC236}">
                  <a16:creationId xmlns:a16="http://schemas.microsoft.com/office/drawing/2014/main" id="{8602D97D-D536-A520-4476-223DDAD273BB}"/>
                </a:ext>
              </a:extLst>
            </p:cNvPr>
            <p:cNvSpPr/>
            <p:nvPr/>
          </p:nvSpPr>
          <p:spPr>
            <a:xfrm>
              <a:off x="6618514" y="2866031"/>
              <a:ext cx="478973" cy="424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Verdana"/>
              </a:endParaRPr>
            </a:p>
          </p:txBody>
        </p:sp>
      </p:grpSp>
      <p:sp>
        <p:nvSpPr>
          <p:cNvPr id="12" name="文本框 11">
            <a:extLst>
              <a:ext uri="{FF2B5EF4-FFF2-40B4-BE49-F238E27FC236}">
                <a16:creationId xmlns:a16="http://schemas.microsoft.com/office/drawing/2014/main" id="{D7FB4803-4786-CC6A-66AD-A827B781F481}"/>
              </a:ext>
            </a:extLst>
          </p:cNvPr>
          <p:cNvSpPr txBox="1"/>
          <p:nvPr/>
        </p:nvSpPr>
        <p:spPr>
          <a:xfrm>
            <a:off x="6536412" y="5424812"/>
            <a:ext cx="3757553" cy="403957"/>
          </a:xfrm>
          <a:prstGeom prst="rect">
            <a:avLst/>
          </a:prstGeom>
          <a:noFill/>
        </p:spPr>
        <p:txBody>
          <a:bodyPr wrap="square" rtlCol="0">
            <a:spAutoFit/>
          </a:bodyPr>
          <a:lstStyle/>
          <a:p>
            <a:pPr algn="ctr" defTabSz="685800">
              <a:lnSpc>
                <a:spcPct val="150000"/>
              </a:lnSpc>
              <a:spcBef>
                <a:spcPts val="450"/>
              </a:spcBef>
              <a:spcAft>
                <a:spcPts val="450"/>
              </a:spcAft>
            </a:pPr>
            <a:r>
              <a:rPr kumimoji="1" lang="zh-CN" altLang="en-US" sz="1350" dirty="0">
                <a:solidFill>
                  <a:prstClr val="black"/>
                </a:solidFill>
                <a:latin typeface="Microsoft YaHei" panose="020B0503020204020204" pitchFamily="34" charset="-122"/>
                <a:ea typeface="Microsoft YaHei" panose="020B0503020204020204" pitchFamily="34" charset="-122"/>
              </a:rPr>
              <a:t>参与小班辅导项目对学生平均绩点的影响</a:t>
            </a:r>
            <a:endParaRPr kumimoji="1" lang="en-US" sz="1350" dirty="0">
              <a:solidFill>
                <a:prstClr val="black"/>
              </a:solidFill>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BCCC97E0-DDEE-581D-CE3C-81642F6A6FCC}"/>
              </a:ext>
            </a:extLst>
          </p:cNvPr>
          <p:cNvSpPr txBox="1"/>
          <p:nvPr/>
        </p:nvSpPr>
        <p:spPr>
          <a:xfrm>
            <a:off x="1526162" y="5766211"/>
            <a:ext cx="4817508" cy="3520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defTabSz="685800">
              <a:lnSpc>
                <a:spcPct val="125000"/>
              </a:lnSpc>
              <a:buClr>
                <a:srgbClr val="7030A0"/>
              </a:buClr>
              <a:defRPr/>
            </a:pPr>
            <a:r>
              <a:rPr lang="zh-CN" altLang="en-US" sz="1350" cap="all" dirty="0">
                <a:ln w="3175" cmpd="sng">
                  <a:noFill/>
                </a:ln>
                <a:solidFill>
                  <a:prstClr val="black"/>
                </a:solidFill>
                <a:latin typeface="微软雅黑" panose="020B0503020204020204" charset="-122"/>
                <a:ea typeface="微软雅黑" panose="020B0503020204020204" charset="-122"/>
              </a:rPr>
              <a:t>数据来源：</a:t>
            </a:r>
            <a:r>
              <a:rPr lang="en-US" altLang="zh-CN" sz="1350" cap="all" dirty="0">
                <a:ln w="3175" cmpd="sng">
                  <a:noFill/>
                </a:ln>
                <a:solidFill>
                  <a:prstClr val="black"/>
                </a:solidFill>
                <a:latin typeface="微软雅黑" panose="020B0503020204020204" charset="-122"/>
                <a:ea typeface="微软雅黑" panose="020B0503020204020204" charset="-122"/>
              </a:rPr>
              <a:t>《</a:t>
            </a:r>
            <a:r>
              <a:rPr lang="zh-CN" altLang="en-US" sz="1350" cap="all" dirty="0">
                <a:ln w="3175" cmpd="sng">
                  <a:noFill/>
                </a:ln>
                <a:solidFill>
                  <a:prstClr val="black"/>
                </a:solidFill>
                <a:latin typeface="微软雅黑" panose="020B0503020204020204" charset="-122"/>
                <a:ea typeface="微软雅黑" panose="020B0503020204020204" charset="-122"/>
              </a:rPr>
              <a:t>本科生学业困难现状与学业预警工作效果分析</a:t>
            </a:r>
            <a:r>
              <a:rPr lang="en-US" altLang="zh-CN" sz="1350" cap="all" dirty="0">
                <a:ln w="3175" cmpd="sng">
                  <a:noFill/>
                </a:ln>
                <a:solidFill>
                  <a:prstClr val="black"/>
                </a:solidFill>
                <a:latin typeface="微软雅黑" panose="020B0503020204020204" charset="-122"/>
                <a:ea typeface="微软雅黑" panose="020B0503020204020204" charset="-122"/>
              </a:rPr>
              <a:t>》</a:t>
            </a:r>
            <a:endParaRPr lang="zh-CN" altLang="en-US" sz="1350" spc="75" dirty="0">
              <a:solidFill>
                <a:prstClr val="black"/>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809628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6B223-D3E5-1D84-6CB4-B96EED2B4549}"/>
            </a:ext>
          </a:extLst>
        </p:cNvPr>
        <p:cNvGrpSpPr/>
        <p:nvPr/>
      </p:nvGrpSpPr>
      <p:grpSpPr>
        <a:xfrm>
          <a:off x="0" y="0"/>
          <a:ext cx="0" cy="0"/>
          <a:chOff x="0" y="0"/>
          <a:chExt cx="0" cy="0"/>
        </a:xfrm>
      </p:grpSpPr>
      <p:sp>
        <p:nvSpPr>
          <p:cNvPr id="59" name="文本占位符 3">
            <a:extLst>
              <a:ext uri="{FF2B5EF4-FFF2-40B4-BE49-F238E27FC236}">
                <a16:creationId xmlns:a16="http://schemas.microsoft.com/office/drawing/2014/main" id="{3AE72A22-98FE-6B9D-F64A-B8D316AB45BE}"/>
              </a:ext>
            </a:extLst>
          </p:cNvPr>
          <p:cNvSpPr txBox="1"/>
          <p:nvPr/>
        </p:nvSpPr>
        <p:spPr>
          <a:xfrm>
            <a:off x="2784000" y="676800"/>
            <a:ext cx="7446056" cy="375128"/>
          </a:xfrm>
          <a:prstGeom prst="rect">
            <a:avLst/>
          </a:prstGeom>
        </p:spPr>
        <p:txBody>
          <a:bodyPr vert="horz" lIns="91440" tIns="45720" rIns="91440" bIns="45720" rtlCol="0" anchor="ctr">
            <a:noAutofit/>
          </a:bodyPr>
          <a:lstStyle>
            <a:defPPr>
              <a:defRPr lang="zh-CN"/>
            </a:defPPr>
            <a:lvl1pPr marL="171450" indent="-171450" defTabSz="685800" eaLnBrk="1" fontAlgn="auto" hangingPunct="1">
              <a:lnSpc>
                <a:spcPct val="90000"/>
              </a:lnSpc>
              <a:spcBef>
                <a:spcPts val="700"/>
              </a:spcBef>
              <a:spcAft>
                <a:spcPts val="0"/>
              </a:spcAft>
              <a:buClr>
                <a:prstClr val="white"/>
              </a:buClr>
              <a:buSzPct val="100000"/>
              <a:buFontTx/>
              <a:defRPr sz="1800" b="1" cap="none">
                <a:effectLst/>
                <a:latin typeface="微软雅黑" panose="020B0503020204020204" charset="-122"/>
                <a:ea typeface="微软雅黑" panose="020B0503020204020204" charset="-122"/>
                <a:cs typeface="Calibri" panose="020F0502020204030204"/>
              </a:defRPr>
            </a:lvl1pPr>
            <a:lvl2pPr marL="557530" indent="-214630"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6pPr>
            <a:lvl7pPr marL="22288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7pPr>
            <a:lvl8pPr marL="25717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8pPr>
            <a:lvl9pPr marL="29146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9pPr>
          </a:lstStyle>
          <a:p>
            <a:r>
              <a:rPr lang="zh-CN" altLang="en-US" sz="3000" dirty="0">
                <a:sym typeface="Calibri" panose="020F0502020204030204"/>
              </a:rPr>
              <a:t>秋季学期关键时间节点与学业提醒</a:t>
            </a:r>
          </a:p>
        </p:txBody>
      </p:sp>
      <p:sp>
        <p:nvSpPr>
          <p:cNvPr id="37" name="文本占位符 3">
            <a:extLst>
              <a:ext uri="{FF2B5EF4-FFF2-40B4-BE49-F238E27FC236}">
                <a16:creationId xmlns:a16="http://schemas.microsoft.com/office/drawing/2014/main" id="{D4D6DA22-DD7C-7516-0C7F-CDF6F7764AB4}"/>
              </a:ext>
            </a:extLst>
          </p:cNvPr>
          <p:cNvSpPr txBox="1"/>
          <p:nvPr/>
        </p:nvSpPr>
        <p:spPr>
          <a:xfrm>
            <a:off x="3364381" y="886014"/>
            <a:ext cx="5810101"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endParaRPr lang="zh-CN" altLang="en-US" sz="2000" b="1" dirty="0">
              <a:solidFill>
                <a:prstClr val="white"/>
              </a:solidFill>
              <a:latin typeface="微软雅黑" panose="020B0503020204020204" charset="-122"/>
              <a:ea typeface="微软雅黑" panose="020B0503020204020204" charset="-122"/>
              <a:cs typeface="Calibri" panose="020F0502020204030204"/>
              <a:sym typeface="Calibri" panose="020F0502020204030204"/>
            </a:endParaRPr>
          </a:p>
        </p:txBody>
      </p:sp>
      <p:graphicFrame>
        <p:nvGraphicFramePr>
          <p:cNvPr id="6" name="表格 5">
            <a:extLst>
              <a:ext uri="{FF2B5EF4-FFF2-40B4-BE49-F238E27FC236}">
                <a16:creationId xmlns:a16="http://schemas.microsoft.com/office/drawing/2014/main" id="{9CB6FE29-CB40-47BC-ADC7-0544189F5F26}"/>
              </a:ext>
            </a:extLst>
          </p:cNvPr>
          <p:cNvGraphicFramePr>
            <a:graphicFrameLocks noGrp="1"/>
          </p:cNvGraphicFramePr>
          <p:nvPr/>
        </p:nvGraphicFramePr>
        <p:xfrm>
          <a:off x="1627500" y="2260887"/>
          <a:ext cx="8937000" cy="361360"/>
        </p:xfrm>
        <a:graphic>
          <a:graphicData uri="http://schemas.openxmlformats.org/drawingml/2006/table">
            <a:tbl>
              <a:tblPr firstRow="1" bandRow="1">
                <a:tableStyleId>{5C22544A-7EE6-4342-B048-85BDC9FD1C3A}</a:tableStyleId>
              </a:tblPr>
              <a:tblGrid>
                <a:gridCol w="675000">
                  <a:extLst>
                    <a:ext uri="{9D8B030D-6E8A-4147-A177-3AD203B41FA5}">
                      <a16:colId xmlns:a16="http://schemas.microsoft.com/office/drawing/2014/main" val="3439781912"/>
                    </a:ext>
                  </a:extLst>
                </a:gridCol>
                <a:gridCol w="459000">
                  <a:extLst>
                    <a:ext uri="{9D8B030D-6E8A-4147-A177-3AD203B41FA5}">
                      <a16:colId xmlns:a16="http://schemas.microsoft.com/office/drawing/2014/main" val="2249602423"/>
                    </a:ext>
                  </a:extLst>
                </a:gridCol>
                <a:gridCol w="459000">
                  <a:extLst>
                    <a:ext uri="{9D8B030D-6E8A-4147-A177-3AD203B41FA5}">
                      <a16:colId xmlns:a16="http://schemas.microsoft.com/office/drawing/2014/main" val="1011998585"/>
                    </a:ext>
                  </a:extLst>
                </a:gridCol>
                <a:gridCol w="459000">
                  <a:extLst>
                    <a:ext uri="{9D8B030D-6E8A-4147-A177-3AD203B41FA5}">
                      <a16:colId xmlns:a16="http://schemas.microsoft.com/office/drawing/2014/main" val="2362738119"/>
                    </a:ext>
                  </a:extLst>
                </a:gridCol>
                <a:gridCol w="459000">
                  <a:extLst>
                    <a:ext uri="{9D8B030D-6E8A-4147-A177-3AD203B41FA5}">
                      <a16:colId xmlns:a16="http://schemas.microsoft.com/office/drawing/2014/main" val="58438673"/>
                    </a:ext>
                  </a:extLst>
                </a:gridCol>
                <a:gridCol w="459000">
                  <a:extLst>
                    <a:ext uri="{9D8B030D-6E8A-4147-A177-3AD203B41FA5}">
                      <a16:colId xmlns:a16="http://schemas.microsoft.com/office/drawing/2014/main" val="1409472743"/>
                    </a:ext>
                  </a:extLst>
                </a:gridCol>
                <a:gridCol w="459000">
                  <a:extLst>
                    <a:ext uri="{9D8B030D-6E8A-4147-A177-3AD203B41FA5}">
                      <a16:colId xmlns:a16="http://schemas.microsoft.com/office/drawing/2014/main" val="435123424"/>
                    </a:ext>
                  </a:extLst>
                </a:gridCol>
                <a:gridCol w="459000">
                  <a:extLst>
                    <a:ext uri="{9D8B030D-6E8A-4147-A177-3AD203B41FA5}">
                      <a16:colId xmlns:a16="http://schemas.microsoft.com/office/drawing/2014/main" val="354226286"/>
                    </a:ext>
                  </a:extLst>
                </a:gridCol>
                <a:gridCol w="459000">
                  <a:extLst>
                    <a:ext uri="{9D8B030D-6E8A-4147-A177-3AD203B41FA5}">
                      <a16:colId xmlns:a16="http://schemas.microsoft.com/office/drawing/2014/main" val="129195563"/>
                    </a:ext>
                  </a:extLst>
                </a:gridCol>
                <a:gridCol w="459000">
                  <a:extLst>
                    <a:ext uri="{9D8B030D-6E8A-4147-A177-3AD203B41FA5}">
                      <a16:colId xmlns:a16="http://schemas.microsoft.com/office/drawing/2014/main" val="190804203"/>
                    </a:ext>
                  </a:extLst>
                </a:gridCol>
                <a:gridCol w="459000">
                  <a:extLst>
                    <a:ext uri="{9D8B030D-6E8A-4147-A177-3AD203B41FA5}">
                      <a16:colId xmlns:a16="http://schemas.microsoft.com/office/drawing/2014/main" val="398553865"/>
                    </a:ext>
                  </a:extLst>
                </a:gridCol>
                <a:gridCol w="459000">
                  <a:extLst>
                    <a:ext uri="{9D8B030D-6E8A-4147-A177-3AD203B41FA5}">
                      <a16:colId xmlns:a16="http://schemas.microsoft.com/office/drawing/2014/main" val="489419236"/>
                    </a:ext>
                  </a:extLst>
                </a:gridCol>
                <a:gridCol w="459000">
                  <a:extLst>
                    <a:ext uri="{9D8B030D-6E8A-4147-A177-3AD203B41FA5}">
                      <a16:colId xmlns:a16="http://schemas.microsoft.com/office/drawing/2014/main" val="2576049560"/>
                    </a:ext>
                  </a:extLst>
                </a:gridCol>
                <a:gridCol w="459000">
                  <a:extLst>
                    <a:ext uri="{9D8B030D-6E8A-4147-A177-3AD203B41FA5}">
                      <a16:colId xmlns:a16="http://schemas.microsoft.com/office/drawing/2014/main" val="2191440902"/>
                    </a:ext>
                  </a:extLst>
                </a:gridCol>
                <a:gridCol w="459000">
                  <a:extLst>
                    <a:ext uri="{9D8B030D-6E8A-4147-A177-3AD203B41FA5}">
                      <a16:colId xmlns:a16="http://schemas.microsoft.com/office/drawing/2014/main" val="355274028"/>
                    </a:ext>
                  </a:extLst>
                </a:gridCol>
                <a:gridCol w="459000">
                  <a:extLst>
                    <a:ext uri="{9D8B030D-6E8A-4147-A177-3AD203B41FA5}">
                      <a16:colId xmlns:a16="http://schemas.microsoft.com/office/drawing/2014/main" val="2060913348"/>
                    </a:ext>
                  </a:extLst>
                </a:gridCol>
                <a:gridCol w="459000">
                  <a:extLst>
                    <a:ext uri="{9D8B030D-6E8A-4147-A177-3AD203B41FA5}">
                      <a16:colId xmlns:a16="http://schemas.microsoft.com/office/drawing/2014/main" val="922605265"/>
                    </a:ext>
                  </a:extLst>
                </a:gridCol>
                <a:gridCol w="459000">
                  <a:extLst>
                    <a:ext uri="{9D8B030D-6E8A-4147-A177-3AD203B41FA5}">
                      <a16:colId xmlns:a16="http://schemas.microsoft.com/office/drawing/2014/main" val="2288418716"/>
                    </a:ext>
                  </a:extLst>
                </a:gridCol>
                <a:gridCol w="459000">
                  <a:extLst>
                    <a:ext uri="{9D8B030D-6E8A-4147-A177-3AD203B41FA5}">
                      <a16:colId xmlns:a16="http://schemas.microsoft.com/office/drawing/2014/main" val="3739124161"/>
                    </a:ext>
                  </a:extLst>
                </a:gridCol>
              </a:tblGrid>
              <a:tr h="361360">
                <a:tc>
                  <a:txBody>
                    <a:bodyPr/>
                    <a:lstStyle/>
                    <a:p>
                      <a:pPr algn="ctr"/>
                      <a:r>
                        <a:rPr lang="zh-CN" altLang="en-US" sz="1000" dirty="0">
                          <a:latin typeface="+mn-lt"/>
                          <a:ea typeface="+mn-ea"/>
                          <a:cs typeface="+mn-ea"/>
                          <a:sym typeface="+mn-lt"/>
                        </a:rPr>
                        <a:t>周数</a:t>
                      </a:r>
                    </a:p>
                  </a:txBody>
                  <a:tcPr marL="68580" marR="68580" marT="34290" marB="34290" anchor="ctr">
                    <a:lnL w="28575" cap="flat" cmpd="sng" algn="ctr">
                      <a:solidFill>
                        <a:srgbClr val="660874"/>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solidFill>
                      <a:srgbClr val="660874"/>
                    </a:solidFill>
                  </a:tcPr>
                </a:tc>
                <a:tc>
                  <a:txBody>
                    <a:bodyPr/>
                    <a:lstStyle/>
                    <a:p>
                      <a:pPr algn="ctr"/>
                      <a:r>
                        <a:rPr lang="en-US" altLang="zh-CN" sz="1000" b="0" dirty="0">
                          <a:solidFill>
                            <a:schemeClr val="tx1"/>
                          </a:solidFill>
                          <a:latin typeface="+mn-lt"/>
                          <a:ea typeface="+mn-ea"/>
                          <a:cs typeface="+mn-ea"/>
                          <a:sym typeface="+mn-lt"/>
                        </a:rPr>
                        <a:t>1</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2</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3</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4</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5</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6</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7</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8</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9</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10</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11</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12</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13</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14</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15</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16</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17</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18</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28575" cap="flat" cmpd="sng" algn="ctr">
                      <a:solidFill>
                        <a:srgbClr val="660874"/>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extLst>
                  <a:ext uri="{0D108BD9-81ED-4DB2-BD59-A6C34878D82A}">
                    <a16:rowId xmlns:a16="http://schemas.microsoft.com/office/drawing/2014/main" val="1508812721"/>
                  </a:ext>
                </a:extLst>
              </a:tr>
            </a:tbl>
          </a:graphicData>
        </a:graphic>
      </p:graphicFrame>
      <p:grpSp>
        <p:nvGrpSpPr>
          <p:cNvPr id="7" name="组合 6">
            <a:extLst>
              <a:ext uri="{FF2B5EF4-FFF2-40B4-BE49-F238E27FC236}">
                <a16:creationId xmlns:a16="http://schemas.microsoft.com/office/drawing/2014/main" id="{1EEE7FF2-464B-40C8-9A41-5CB744A54ED3}"/>
              </a:ext>
            </a:extLst>
          </p:cNvPr>
          <p:cNvGrpSpPr/>
          <p:nvPr/>
        </p:nvGrpSpPr>
        <p:grpSpPr>
          <a:xfrm>
            <a:off x="1524001" y="2616294"/>
            <a:ext cx="805674" cy="602485"/>
            <a:chOff x="137999" y="1100136"/>
            <a:chExt cx="958223" cy="735826"/>
          </a:xfrm>
        </p:grpSpPr>
        <p:sp>
          <p:nvSpPr>
            <p:cNvPr id="8" name="文本框 7">
              <a:extLst>
                <a:ext uri="{FF2B5EF4-FFF2-40B4-BE49-F238E27FC236}">
                  <a16:creationId xmlns:a16="http://schemas.microsoft.com/office/drawing/2014/main" id="{A38D74BF-4DEC-4090-822C-EFA23A692356}"/>
                </a:ext>
              </a:extLst>
            </p:cNvPr>
            <p:cNvSpPr txBox="1"/>
            <p:nvPr/>
          </p:nvSpPr>
          <p:spPr>
            <a:xfrm>
              <a:off x="138000" y="1100136"/>
              <a:ext cx="900000" cy="366495"/>
            </a:xfrm>
            <a:prstGeom prst="rect">
              <a:avLst/>
            </a:prstGeom>
            <a:noFill/>
          </p:spPr>
          <p:txBody>
            <a:bodyPr wrap="square" rtlCol="0">
              <a:spAutoFit/>
            </a:bodyPr>
            <a:lstStyle>
              <a:defPPr>
                <a:defRPr lang="zh-CN"/>
              </a:defPPr>
              <a:lvl1pPr algn="ctr">
                <a:defRPr b="1"/>
              </a:lvl1pPr>
            </a:lstStyle>
            <a:p>
              <a:pPr defTabSz="685800"/>
              <a:r>
                <a:rPr lang="zh-CN" altLang="en-US" sz="1350" dirty="0">
                  <a:solidFill>
                    <a:prstClr val="black"/>
                  </a:solidFill>
                  <a:latin typeface="Verdana"/>
                  <a:ea typeface="微软雅黑" panose="020B0503020204020204" pitchFamily="34" charset="-122"/>
                </a:rPr>
                <a:t>教务员</a:t>
              </a:r>
            </a:p>
          </p:txBody>
        </p:sp>
        <p:sp>
          <p:nvSpPr>
            <p:cNvPr id="9" name="文本框 8">
              <a:extLst>
                <a:ext uri="{FF2B5EF4-FFF2-40B4-BE49-F238E27FC236}">
                  <a16:creationId xmlns:a16="http://schemas.microsoft.com/office/drawing/2014/main" id="{E5D4CB92-C6DD-44D1-A503-409B4454270D}"/>
                </a:ext>
              </a:extLst>
            </p:cNvPr>
            <p:cNvSpPr txBox="1"/>
            <p:nvPr/>
          </p:nvSpPr>
          <p:spPr>
            <a:xfrm>
              <a:off x="137999" y="1469467"/>
              <a:ext cx="958223" cy="366495"/>
            </a:xfrm>
            <a:prstGeom prst="rect">
              <a:avLst/>
            </a:prstGeom>
            <a:noFill/>
          </p:spPr>
          <p:txBody>
            <a:bodyPr wrap="square" rtlCol="0">
              <a:spAutoFit/>
            </a:bodyPr>
            <a:lstStyle>
              <a:defPPr>
                <a:defRPr lang="zh-CN"/>
              </a:defPPr>
              <a:lvl1pPr algn="ctr">
                <a:defRPr b="1"/>
              </a:lvl1pPr>
            </a:lstStyle>
            <a:p>
              <a:pPr defTabSz="685800"/>
              <a:r>
                <a:rPr lang="zh-CN" altLang="en-US" sz="1350" dirty="0">
                  <a:solidFill>
                    <a:prstClr val="black"/>
                  </a:solidFill>
                  <a:latin typeface="Verdana"/>
                  <a:ea typeface="微软雅黑" panose="020B0503020204020204" pitchFamily="34" charset="-122"/>
                </a:rPr>
                <a:t>班主任</a:t>
              </a:r>
            </a:p>
          </p:txBody>
        </p:sp>
      </p:grpSp>
      <p:sp>
        <p:nvSpPr>
          <p:cNvPr id="10" name="文本框 9">
            <a:extLst>
              <a:ext uri="{FF2B5EF4-FFF2-40B4-BE49-F238E27FC236}">
                <a16:creationId xmlns:a16="http://schemas.microsoft.com/office/drawing/2014/main" id="{3C31CDCB-7E82-41D3-BAF7-43F4422C71C5}"/>
              </a:ext>
            </a:extLst>
          </p:cNvPr>
          <p:cNvSpPr txBox="1"/>
          <p:nvPr/>
        </p:nvSpPr>
        <p:spPr>
          <a:xfrm>
            <a:off x="1524000" y="3455564"/>
            <a:ext cx="762008" cy="300082"/>
          </a:xfrm>
          <a:prstGeom prst="rect">
            <a:avLst/>
          </a:prstGeom>
          <a:noFill/>
        </p:spPr>
        <p:txBody>
          <a:bodyPr wrap="square" rtlCol="0">
            <a:spAutoFit/>
          </a:bodyPr>
          <a:lstStyle>
            <a:defPPr>
              <a:defRPr lang="zh-CN"/>
            </a:defPPr>
            <a:lvl1pPr algn="ctr">
              <a:defRPr b="1">
                <a:solidFill>
                  <a:schemeClr val="bg1"/>
                </a:solidFill>
              </a:defRPr>
            </a:lvl1pPr>
          </a:lstStyle>
          <a:p>
            <a:pPr defTabSz="685800"/>
            <a:r>
              <a:rPr lang="zh-CN" altLang="en-US" sz="1350" dirty="0">
                <a:solidFill>
                  <a:prstClr val="black"/>
                </a:solidFill>
                <a:latin typeface="Verdana"/>
                <a:ea typeface="微软雅黑" panose="020B0503020204020204" pitchFamily="34" charset="-122"/>
              </a:rPr>
              <a:t>辅导员</a:t>
            </a:r>
          </a:p>
        </p:txBody>
      </p:sp>
      <p:sp>
        <p:nvSpPr>
          <p:cNvPr id="11" name="文本框 10">
            <a:extLst>
              <a:ext uri="{FF2B5EF4-FFF2-40B4-BE49-F238E27FC236}">
                <a16:creationId xmlns:a16="http://schemas.microsoft.com/office/drawing/2014/main" id="{127486E8-B2A5-4CAA-AAB0-61CD66328C72}"/>
              </a:ext>
            </a:extLst>
          </p:cNvPr>
          <p:cNvSpPr txBox="1"/>
          <p:nvPr/>
        </p:nvSpPr>
        <p:spPr>
          <a:xfrm>
            <a:off x="1485907" y="4140997"/>
            <a:ext cx="925200" cy="300082"/>
          </a:xfrm>
          <a:prstGeom prst="rect">
            <a:avLst/>
          </a:prstGeom>
          <a:noFill/>
        </p:spPr>
        <p:txBody>
          <a:bodyPr wrap="square" rtlCol="0">
            <a:spAutoFit/>
          </a:bodyPr>
          <a:lstStyle>
            <a:defPPr>
              <a:defRPr lang="zh-CN"/>
            </a:defPPr>
            <a:lvl1pPr algn="ctr">
              <a:defRPr b="1"/>
            </a:lvl1pPr>
          </a:lstStyle>
          <a:p>
            <a:pPr defTabSz="685800"/>
            <a:r>
              <a:rPr lang="zh-CN" altLang="en-US" sz="1350" dirty="0">
                <a:solidFill>
                  <a:prstClr val="black"/>
                </a:solidFill>
                <a:latin typeface="Verdana"/>
                <a:ea typeface="微软雅黑" panose="020B0503020204020204" pitchFamily="34" charset="-122"/>
              </a:rPr>
              <a:t>学生</a:t>
            </a:r>
            <a:endParaRPr lang="en-US" altLang="zh-CN" sz="1350" dirty="0">
              <a:solidFill>
                <a:prstClr val="black"/>
              </a:solidFill>
              <a:latin typeface="Verdana"/>
              <a:ea typeface="微软雅黑" panose="020B0503020204020204" pitchFamily="34" charset="-122"/>
            </a:endParaRPr>
          </a:p>
        </p:txBody>
      </p:sp>
      <p:sp>
        <p:nvSpPr>
          <p:cNvPr id="12" name="矩形 11">
            <a:extLst>
              <a:ext uri="{FF2B5EF4-FFF2-40B4-BE49-F238E27FC236}">
                <a16:creationId xmlns:a16="http://schemas.microsoft.com/office/drawing/2014/main" id="{2880C28E-13AE-4F9D-91A9-551A448C2E42}"/>
              </a:ext>
            </a:extLst>
          </p:cNvPr>
          <p:cNvSpPr/>
          <p:nvPr/>
        </p:nvSpPr>
        <p:spPr>
          <a:xfrm>
            <a:off x="1627500" y="2622246"/>
            <a:ext cx="8937000" cy="1955748"/>
          </a:xfrm>
          <a:prstGeom prst="rect">
            <a:avLst/>
          </a:prstGeom>
          <a:noFill/>
          <a:ln w="38100">
            <a:solidFill>
              <a:srgbClr val="660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cxnSp>
        <p:nvCxnSpPr>
          <p:cNvPr id="14" name="直接连接符 13">
            <a:extLst>
              <a:ext uri="{FF2B5EF4-FFF2-40B4-BE49-F238E27FC236}">
                <a16:creationId xmlns:a16="http://schemas.microsoft.com/office/drawing/2014/main" id="{0FC2E740-02F8-4A56-B786-550E880E0B75}"/>
              </a:ext>
            </a:extLst>
          </p:cNvPr>
          <p:cNvCxnSpPr/>
          <p:nvPr/>
        </p:nvCxnSpPr>
        <p:spPr>
          <a:xfrm>
            <a:off x="1627500" y="3270191"/>
            <a:ext cx="8937000" cy="0"/>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829BF2E9-91CA-4336-9ED4-397DF3A305FB}"/>
              </a:ext>
            </a:extLst>
          </p:cNvPr>
          <p:cNvCxnSpPr/>
          <p:nvPr/>
        </p:nvCxnSpPr>
        <p:spPr>
          <a:xfrm>
            <a:off x="1627500" y="3918136"/>
            <a:ext cx="8937000" cy="0"/>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59010F45-A5D4-4BB3-B0A5-F9A577098E6C}"/>
              </a:ext>
            </a:extLst>
          </p:cNvPr>
          <p:cNvCxnSpPr>
            <a:cxnSpLocks/>
          </p:cNvCxnSpPr>
          <p:nvPr/>
        </p:nvCxnSpPr>
        <p:spPr>
          <a:xfrm>
            <a:off x="2283449" y="2622247"/>
            <a:ext cx="0" cy="1974489"/>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46F64F4F-FBDB-4D88-8393-49632EFF2E2B}"/>
              </a:ext>
            </a:extLst>
          </p:cNvPr>
          <p:cNvSpPr txBox="1"/>
          <p:nvPr/>
        </p:nvSpPr>
        <p:spPr>
          <a:xfrm>
            <a:off x="2223678" y="4109051"/>
            <a:ext cx="957867" cy="300082"/>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补退选</a:t>
            </a:r>
            <a:endParaRPr lang="zh-CN" altLang="en-US" sz="1200" dirty="0">
              <a:solidFill>
                <a:prstClr val="black"/>
              </a:solidFill>
              <a:latin typeface="Verdana"/>
              <a:ea typeface="微软雅黑" panose="020B0503020204020204" pitchFamily="34" charset="-122"/>
            </a:endParaRPr>
          </a:p>
        </p:txBody>
      </p:sp>
      <p:sp>
        <p:nvSpPr>
          <p:cNvPr id="19" name="文本框 18">
            <a:extLst>
              <a:ext uri="{FF2B5EF4-FFF2-40B4-BE49-F238E27FC236}">
                <a16:creationId xmlns:a16="http://schemas.microsoft.com/office/drawing/2014/main" id="{B89CDEEA-5606-4A93-8393-5F931D33CB13}"/>
              </a:ext>
            </a:extLst>
          </p:cNvPr>
          <p:cNvSpPr txBox="1"/>
          <p:nvPr/>
        </p:nvSpPr>
        <p:spPr>
          <a:xfrm>
            <a:off x="5724861" y="4103509"/>
            <a:ext cx="877163" cy="300082"/>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期中考试</a:t>
            </a:r>
          </a:p>
        </p:txBody>
      </p:sp>
      <p:sp>
        <p:nvSpPr>
          <p:cNvPr id="20" name="文本框 19">
            <a:extLst>
              <a:ext uri="{FF2B5EF4-FFF2-40B4-BE49-F238E27FC236}">
                <a16:creationId xmlns:a16="http://schemas.microsoft.com/office/drawing/2014/main" id="{6581B3F8-25D5-46D6-9B2C-0BE3CC8877C2}"/>
              </a:ext>
            </a:extLst>
          </p:cNvPr>
          <p:cNvSpPr txBox="1"/>
          <p:nvPr/>
        </p:nvSpPr>
        <p:spPr>
          <a:xfrm>
            <a:off x="9536830" y="4103509"/>
            <a:ext cx="877163" cy="300082"/>
          </a:xfrm>
          <a:prstGeom prst="rect">
            <a:avLst/>
          </a:prstGeom>
          <a:noFill/>
        </p:spPr>
        <p:txBody>
          <a:bodyPr wrap="none" rtlCol="0">
            <a:spAutoFit/>
          </a:bodyPr>
          <a:lstStyle/>
          <a:p>
            <a:pPr defTabSz="685800"/>
            <a:r>
              <a:rPr lang="zh-CN" altLang="en-US" sz="1350" dirty="0">
                <a:solidFill>
                  <a:prstClr val="black"/>
                </a:solidFill>
                <a:latin typeface="Verdana"/>
                <a:ea typeface="微软雅黑" panose="020B0503020204020204" pitchFamily="34" charset="-122"/>
              </a:rPr>
              <a:t>期末考试</a:t>
            </a:r>
          </a:p>
        </p:txBody>
      </p:sp>
      <p:sp>
        <p:nvSpPr>
          <p:cNvPr id="21" name="文本框 20">
            <a:extLst>
              <a:ext uri="{FF2B5EF4-FFF2-40B4-BE49-F238E27FC236}">
                <a16:creationId xmlns:a16="http://schemas.microsoft.com/office/drawing/2014/main" id="{9DD3B1A6-47C6-4360-A060-D1678BEA0DDA}"/>
              </a:ext>
            </a:extLst>
          </p:cNvPr>
          <p:cNvSpPr txBox="1"/>
          <p:nvPr/>
        </p:nvSpPr>
        <p:spPr>
          <a:xfrm>
            <a:off x="7999796" y="4094385"/>
            <a:ext cx="1050288" cy="300082"/>
          </a:xfrm>
          <a:prstGeom prst="rect">
            <a:avLst/>
          </a:prstGeom>
          <a:noFill/>
        </p:spPr>
        <p:txBody>
          <a:bodyPr wrap="none" rtlCol="0">
            <a:spAutoFit/>
          </a:bodyPr>
          <a:lstStyle/>
          <a:p>
            <a:pPr defTabSz="685800"/>
            <a:r>
              <a:rPr lang="zh-CN" altLang="en-US" sz="1350" dirty="0">
                <a:solidFill>
                  <a:prstClr val="black"/>
                </a:solidFill>
                <a:latin typeface="Verdana"/>
                <a:ea typeface="微软雅黑" panose="020B0503020204020204" pitchFamily="34" charset="-122"/>
              </a:rPr>
              <a:t>预选与正选</a:t>
            </a:r>
          </a:p>
        </p:txBody>
      </p:sp>
      <p:cxnSp>
        <p:nvCxnSpPr>
          <p:cNvPr id="22" name="直接连接符 21">
            <a:extLst>
              <a:ext uri="{FF2B5EF4-FFF2-40B4-BE49-F238E27FC236}">
                <a16:creationId xmlns:a16="http://schemas.microsoft.com/office/drawing/2014/main" id="{2B7E8E2D-44C2-4183-BBB6-AC2276BDC706}"/>
              </a:ext>
            </a:extLst>
          </p:cNvPr>
          <p:cNvCxnSpPr>
            <a:cxnSpLocks/>
          </p:cNvCxnSpPr>
          <p:nvPr/>
        </p:nvCxnSpPr>
        <p:spPr>
          <a:xfrm>
            <a:off x="5518150" y="3918137"/>
            <a:ext cx="0" cy="659858"/>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7B43B855-6F16-4DDD-A7FB-689177ECECDD}"/>
              </a:ext>
            </a:extLst>
          </p:cNvPr>
          <p:cNvCxnSpPr>
            <a:cxnSpLocks/>
          </p:cNvCxnSpPr>
          <p:nvPr/>
        </p:nvCxnSpPr>
        <p:spPr>
          <a:xfrm>
            <a:off x="6896099" y="3918137"/>
            <a:ext cx="0" cy="629496"/>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9EC3A13B-5002-4B15-A6B0-32094646C50A}"/>
              </a:ext>
            </a:extLst>
          </p:cNvPr>
          <p:cNvSpPr txBox="1"/>
          <p:nvPr/>
        </p:nvSpPr>
        <p:spPr>
          <a:xfrm>
            <a:off x="3875779" y="2697038"/>
            <a:ext cx="1396536" cy="507831"/>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教务学籍审查</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与学业预警谈话</a:t>
            </a:r>
            <a:endParaRPr lang="en-US" altLang="zh-CN" sz="1350" dirty="0">
              <a:solidFill>
                <a:prstClr val="black"/>
              </a:solidFill>
              <a:latin typeface="Verdana"/>
              <a:ea typeface="微软雅黑" panose="020B0503020204020204" pitchFamily="34" charset="-122"/>
            </a:endParaRPr>
          </a:p>
        </p:txBody>
      </p:sp>
      <p:cxnSp>
        <p:nvCxnSpPr>
          <p:cNvPr id="25" name="直接连接符 24">
            <a:extLst>
              <a:ext uri="{FF2B5EF4-FFF2-40B4-BE49-F238E27FC236}">
                <a16:creationId xmlns:a16="http://schemas.microsoft.com/office/drawing/2014/main" id="{487E169E-ABB9-4732-A082-88E308C16C43}"/>
              </a:ext>
            </a:extLst>
          </p:cNvPr>
          <p:cNvCxnSpPr>
            <a:cxnSpLocks/>
          </p:cNvCxnSpPr>
          <p:nvPr/>
        </p:nvCxnSpPr>
        <p:spPr>
          <a:xfrm>
            <a:off x="7810499" y="3270191"/>
            <a:ext cx="0" cy="1307804"/>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CECD8F3A-90BE-4D1E-B6F2-D5304382AD3C}"/>
              </a:ext>
            </a:extLst>
          </p:cNvPr>
          <p:cNvCxnSpPr>
            <a:cxnSpLocks/>
          </p:cNvCxnSpPr>
          <p:nvPr/>
        </p:nvCxnSpPr>
        <p:spPr>
          <a:xfrm>
            <a:off x="9182099" y="3270191"/>
            <a:ext cx="0" cy="1307804"/>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127E2613-ACB4-41F9-88F4-0685ACB9E5EB}"/>
              </a:ext>
            </a:extLst>
          </p:cNvPr>
          <p:cNvSpPr txBox="1"/>
          <p:nvPr/>
        </p:nvSpPr>
        <p:spPr>
          <a:xfrm>
            <a:off x="2277038" y="3464890"/>
            <a:ext cx="904507" cy="300082"/>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选课指导</a:t>
            </a:r>
          </a:p>
        </p:txBody>
      </p:sp>
      <p:cxnSp>
        <p:nvCxnSpPr>
          <p:cNvPr id="28" name="直接连接符 27">
            <a:extLst>
              <a:ext uri="{FF2B5EF4-FFF2-40B4-BE49-F238E27FC236}">
                <a16:creationId xmlns:a16="http://schemas.microsoft.com/office/drawing/2014/main" id="{4E2C13D8-D7DE-4A34-8A6D-D71A9607EE8E}"/>
              </a:ext>
            </a:extLst>
          </p:cNvPr>
          <p:cNvCxnSpPr/>
          <p:nvPr/>
        </p:nvCxnSpPr>
        <p:spPr>
          <a:xfrm>
            <a:off x="3225212" y="2606330"/>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BB8BEBE9-BB8B-44E1-B9B4-2E8E81D79E5B}"/>
              </a:ext>
            </a:extLst>
          </p:cNvPr>
          <p:cNvCxnSpPr/>
          <p:nvPr/>
        </p:nvCxnSpPr>
        <p:spPr>
          <a:xfrm>
            <a:off x="5974532" y="2606329"/>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7B512F07-722D-47B8-969B-3D5A4E29C7E1}"/>
              </a:ext>
            </a:extLst>
          </p:cNvPr>
          <p:cNvSpPr txBox="1"/>
          <p:nvPr/>
        </p:nvSpPr>
        <p:spPr>
          <a:xfrm>
            <a:off x="4433003" y="3443367"/>
            <a:ext cx="877163" cy="300082"/>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考前指导</a:t>
            </a:r>
          </a:p>
        </p:txBody>
      </p:sp>
      <p:cxnSp>
        <p:nvCxnSpPr>
          <p:cNvPr id="31" name="直接连接符 30">
            <a:extLst>
              <a:ext uri="{FF2B5EF4-FFF2-40B4-BE49-F238E27FC236}">
                <a16:creationId xmlns:a16="http://schemas.microsoft.com/office/drawing/2014/main" id="{9B5756E5-89B1-42C5-924E-AED238C1EC22}"/>
              </a:ext>
            </a:extLst>
          </p:cNvPr>
          <p:cNvCxnSpPr/>
          <p:nvPr/>
        </p:nvCxnSpPr>
        <p:spPr>
          <a:xfrm>
            <a:off x="5518150" y="3270193"/>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680F040F-A523-44CD-A2E5-E54D9328B350}"/>
              </a:ext>
            </a:extLst>
          </p:cNvPr>
          <p:cNvCxnSpPr>
            <a:cxnSpLocks/>
          </p:cNvCxnSpPr>
          <p:nvPr/>
        </p:nvCxnSpPr>
        <p:spPr>
          <a:xfrm>
            <a:off x="4186036" y="3285519"/>
            <a:ext cx="0" cy="632619"/>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CD897996-1FAD-43A6-A09A-6EF976E78033}"/>
              </a:ext>
            </a:extLst>
          </p:cNvPr>
          <p:cNvSpPr txBox="1"/>
          <p:nvPr/>
        </p:nvSpPr>
        <p:spPr>
          <a:xfrm>
            <a:off x="7780510" y="3347653"/>
            <a:ext cx="1569661" cy="507831"/>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期末备考指导</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选课指导（体育）</a:t>
            </a:r>
          </a:p>
        </p:txBody>
      </p:sp>
      <p:sp>
        <p:nvSpPr>
          <p:cNvPr id="34" name="文本框 33">
            <a:extLst>
              <a:ext uri="{FF2B5EF4-FFF2-40B4-BE49-F238E27FC236}">
                <a16:creationId xmlns:a16="http://schemas.microsoft.com/office/drawing/2014/main" id="{D0E82574-2E6F-4051-8FCC-43B28C2384B6}"/>
              </a:ext>
            </a:extLst>
          </p:cNvPr>
          <p:cNvSpPr txBox="1"/>
          <p:nvPr/>
        </p:nvSpPr>
        <p:spPr>
          <a:xfrm>
            <a:off x="8744470" y="2771673"/>
            <a:ext cx="877163" cy="300082"/>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缓考办理</a:t>
            </a:r>
          </a:p>
        </p:txBody>
      </p:sp>
      <p:cxnSp>
        <p:nvCxnSpPr>
          <p:cNvPr id="35" name="直接连接符 34">
            <a:extLst>
              <a:ext uri="{FF2B5EF4-FFF2-40B4-BE49-F238E27FC236}">
                <a16:creationId xmlns:a16="http://schemas.microsoft.com/office/drawing/2014/main" id="{51BDB539-4372-40A3-A072-1433C2C36526}"/>
              </a:ext>
            </a:extLst>
          </p:cNvPr>
          <p:cNvCxnSpPr/>
          <p:nvPr/>
        </p:nvCxnSpPr>
        <p:spPr>
          <a:xfrm>
            <a:off x="8716001" y="2622247"/>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1B9EB8A2-E0E9-4C89-9094-B35F1D336A07}"/>
              </a:ext>
            </a:extLst>
          </p:cNvPr>
          <p:cNvCxnSpPr/>
          <p:nvPr/>
        </p:nvCxnSpPr>
        <p:spPr>
          <a:xfrm>
            <a:off x="9630401" y="2622247"/>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0D6379DD-E47A-4464-BA19-4FF83BF2AAEB}"/>
              </a:ext>
            </a:extLst>
          </p:cNvPr>
          <p:cNvCxnSpPr/>
          <p:nvPr/>
        </p:nvCxnSpPr>
        <p:spPr>
          <a:xfrm>
            <a:off x="1627500" y="4577996"/>
            <a:ext cx="8937000" cy="0"/>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B6F5A6FC-3634-4113-AEC4-60353C8B0C5D}"/>
              </a:ext>
            </a:extLst>
          </p:cNvPr>
          <p:cNvSpPr txBox="1"/>
          <p:nvPr/>
        </p:nvSpPr>
        <p:spPr>
          <a:xfrm>
            <a:off x="3135748" y="3340249"/>
            <a:ext cx="1129716" cy="507831"/>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心理个别人</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联合会诊</a:t>
            </a:r>
          </a:p>
        </p:txBody>
      </p:sp>
      <p:cxnSp>
        <p:nvCxnSpPr>
          <p:cNvPr id="40" name="直接连接符 39">
            <a:extLst>
              <a:ext uri="{FF2B5EF4-FFF2-40B4-BE49-F238E27FC236}">
                <a16:creationId xmlns:a16="http://schemas.microsoft.com/office/drawing/2014/main" id="{D4246A52-3750-4224-B82D-C51BA591D9ED}"/>
              </a:ext>
            </a:extLst>
          </p:cNvPr>
          <p:cNvCxnSpPr>
            <a:cxnSpLocks/>
          </p:cNvCxnSpPr>
          <p:nvPr/>
        </p:nvCxnSpPr>
        <p:spPr>
          <a:xfrm flipH="1">
            <a:off x="3225212" y="3276149"/>
            <a:ext cx="7494" cy="1301847"/>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C532AC49-C68F-414C-93AD-E36B3CA1E7D8}"/>
              </a:ext>
            </a:extLst>
          </p:cNvPr>
          <p:cNvCxnSpPr>
            <a:cxnSpLocks/>
          </p:cNvCxnSpPr>
          <p:nvPr/>
        </p:nvCxnSpPr>
        <p:spPr>
          <a:xfrm>
            <a:off x="4635038" y="3918137"/>
            <a:ext cx="0" cy="629496"/>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532B10F1-A4E0-44F1-97EB-3DA45289822C}"/>
              </a:ext>
            </a:extLst>
          </p:cNvPr>
          <p:cNvSpPr txBox="1"/>
          <p:nvPr/>
        </p:nvSpPr>
        <p:spPr>
          <a:xfrm>
            <a:off x="4555833" y="4103509"/>
            <a:ext cx="957867" cy="300082"/>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退课</a:t>
            </a:r>
            <a:endParaRPr lang="zh-CN" altLang="en-US" sz="1200" dirty="0">
              <a:solidFill>
                <a:prstClr val="black"/>
              </a:solidFill>
              <a:latin typeface="Verdana"/>
              <a:ea typeface="微软雅黑" panose="020B0503020204020204" pitchFamily="34" charset="-122"/>
            </a:endParaRPr>
          </a:p>
        </p:txBody>
      </p:sp>
      <p:sp>
        <p:nvSpPr>
          <p:cNvPr id="43" name="文本框 42">
            <a:extLst>
              <a:ext uri="{FF2B5EF4-FFF2-40B4-BE49-F238E27FC236}">
                <a16:creationId xmlns:a16="http://schemas.microsoft.com/office/drawing/2014/main" id="{94B0F700-7947-4BD7-8504-3F295159DEA4}"/>
              </a:ext>
            </a:extLst>
          </p:cNvPr>
          <p:cNvSpPr txBox="1"/>
          <p:nvPr/>
        </p:nvSpPr>
        <p:spPr>
          <a:xfrm>
            <a:off x="6885300" y="4044604"/>
            <a:ext cx="957867" cy="507831"/>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退课（限后</a:t>
            </a:r>
            <a:r>
              <a:rPr lang="en-US" altLang="zh-CN" sz="1350" dirty="0">
                <a:solidFill>
                  <a:prstClr val="black"/>
                </a:solidFill>
                <a:latin typeface="Verdana"/>
                <a:ea typeface="微软雅黑" panose="020B0503020204020204" pitchFamily="34" charset="-122"/>
              </a:rPr>
              <a:t>8</a:t>
            </a:r>
            <a:r>
              <a:rPr lang="zh-CN" altLang="en-US" sz="1350" dirty="0">
                <a:solidFill>
                  <a:prstClr val="black"/>
                </a:solidFill>
                <a:latin typeface="Verdana"/>
                <a:ea typeface="微软雅黑" panose="020B0503020204020204" pitchFamily="34" charset="-122"/>
              </a:rPr>
              <a:t>周课）</a:t>
            </a:r>
            <a:endParaRPr lang="zh-CN" altLang="en-US" sz="1200" dirty="0">
              <a:solidFill>
                <a:prstClr val="black"/>
              </a:solidFill>
              <a:latin typeface="Verdana"/>
              <a:ea typeface="微软雅黑" panose="020B0503020204020204" pitchFamily="34" charset="-122"/>
            </a:endParaRPr>
          </a:p>
        </p:txBody>
      </p:sp>
    </p:spTree>
    <p:extLst>
      <p:ext uri="{BB962C8B-B14F-4D97-AF65-F5344CB8AC3E}">
        <p14:creationId xmlns:p14="http://schemas.microsoft.com/office/powerpoint/2010/main" val="195273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2B4F-E9F3-724A-F49C-A10B7E1E9DA8}"/>
            </a:ext>
          </a:extLst>
        </p:cNvPr>
        <p:cNvGrpSpPr/>
        <p:nvPr/>
      </p:nvGrpSpPr>
      <p:grpSpPr>
        <a:xfrm>
          <a:off x="0" y="0"/>
          <a:ext cx="0" cy="0"/>
          <a:chOff x="0" y="0"/>
          <a:chExt cx="0" cy="0"/>
        </a:xfrm>
      </p:grpSpPr>
      <p:sp>
        <p:nvSpPr>
          <p:cNvPr id="33" name="矩形 32">
            <a:extLst>
              <a:ext uri="{FF2B5EF4-FFF2-40B4-BE49-F238E27FC236}">
                <a16:creationId xmlns:a16="http://schemas.microsoft.com/office/drawing/2014/main" id="{5963E44F-D789-4DC7-E01D-D2E5452E69FE}"/>
              </a:ext>
            </a:extLst>
          </p:cNvPr>
          <p:cNvSpPr/>
          <p:nvPr/>
        </p:nvSpPr>
        <p:spPr>
          <a:xfrm>
            <a:off x="2789239" y="1084264"/>
            <a:ext cx="3889375" cy="17463"/>
          </a:xfrm>
          <a:prstGeom prst="rect">
            <a:avLst/>
          </a:prstGeom>
          <a:gradFill flip="none" rotWithShape="1">
            <a:gsLst>
              <a:gs pos="0">
                <a:srgbClr val="7579FF"/>
              </a:gs>
              <a:gs pos="100000">
                <a:srgbClr val="B224E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950" dirty="0">
              <a:solidFill>
                <a:schemeClr val="bg1">
                  <a:lumMod val="95000"/>
                </a:schemeClr>
              </a:solidFill>
              <a:latin typeface="Arial" panose="020B0604020202020204" pitchFamily="34" charset="0"/>
              <a:cs typeface="Arial" panose="020B0604020202020204" pitchFamily="34" charset="0"/>
            </a:endParaRPr>
          </a:p>
        </p:txBody>
      </p:sp>
      <p:sp>
        <p:nvSpPr>
          <p:cNvPr id="12291" name="TextBox 1">
            <a:extLst>
              <a:ext uri="{FF2B5EF4-FFF2-40B4-BE49-F238E27FC236}">
                <a16:creationId xmlns:a16="http://schemas.microsoft.com/office/drawing/2014/main" id="{FBCC19FB-0120-BCD7-82CF-F4E91EFC70F2}"/>
              </a:ext>
            </a:extLst>
          </p:cNvPr>
          <p:cNvSpPr txBox="1"/>
          <p:nvPr/>
        </p:nvSpPr>
        <p:spPr>
          <a:xfrm>
            <a:off x="2744788" y="534988"/>
            <a:ext cx="5727476" cy="523220"/>
          </a:xfrm>
          <a:prstGeom prst="rect">
            <a:avLst/>
          </a:prstGeom>
          <a:noFill/>
          <a:ln w="9525">
            <a:noFill/>
          </a:ln>
        </p:spPr>
        <p:txBody>
          <a:bodyPr wrap="square">
            <a:spAutoFit/>
          </a:bodyPr>
          <a:lstStyle/>
          <a:p>
            <a:pPr eaLnBrk="1" hangingPunct="1"/>
            <a:r>
              <a:rPr lang="zh-CN" altLang="en-US" sz="2800" b="1" dirty="0">
                <a:latin typeface="微软雅黑" panose="020B0503020204020204" pitchFamily="34" charset="-122"/>
                <a:ea typeface="微软雅黑" panose="020B0503020204020204" pitchFamily="34" charset="-122"/>
              </a:rPr>
              <a:t>智能化是我国和清华教育发展趋势</a:t>
            </a:r>
          </a:p>
        </p:txBody>
      </p:sp>
      <p:sp>
        <p:nvSpPr>
          <p:cNvPr id="11269" name="文本框 23">
            <a:extLst>
              <a:ext uri="{FF2B5EF4-FFF2-40B4-BE49-F238E27FC236}">
                <a16:creationId xmlns:a16="http://schemas.microsoft.com/office/drawing/2014/main" id="{797ABA47-4D2C-E9AD-DA6F-1E40380DED56}"/>
              </a:ext>
            </a:extLst>
          </p:cNvPr>
          <p:cNvSpPr txBox="1">
            <a:spLocks noChangeArrowheads="1"/>
          </p:cNvSpPr>
          <p:nvPr/>
        </p:nvSpPr>
        <p:spPr bwMode="auto">
          <a:xfrm>
            <a:off x="1970405" y="1524001"/>
            <a:ext cx="8302059" cy="4247317"/>
          </a:xfrm>
          <a:prstGeom prst="rect">
            <a:avLst/>
          </a:prstGeom>
          <a:no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0" fontAlgn="base" hangingPunct="0">
              <a:lnSpc>
                <a:spcPct val="150000"/>
              </a:lnSpc>
              <a:spcBef>
                <a:spcPct val="0"/>
              </a:spcBef>
              <a:spcAft>
                <a:spcPct val="0"/>
              </a:spcAft>
              <a:buFont typeface="Wingdings" panose="05000000000000000000" pitchFamily="2" charset="2"/>
              <a:buChar char="p"/>
              <a:defRPr/>
            </a:pPr>
            <a:r>
              <a:rPr lang="zh-CN" altLang="en-US" b="1" dirty="0">
                <a:latin typeface="微软雅黑" panose="020B0503020204020204" pitchFamily="34" charset="-122"/>
                <a:ea typeface="微软雅黑" panose="020B0503020204020204" pitchFamily="34" charset="-122"/>
              </a:rPr>
              <a:t>教育数字化是我国开辟教育发展新赛道和</a:t>
            </a:r>
            <a:r>
              <a:rPr lang="zh-CN" altLang="en-US" b="1" dirty="0">
                <a:solidFill>
                  <a:srgbClr val="FF0000"/>
                </a:solidFill>
                <a:latin typeface="微软雅黑" panose="020B0503020204020204" pitchFamily="34" charset="-122"/>
                <a:ea typeface="微软雅黑" panose="020B0503020204020204" pitchFamily="34" charset="-122"/>
              </a:rPr>
              <a:t>塑造教育发展新优势</a:t>
            </a:r>
            <a:r>
              <a:rPr lang="zh-CN" altLang="en-US" b="1" dirty="0">
                <a:latin typeface="微软雅黑" panose="020B0503020204020204" pitchFamily="34" charset="-122"/>
                <a:ea typeface="微软雅黑" panose="020B0503020204020204" pitchFamily="34" charset="-122"/>
              </a:rPr>
              <a:t>的重要突破口。</a:t>
            </a:r>
            <a:endParaRPr lang="en-US" altLang="zh-CN" b="1" dirty="0">
              <a:latin typeface="微软雅黑" panose="020B0503020204020204" pitchFamily="34" charset="-122"/>
              <a:ea typeface="微软雅黑" panose="020B0503020204020204" pitchFamily="34" charset="-122"/>
            </a:endParaRPr>
          </a:p>
          <a:p>
            <a:pPr marL="285750" indent="-285750" eaLnBrk="0" fontAlgn="base" hangingPunct="0">
              <a:lnSpc>
                <a:spcPct val="150000"/>
              </a:lnSpc>
              <a:spcBef>
                <a:spcPct val="0"/>
              </a:spcBef>
              <a:spcAft>
                <a:spcPct val="0"/>
              </a:spcAft>
              <a:buFont typeface="Wingdings" panose="05000000000000000000" pitchFamily="2" charset="2"/>
              <a:buChar char="p"/>
              <a:defRPr/>
            </a:pPr>
            <a:endParaRPr lang="en-US" altLang="zh-CN" b="1" dirty="0">
              <a:latin typeface="微软雅黑" panose="020B0503020204020204" pitchFamily="34" charset="-122"/>
              <a:ea typeface="微软雅黑" panose="020B0503020204020204" pitchFamily="34" charset="-122"/>
            </a:endParaRPr>
          </a:p>
          <a:p>
            <a:pPr marL="285750" indent="-285750" eaLnBrk="0" fontAlgn="base" hangingPunct="0">
              <a:lnSpc>
                <a:spcPct val="150000"/>
              </a:lnSpc>
              <a:spcBef>
                <a:spcPct val="0"/>
              </a:spcBef>
              <a:spcAft>
                <a:spcPct val="0"/>
              </a:spcAft>
              <a:buFont typeface="Wingdings" panose="05000000000000000000" pitchFamily="2" charset="2"/>
              <a:buChar char="p"/>
              <a:defRPr/>
            </a:pPr>
            <a:r>
              <a:rPr lang="zh-CN" altLang="en-US" b="1" dirty="0">
                <a:latin typeface="微软雅黑" panose="020B0503020204020204" pitchFamily="34" charset="-122"/>
                <a:ea typeface="微软雅黑" panose="020B0503020204020204" pitchFamily="34" charset="-122"/>
              </a:rPr>
              <a:t>要进一步提高政治站位，从战略高度深刻认识“教育数字化是我国开辟教育发展新赛道和塑造教育发展新优势的重要突破口”，主动加强顶层设计和统筹谋划，加快前瞻性布局，积极推进</a:t>
            </a:r>
            <a:r>
              <a:rPr lang="zh-CN" altLang="en-US" b="1" dirty="0">
                <a:solidFill>
                  <a:srgbClr val="FF0000"/>
                </a:solidFill>
                <a:latin typeface="微软雅黑" panose="020B0503020204020204" pitchFamily="34" charset="-122"/>
                <a:ea typeface="微软雅黑" panose="020B0503020204020204" pitchFamily="34" charset="-122"/>
              </a:rPr>
              <a:t>人工智能与教育教学的深度融合</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，为加快建设教育强国作出新的更大贡献。</a:t>
            </a:r>
            <a:endParaRPr lang="en-US" altLang="zh-CN" b="1" dirty="0">
              <a:latin typeface="微软雅黑" panose="020B0503020204020204" pitchFamily="34" charset="-122"/>
              <a:ea typeface="微软雅黑" panose="020B0503020204020204" pitchFamily="34" charset="-122"/>
            </a:endParaRPr>
          </a:p>
          <a:p>
            <a:pPr marL="285750" indent="-285750" eaLnBrk="0" fontAlgn="base" hangingPunct="0">
              <a:lnSpc>
                <a:spcPct val="150000"/>
              </a:lnSpc>
              <a:spcBef>
                <a:spcPct val="0"/>
              </a:spcBef>
              <a:spcAft>
                <a:spcPct val="0"/>
              </a:spcAft>
              <a:buFont typeface="Wingdings" panose="05000000000000000000" pitchFamily="2" charset="2"/>
              <a:buChar char="p"/>
              <a:defRPr/>
            </a:pPr>
            <a:endParaRPr lang="zh-CN" altLang="en-US" b="1" dirty="0">
              <a:latin typeface="微软雅黑" panose="020B0503020204020204" pitchFamily="34" charset="-122"/>
              <a:ea typeface="微软雅黑" panose="020B0503020204020204" pitchFamily="34" charset="-122"/>
            </a:endParaRPr>
          </a:p>
          <a:p>
            <a:pPr marL="285750" indent="-285750" eaLnBrk="0" fontAlgn="base" hangingPunct="0">
              <a:lnSpc>
                <a:spcPct val="150000"/>
              </a:lnSpc>
              <a:spcBef>
                <a:spcPct val="0"/>
              </a:spcBef>
              <a:spcAft>
                <a:spcPct val="0"/>
              </a:spcAft>
              <a:buFont typeface="Wingdings" panose="05000000000000000000" pitchFamily="2" charset="2"/>
              <a:buChar char="p"/>
              <a:defRPr/>
            </a:pPr>
            <a:r>
              <a:rPr lang="zh-CN" altLang="en-US" b="1" dirty="0">
                <a:latin typeface="微软雅黑" panose="020B0503020204020204" pitchFamily="34" charset="-122"/>
                <a:ea typeface="微软雅黑" panose="020B0503020204020204" pitchFamily="34" charset="-122"/>
              </a:rPr>
              <a:t>学校将为每一位</a:t>
            </a:r>
            <a:r>
              <a:rPr lang="en-US" altLang="zh-CN" b="1" dirty="0">
                <a:latin typeface="微软雅黑" panose="020B0503020204020204" pitchFamily="34" charset="-122"/>
                <a:ea typeface="微软雅黑" panose="020B0503020204020204" pitchFamily="34" charset="-122"/>
              </a:rPr>
              <a:t>2024</a:t>
            </a:r>
            <a:r>
              <a:rPr lang="zh-CN" altLang="en-US" b="1" dirty="0">
                <a:latin typeface="微软雅黑" panose="020B0503020204020204" pitchFamily="34" charset="-122"/>
                <a:ea typeface="微软雅黑" panose="020B0503020204020204" pitchFamily="34" charset="-122"/>
              </a:rPr>
              <a:t>级本科新生配备具有智能问答、智能伴学功能的专属“</a:t>
            </a:r>
            <a:r>
              <a:rPr lang="en-US" altLang="zh-CN" b="1" dirty="0">
                <a:latin typeface="微软雅黑" panose="020B0503020204020204" pitchFamily="34" charset="-122"/>
                <a:ea typeface="微软雅黑" panose="020B0503020204020204" pitchFamily="34" charset="-122"/>
              </a:rPr>
              <a:t>AI</a:t>
            </a:r>
            <a:r>
              <a:rPr lang="zh-CN" altLang="en-US" b="1" dirty="0">
                <a:latin typeface="微软雅黑" panose="020B0503020204020204" pitchFamily="34" charset="-122"/>
                <a:ea typeface="微软雅黑" panose="020B0503020204020204" pitchFamily="34" charset="-122"/>
              </a:rPr>
              <a:t>成长助手”，提供</a:t>
            </a:r>
            <a:r>
              <a:rPr lang="zh-CN" altLang="en-US" b="1" dirty="0">
                <a:solidFill>
                  <a:srgbClr val="FF0000"/>
                </a:solidFill>
                <a:latin typeface="微软雅黑" panose="020B0503020204020204" pitchFamily="34" charset="-122"/>
                <a:ea typeface="微软雅黑" panose="020B0503020204020204" pitchFamily="34" charset="-122"/>
              </a:rPr>
              <a:t>全过程、全方位、全天候</a:t>
            </a:r>
            <a:r>
              <a:rPr lang="zh-CN" altLang="en-US" b="1" dirty="0">
                <a:latin typeface="微软雅黑" panose="020B0503020204020204" pitchFamily="34" charset="-122"/>
                <a:ea typeface="微软雅黑" panose="020B0503020204020204" pitchFamily="34" charset="-122"/>
              </a:rPr>
              <a:t>的陪伴与支持。</a:t>
            </a:r>
          </a:p>
          <a:p>
            <a:pPr marL="285750" indent="-285750" eaLnBrk="0" fontAlgn="base" hangingPunct="0">
              <a:lnSpc>
                <a:spcPct val="150000"/>
              </a:lnSpc>
              <a:spcBef>
                <a:spcPct val="0"/>
              </a:spcBef>
              <a:spcAft>
                <a:spcPct val="0"/>
              </a:spcAft>
              <a:buFont typeface="Wingdings" panose="05000000000000000000" pitchFamily="2" charset="2"/>
              <a:buChar char="p"/>
              <a:defRPr/>
            </a:pPr>
            <a:endParaRPr lang="zh-CN" altLang="en-US"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D850F786-5093-4425-AD27-BFA3C86DA7DB}"/>
              </a:ext>
            </a:extLst>
          </p:cNvPr>
          <p:cNvSpPr txBox="1"/>
          <p:nvPr/>
        </p:nvSpPr>
        <p:spPr>
          <a:xfrm>
            <a:off x="4943872" y="1988840"/>
            <a:ext cx="5584052" cy="300082"/>
          </a:xfrm>
          <a:prstGeom prst="rect">
            <a:avLst/>
          </a:prstGeom>
          <a:noFill/>
        </p:spPr>
        <p:txBody>
          <a:bodyPr wrap="square">
            <a:spAutoFit/>
          </a:bodyPr>
          <a:lstStyle/>
          <a:p>
            <a:pPr algn="r" defTabSz="685800">
              <a:defRPr/>
            </a:pPr>
            <a:r>
              <a:rPr kumimoji="1" lang="en-US" altLang="zh-CN" sz="1350" dirty="0">
                <a:solidFill>
                  <a:prstClr val="black"/>
                </a:solidFill>
                <a:latin typeface="Microsoft YaHei" panose="020B0503020204020204" pitchFamily="34" charset="-122"/>
                <a:ea typeface="Microsoft YaHei" panose="020B0503020204020204" pitchFamily="34" charset="-122"/>
              </a:rPr>
              <a:t>——</a:t>
            </a:r>
            <a:r>
              <a:rPr lang="zh-CN" altLang="en-US" sz="1350" dirty="0">
                <a:solidFill>
                  <a:srgbClr val="4B4B4B"/>
                </a:solidFill>
                <a:highlight>
                  <a:srgbClr val="FFFFFF"/>
                </a:highlight>
                <a:latin typeface="微软雅黑" panose="020B0503020204020204" pitchFamily="34" charset="-122"/>
                <a:ea typeface="微软雅黑" panose="020B0503020204020204" pitchFamily="34" charset="-122"/>
              </a:rPr>
              <a:t>习近平总书记在中共中央政治局第五次集体学习的讲话 </a:t>
            </a:r>
            <a:r>
              <a:rPr kumimoji="1" lang="en-US" altLang="zh-CN" sz="1350" dirty="0">
                <a:solidFill>
                  <a:prstClr val="black"/>
                </a:solidFill>
                <a:latin typeface="Microsoft YaHei" panose="020B0503020204020204" pitchFamily="34" charset="-122"/>
                <a:ea typeface="Microsoft YaHei" panose="020B0503020204020204" pitchFamily="34" charset="-122"/>
              </a:rPr>
              <a:t>2023.05</a:t>
            </a:r>
            <a:endParaRPr lang="zh-CN" altLang="en-US" sz="1350" dirty="0">
              <a:solidFill>
                <a:prstClr val="black"/>
              </a:solidFill>
              <a:latin typeface="Verdana"/>
              <a:ea typeface="微软雅黑" panose="020B0503020204020204" pitchFamily="34" charset="-122"/>
            </a:endParaRPr>
          </a:p>
        </p:txBody>
      </p:sp>
      <p:sp>
        <p:nvSpPr>
          <p:cNvPr id="13" name="文本框 12">
            <a:extLst>
              <a:ext uri="{FF2B5EF4-FFF2-40B4-BE49-F238E27FC236}">
                <a16:creationId xmlns:a16="http://schemas.microsoft.com/office/drawing/2014/main" id="{48DB52A4-FE9A-4279-A4C1-D39B7403D928}"/>
              </a:ext>
            </a:extLst>
          </p:cNvPr>
          <p:cNvSpPr txBox="1"/>
          <p:nvPr/>
        </p:nvSpPr>
        <p:spPr>
          <a:xfrm>
            <a:off x="4091066" y="4077072"/>
            <a:ext cx="6431777" cy="300082"/>
          </a:xfrm>
          <a:prstGeom prst="rect">
            <a:avLst/>
          </a:prstGeom>
          <a:noFill/>
        </p:spPr>
        <p:txBody>
          <a:bodyPr wrap="square">
            <a:spAutoFit/>
          </a:bodyPr>
          <a:lstStyle/>
          <a:p>
            <a:pPr algn="r" defTabSz="685800">
              <a:defRPr/>
            </a:pPr>
            <a:r>
              <a:rPr kumimoji="1" lang="en-US" altLang="zh-CN" sz="1350" dirty="0">
                <a:solidFill>
                  <a:prstClr val="black"/>
                </a:solidFill>
                <a:latin typeface="Microsoft YaHei" panose="020B0503020204020204" pitchFamily="34" charset="-122"/>
                <a:ea typeface="Microsoft YaHei" panose="020B0503020204020204" pitchFamily="34" charset="-122"/>
              </a:rPr>
              <a:t>——</a:t>
            </a:r>
            <a:r>
              <a:rPr lang="zh-CN" altLang="en-US" sz="1350" dirty="0">
                <a:solidFill>
                  <a:srgbClr val="4B4B4B"/>
                </a:solidFill>
                <a:highlight>
                  <a:srgbClr val="FFFFFF"/>
                </a:highlight>
                <a:latin typeface="微软雅黑" panose="020B0503020204020204" pitchFamily="34" charset="-122"/>
                <a:ea typeface="微软雅黑" panose="020B0503020204020204" pitchFamily="34" charset="-122"/>
              </a:rPr>
              <a:t>邱勇书记调研在线教育及人工智能赋能教育教学等工作时的讲话 </a:t>
            </a:r>
            <a:r>
              <a:rPr kumimoji="1" lang="en-US" altLang="zh-CN" sz="1350" dirty="0">
                <a:solidFill>
                  <a:prstClr val="black"/>
                </a:solidFill>
                <a:latin typeface="Microsoft YaHei" panose="020B0503020204020204" pitchFamily="34" charset="-122"/>
                <a:ea typeface="Microsoft YaHei" panose="020B0503020204020204" pitchFamily="34" charset="-122"/>
              </a:rPr>
              <a:t>2024.04</a:t>
            </a:r>
            <a:endParaRPr lang="zh-CN" altLang="en-US" sz="1350" dirty="0">
              <a:solidFill>
                <a:prstClr val="black"/>
              </a:solidFill>
              <a:latin typeface="Verdana"/>
              <a:ea typeface="微软雅黑" panose="020B0503020204020204" pitchFamily="34" charset="-122"/>
            </a:endParaRPr>
          </a:p>
        </p:txBody>
      </p:sp>
      <p:sp>
        <p:nvSpPr>
          <p:cNvPr id="14" name="文本框 13">
            <a:extLst>
              <a:ext uri="{FF2B5EF4-FFF2-40B4-BE49-F238E27FC236}">
                <a16:creationId xmlns:a16="http://schemas.microsoft.com/office/drawing/2014/main" id="{901BADAB-B326-4651-8BC0-799B0EDB352A}"/>
              </a:ext>
            </a:extLst>
          </p:cNvPr>
          <p:cNvSpPr txBox="1"/>
          <p:nvPr/>
        </p:nvSpPr>
        <p:spPr>
          <a:xfrm>
            <a:off x="4091066" y="5340587"/>
            <a:ext cx="6431777" cy="300082"/>
          </a:xfrm>
          <a:prstGeom prst="rect">
            <a:avLst/>
          </a:prstGeom>
          <a:noFill/>
        </p:spPr>
        <p:txBody>
          <a:bodyPr wrap="square">
            <a:spAutoFit/>
          </a:bodyPr>
          <a:lstStyle/>
          <a:p>
            <a:pPr algn="r" defTabSz="685800">
              <a:defRPr/>
            </a:pPr>
            <a:r>
              <a:rPr kumimoji="1" lang="en-US" altLang="zh-CN" sz="1350" dirty="0">
                <a:solidFill>
                  <a:prstClr val="black"/>
                </a:solidFill>
                <a:latin typeface="Microsoft YaHei" panose="020B0503020204020204" pitchFamily="34" charset="-122"/>
                <a:ea typeface="Microsoft YaHei" panose="020B0503020204020204" pitchFamily="34" charset="-122"/>
              </a:rPr>
              <a:t>——</a:t>
            </a:r>
            <a:r>
              <a:rPr kumimoji="1" lang="zh-CN" altLang="en-US" sz="1350" dirty="0">
                <a:solidFill>
                  <a:srgbClr val="4B4B4B"/>
                </a:solidFill>
                <a:highlight>
                  <a:srgbClr val="FFFFFF"/>
                </a:highlight>
                <a:latin typeface="微软雅黑" panose="020B0503020204020204" pitchFamily="34" charset="-122"/>
                <a:ea typeface="微软雅黑" panose="020B0503020204020204" pitchFamily="34" charset="-122"/>
              </a:rPr>
              <a:t>李路明校长</a:t>
            </a:r>
            <a:r>
              <a:rPr kumimoji="1" lang="en-US" altLang="zh-CN" sz="1350" dirty="0">
                <a:solidFill>
                  <a:srgbClr val="4B4B4B"/>
                </a:solidFill>
                <a:highlight>
                  <a:srgbClr val="FFFFFF"/>
                </a:highlight>
                <a:latin typeface="微软雅黑" panose="020B0503020204020204" pitchFamily="34" charset="-122"/>
                <a:ea typeface="微软雅黑" panose="020B0503020204020204" pitchFamily="34" charset="-122"/>
              </a:rPr>
              <a:t>《</a:t>
            </a:r>
            <a:r>
              <a:rPr lang="zh-CN" altLang="en-US" sz="1350" dirty="0">
                <a:solidFill>
                  <a:prstClr val="black"/>
                </a:solidFill>
                <a:highlight>
                  <a:srgbClr val="FFFFFF"/>
                </a:highlight>
                <a:latin typeface="system-ui"/>
                <a:ea typeface="微软雅黑" panose="020B0503020204020204" pitchFamily="34" charset="-122"/>
              </a:rPr>
              <a:t>致</a:t>
            </a:r>
            <a:r>
              <a:rPr lang="en-US" altLang="zh-CN" sz="1350" dirty="0">
                <a:solidFill>
                  <a:prstClr val="black"/>
                </a:solidFill>
                <a:highlight>
                  <a:srgbClr val="FFFFFF"/>
                </a:highlight>
                <a:latin typeface="system-ui"/>
                <a:ea typeface="微软雅黑" panose="020B0503020204020204" pitchFamily="34" charset="-122"/>
              </a:rPr>
              <a:t>2024</a:t>
            </a:r>
            <a:r>
              <a:rPr lang="zh-CN" altLang="en-US" sz="1350" dirty="0">
                <a:solidFill>
                  <a:prstClr val="black"/>
                </a:solidFill>
                <a:highlight>
                  <a:srgbClr val="FFFFFF"/>
                </a:highlight>
                <a:latin typeface="system-ui"/>
                <a:ea typeface="微软雅黑" panose="020B0503020204020204" pitchFamily="34" charset="-122"/>
              </a:rPr>
              <a:t>年高考考生的邀请信</a:t>
            </a:r>
            <a:r>
              <a:rPr kumimoji="1" lang="en-US" altLang="zh-CN" sz="1350" dirty="0">
                <a:solidFill>
                  <a:srgbClr val="4B4B4B"/>
                </a:solidFill>
                <a:highlight>
                  <a:srgbClr val="FFFFFF"/>
                </a:highlight>
                <a:latin typeface="微软雅黑" panose="020B0503020204020204" pitchFamily="34" charset="-122"/>
                <a:ea typeface="微软雅黑" panose="020B0503020204020204" pitchFamily="34" charset="-122"/>
              </a:rPr>
              <a:t>》</a:t>
            </a:r>
            <a:r>
              <a:rPr lang="zh-CN" altLang="en-US" sz="1350" dirty="0">
                <a:solidFill>
                  <a:srgbClr val="4B4B4B"/>
                </a:solidFill>
                <a:highlight>
                  <a:srgbClr val="FFFFFF"/>
                </a:highlight>
                <a:latin typeface="微软雅黑" panose="020B0503020204020204" pitchFamily="34" charset="-122"/>
                <a:ea typeface="微软雅黑" panose="020B0503020204020204" pitchFamily="34" charset="-122"/>
              </a:rPr>
              <a:t> </a:t>
            </a:r>
            <a:r>
              <a:rPr kumimoji="1" lang="en-US" altLang="zh-CN" sz="1350" dirty="0">
                <a:solidFill>
                  <a:prstClr val="black"/>
                </a:solidFill>
                <a:latin typeface="Microsoft YaHei" panose="020B0503020204020204" pitchFamily="34" charset="-122"/>
                <a:ea typeface="Microsoft YaHei" panose="020B0503020204020204" pitchFamily="34" charset="-122"/>
              </a:rPr>
              <a:t>2024.06</a:t>
            </a:r>
            <a:endParaRPr lang="zh-CN" altLang="en-US" sz="1350" dirty="0">
              <a:solidFill>
                <a:prstClr val="black"/>
              </a:solidFill>
              <a:latin typeface="Verdana"/>
              <a:ea typeface="微软雅黑" panose="020B0503020204020204" pitchFamily="34" charset="-122"/>
            </a:endParaRPr>
          </a:p>
        </p:txBody>
      </p:sp>
    </p:spTree>
    <p:extLst>
      <p:ext uri="{BB962C8B-B14F-4D97-AF65-F5344CB8AC3E}">
        <p14:creationId xmlns:p14="http://schemas.microsoft.com/office/powerpoint/2010/main" val="333324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6B223-D3E5-1D84-6CB4-B96EED2B4549}"/>
            </a:ext>
          </a:extLst>
        </p:cNvPr>
        <p:cNvGrpSpPr/>
        <p:nvPr/>
      </p:nvGrpSpPr>
      <p:grpSpPr>
        <a:xfrm>
          <a:off x="0" y="0"/>
          <a:ext cx="0" cy="0"/>
          <a:chOff x="0" y="0"/>
          <a:chExt cx="0" cy="0"/>
        </a:xfrm>
      </p:grpSpPr>
      <p:sp>
        <p:nvSpPr>
          <p:cNvPr id="59" name="文本占位符 3">
            <a:extLst>
              <a:ext uri="{FF2B5EF4-FFF2-40B4-BE49-F238E27FC236}">
                <a16:creationId xmlns:a16="http://schemas.microsoft.com/office/drawing/2014/main" id="{3AE72A22-98FE-6B9D-F64A-B8D316AB45BE}"/>
              </a:ext>
            </a:extLst>
          </p:cNvPr>
          <p:cNvSpPr txBox="1"/>
          <p:nvPr/>
        </p:nvSpPr>
        <p:spPr>
          <a:xfrm>
            <a:off x="2784000" y="676800"/>
            <a:ext cx="7446056" cy="375128"/>
          </a:xfrm>
          <a:prstGeom prst="rect">
            <a:avLst/>
          </a:prstGeom>
        </p:spPr>
        <p:txBody>
          <a:bodyPr vert="horz" lIns="91440" tIns="45720" rIns="91440" bIns="45720" rtlCol="0" anchor="ctr">
            <a:noAutofit/>
          </a:bodyPr>
          <a:lstStyle>
            <a:defPPr>
              <a:defRPr lang="zh-CN"/>
            </a:defPPr>
            <a:lvl1pPr marL="171450" indent="-171450" defTabSz="685800" eaLnBrk="1" fontAlgn="auto" hangingPunct="1">
              <a:lnSpc>
                <a:spcPct val="90000"/>
              </a:lnSpc>
              <a:spcBef>
                <a:spcPts val="700"/>
              </a:spcBef>
              <a:spcAft>
                <a:spcPts val="0"/>
              </a:spcAft>
              <a:buClr>
                <a:prstClr val="white"/>
              </a:buClr>
              <a:buSzPct val="100000"/>
              <a:buFontTx/>
              <a:defRPr sz="1800" b="1" cap="none">
                <a:effectLst/>
                <a:latin typeface="微软雅黑" panose="020B0503020204020204" charset="-122"/>
                <a:ea typeface="微软雅黑" panose="020B0503020204020204" charset="-122"/>
                <a:cs typeface="Calibri" panose="020F0502020204030204"/>
              </a:defRPr>
            </a:lvl1pPr>
            <a:lvl2pPr marL="557530" indent="-214630"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eaLnBrk="1" hangingPunct="1">
              <a:spcBef>
                <a:spcPts val="0"/>
              </a:spcBef>
              <a:spcAft>
                <a:spcPts val="750"/>
              </a:spcAft>
              <a:buClr>
                <a:schemeClr val="tx1"/>
              </a:buClr>
              <a:buSzPct val="100000"/>
              <a:buFontTx/>
              <a:defRPr sz="18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6pPr>
            <a:lvl7pPr marL="22288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7pPr>
            <a:lvl8pPr marL="25717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8pPr>
            <a:lvl9pPr marL="2914650" indent="-171450" defTabSz="342900" eaLnBrk="1" hangingPunct="1">
              <a:spcBef>
                <a:spcPts val="0"/>
              </a:spcBef>
              <a:spcAft>
                <a:spcPts val="750"/>
              </a:spcAft>
              <a:buClr>
                <a:schemeClr val="tx1"/>
              </a:buClr>
              <a:buSzPct val="100000"/>
              <a:buFont typeface="Arial" panose="020B0604020202020204"/>
              <a:buChar char="•"/>
              <a:defRPr sz="900" cap="none">
                <a:effectLst/>
                <a:latin typeface="+mn-lt"/>
                <a:ea typeface="+mn-ea"/>
              </a:defRPr>
            </a:lvl9pPr>
          </a:lstStyle>
          <a:p>
            <a:r>
              <a:rPr lang="zh-CN" altLang="en-US" sz="3000" dirty="0">
                <a:sym typeface="Calibri" panose="020F0502020204030204"/>
              </a:rPr>
              <a:t>春季学期关键时间节点与学业提醒</a:t>
            </a:r>
          </a:p>
        </p:txBody>
      </p:sp>
      <p:sp>
        <p:nvSpPr>
          <p:cNvPr id="37" name="文本占位符 3">
            <a:extLst>
              <a:ext uri="{FF2B5EF4-FFF2-40B4-BE49-F238E27FC236}">
                <a16:creationId xmlns:a16="http://schemas.microsoft.com/office/drawing/2014/main" id="{D4D6DA22-DD7C-7516-0C7F-CDF6F7764AB4}"/>
              </a:ext>
            </a:extLst>
          </p:cNvPr>
          <p:cNvSpPr txBox="1"/>
          <p:nvPr/>
        </p:nvSpPr>
        <p:spPr>
          <a:xfrm>
            <a:off x="3364381" y="886014"/>
            <a:ext cx="5810101" cy="375128"/>
          </a:xfrm>
          <a:prstGeom prst="rect">
            <a:avLst/>
          </a:prstGeom>
        </p:spPr>
        <p:txBody>
          <a:bodyPr vert="horz" lIns="91440" tIns="45720" rIns="91440" bIns="45720" rtlCol="0" anchor="ctr">
            <a:noAutofit/>
          </a:bodyPr>
          <a:lstStyle>
            <a:lvl1pPr marL="214630" indent="-214630" algn="l"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1pPr>
            <a:lvl2pPr marL="5575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2pPr>
            <a:lvl3pPr marL="900430" indent="-214630"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3pPr>
            <a:lvl4pPr marL="11576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4pPr>
            <a:lvl5pPr marL="1500505" indent="-128905" algn="ctr" defTabSz="342900" rtl="0" eaLnBrk="1" latinLnBrk="0" hangingPunct="1">
              <a:spcBef>
                <a:spcPts val="0"/>
              </a:spcBef>
              <a:spcAft>
                <a:spcPts val="750"/>
              </a:spcAft>
              <a:buClr>
                <a:schemeClr val="tx1"/>
              </a:buClr>
              <a:buSzPct val="100000"/>
              <a:buFontTx/>
              <a:buNone/>
              <a:defRPr sz="1800" kern="1200" cap="none">
                <a:solidFill>
                  <a:schemeClr val="bg1"/>
                </a:solidFill>
                <a:effectLst/>
                <a:latin typeface="思源黑体 CN Bold" panose="020B0800000000000000" pitchFamily="34" charset="-122"/>
                <a:ea typeface="思源黑体 CN Bold" panose="020B0800000000000000" pitchFamily="34" charset="-122"/>
                <a:cs typeface="微软雅黑" panose="020B0503020204020204" charset="-122"/>
              </a:defRPr>
            </a:lvl5pPr>
            <a:lvl6pPr marL="18859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panose="020B0604020202020204"/>
              <a:buChar char="•"/>
              <a:defRPr sz="900" kern="1200" cap="none">
                <a:solidFill>
                  <a:schemeClr val="tx1"/>
                </a:solidFill>
                <a:effectLst/>
                <a:latin typeface="+mn-lt"/>
                <a:ea typeface="+mn-ea"/>
                <a:cs typeface="+mn-cs"/>
              </a:defRPr>
            </a:lvl9pPr>
          </a:lstStyle>
          <a:p>
            <a:pPr marL="171450" indent="-171450" defTabSz="685800">
              <a:lnSpc>
                <a:spcPct val="90000"/>
              </a:lnSpc>
              <a:spcBef>
                <a:spcPts val="700"/>
              </a:spcBef>
              <a:spcAft>
                <a:spcPts val="0"/>
              </a:spcAft>
              <a:buClr>
                <a:prstClr val="white"/>
              </a:buClr>
              <a:defRPr/>
            </a:pPr>
            <a:endParaRPr lang="zh-CN" altLang="en-US" sz="2000" b="1" dirty="0">
              <a:solidFill>
                <a:prstClr val="white"/>
              </a:solidFill>
              <a:latin typeface="微软雅黑" panose="020B0503020204020204" charset="-122"/>
              <a:ea typeface="微软雅黑" panose="020B0503020204020204" charset="-122"/>
              <a:cs typeface="Calibri" panose="020F0502020204030204"/>
              <a:sym typeface="Calibri" panose="020F0502020204030204"/>
            </a:endParaRPr>
          </a:p>
        </p:txBody>
      </p:sp>
      <p:graphicFrame>
        <p:nvGraphicFramePr>
          <p:cNvPr id="44" name="表格 43">
            <a:extLst>
              <a:ext uri="{FF2B5EF4-FFF2-40B4-BE49-F238E27FC236}">
                <a16:creationId xmlns:a16="http://schemas.microsoft.com/office/drawing/2014/main" id="{11486612-E6BC-403F-8F1F-D0536A650A4E}"/>
              </a:ext>
            </a:extLst>
          </p:cNvPr>
          <p:cNvGraphicFramePr>
            <a:graphicFrameLocks noGrp="1"/>
          </p:cNvGraphicFramePr>
          <p:nvPr/>
        </p:nvGraphicFramePr>
        <p:xfrm>
          <a:off x="1627499" y="2206276"/>
          <a:ext cx="8937000" cy="361360"/>
        </p:xfrm>
        <a:graphic>
          <a:graphicData uri="http://schemas.openxmlformats.org/drawingml/2006/table">
            <a:tbl>
              <a:tblPr firstRow="1" bandRow="1">
                <a:tableStyleId>{5C22544A-7EE6-4342-B048-85BDC9FD1C3A}</a:tableStyleId>
              </a:tblPr>
              <a:tblGrid>
                <a:gridCol w="675000">
                  <a:extLst>
                    <a:ext uri="{9D8B030D-6E8A-4147-A177-3AD203B41FA5}">
                      <a16:colId xmlns:a16="http://schemas.microsoft.com/office/drawing/2014/main" val="3439781912"/>
                    </a:ext>
                  </a:extLst>
                </a:gridCol>
                <a:gridCol w="459000">
                  <a:extLst>
                    <a:ext uri="{9D8B030D-6E8A-4147-A177-3AD203B41FA5}">
                      <a16:colId xmlns:a16="http://schemas.microsoft.com/office/drawing/2014/main" val="2249602423"/>
                    </a:ext>
                  </a:extLst>
                </a:gridCol>
                <a:gridCol w="459000">
                  <a:extLst>
                    <a:ext uri="{9D8B030D-6E8A-4147-A177-3AD203B41FA5}">
                      <a16:colId xmlns:a16="http://schemas.microsoft.com/office/drawing/2014/main" val="1011998585"/>
                    </a:ext>
                  </a:extLst>
                </a:gridCol>
                <a:gridCol w="459000">
                  <a:extLst>
                    <a:ext uri="{9D8B030D-6E8A-4147-A177-3AD203B41FA5}">
                      <a16:colId xmlns:a16="http://schemas.microsoft.com/office/drawing/2014/main" val="2362738119"/>
                    </a:ext>
                  </a:extLst>
                </a:gridCol>
                <a:gridCol w="459000">
                  <a:extLst>
                    <a:ext uri="{9D8B030D-6E8A-4147-A177-3AD203B41FA5}">
                      <a16:colId xmlns:a16="http://schemas.microsoft.com/office/drawing/2014/main" val="58438673"/>
                    </a:ext>
                  </a:extLst>
                </a:gridCol>
                <a:gridCol w="459000">
                  <a:extLst>
                    <a:ext uri="{9D8B030D-6E8A-4147-A177-3AD203B41FA5}">
                      <a16:colId xmlns:a16="http://schemas.microsoft.com/office/drawing/2014/main" val="1409472743"/>
                    </a:ext>
                  </a:extLst>
                </a:gridCol>
                <a:gridCol w="459000">
                  <a:extLst>
                    <a:ext uri="{9D8B030D-6E8A-4147-A177-3AD203B41FA5}">
                      <a16:colId xmlns:a16="http://schemas.microsoft.com/office/drawing/2014/main" val="435123424"/>
                    </a:ext>
                  </a:extLst>
                </a:gridCol>
                <a:gridCol w="459000">
                  <a:extLst>
                    <a:ext uri="{9D8B030D-6E8A-4147-A177-3AD203B41FA5}">
                      <a16:colId xmlns:a16="http://schemas.microsoft.com/office/drawing/2014/main" val="354226286"/>
                    </a:ext>
                  </a:extLst>
                </a:gridCol>
                <a:gridCol w="459000">
                  <a:extLst>
                    <a:ext uri="{9D8B030D-6E8A-4147-A177-3AD203B41FA5}">
                      <a16:colId xmlns:a16="http://schemas.microsoft.com/office/drawing/2014/main" val="129195563"/>
                    </a:ext>
                  </a:extLst>
                </a:gridCol>
                <a:gridCol w="459000">
                  <a:extLst>
                    <a:ext uri="{9D8B030D-6E8A-4147-A177-3AD203B41FA5}">
                      <a16:colId xmlns:a16="http://schemas.microsoft.com/office/drawing/2014/main" val="190804203"/>
                    </a:ext>
                  </a:extLst>
                </a:gridCol>
                <a:gridCol w="459000">
                  <a:extLst>
                    <a:ext uri="{9D8B030D-6E8A-4147-A177-3AD203B41FA5}">
                      <a16:colId xmlns:a16="http://schemas.microsoft.com/office/drawing/2014/main" val="398553865"/>
                    </a:ext>
                  </a:extLst>
                </a:gridCol>
                <a:gridCol w="459000">
                  <a:extLst>
                    <a:ext uri="{9D8B030D-6E8A-4147-A177-3AD203B41FA5}">
                      <a16:colId xmlns:a16="http://schemas.microsoft.com/office/drawing/2014/main" val="489419236"/>
                    </a:ext>
                  </a:extLst>
                </a:gridCol>
                <a:gridCol w="459000">
                  <a:extLst>
                    <a:ext uri="{9D8B030D-6E8A-4147-A177-3AD203B41FA5}">
                      <a16:colId xmlns:a16="http://schemas.microsoft.com/office/drawing/2014/main" val="2576049560"/>
                    </a:ext>
                  </a:extLst>
                </a:gridCol>
                <a:gridCol w="459000">
                  <a:extLst>
                    <a:ext uri="{9D8B030D-6E8A-4147-A177-3AD203B41FA5}">
                      <a16:colId xmlns:a16="http://schemas.microsoft.com/office/drawing/2014/main" val="2191440902"/>
                    </a:ext>
                  </a:extLst>
                </a:gridCol>
                <a:gridCol w="459000">
                  <a:extLst>
                    <a:ext uri="{9D8B030D-6E8A-4147-A177-3AD203B41FA5}">
                      <a16:colId xmlns:a16="http://schemas.microsoft.com/office/drawing/2014/main" val="355274028"/>
                    </a:ext>
                  </a:extLst>
                </a:gridCol>
                <a:gridCol w="459000">
                  <a:extLst>
                    <a:ext uri="{9D8B030D-6E8A-4147-A177-3AD203B41FA5}">
                      <a16:colId xmlns:a16="http://schemas.microsoft.com/office/drawing/2014/main" val="2060913348"/>
                    </a:ext>
                  </a:extLst>
                </a:gridCol>
                <a:gridCol w="459000">
                  <a:extLst>
                    <a:ext uri="{9D8B030D-6E8A-4147-A177-3AD203B41FA5}">
                      <a16:colId xmlns:a16="http://schemas.microsoft.com/office/drawing/2014/main" val="922605265"/>
                    </a:ext>
                  </a:extLst>
                </a:gridCol>
                <a:gridCol w="459000">
                  <a:extLst>
                    <a:ext uri="{9D8B030D-6E8A-4147-A177-3AD203B41FA5}">
                      <a16:colId xmlns:a16="http://schemas.microsoft.com/office/drawing/2014/main" val="2288418716"/>
                    </a:ext>
                  </a:extLst>
                </a:gridCol>
                <a:gridCol w="459000">
                  <a:extLst>
                    <a:ext uri="{9D8B030D-6E8A-4147-A177-3AD203B41FA5}">
                      <a16:colId xmlns:a16="http://schemas.microsoft.com/office/drawing/2014/main" val="3739124161"/>
                    </a:ext>
                  </a:extLst>
                </a:gridCol>
              </a:tblGrid>
              <a:tr h="361360">
                <a:tc>
                  <a:txBody>
                    <a:bodyPr/>
                    <a:lstStyle/>
                    <a:p>
                      <a:pPr algn="ctr"/>
                      <a:r>
                        <a:rPr lang="zh-CN" altLang="en-US" sz="1000" dirty="0">
                          <a:latin typeface="+mn-lt"/>
                          <a:ea typeface="+mn-ea"/>
                          <a:cs typeface="+mn-ea"/>
                          <a:sym typeface="+mn-lt"/>
                        </a:rPr>
                        <a:t>周数</a:t>
                      </a:r>
                    </a:p>
                  </a:txBody>
                  <a:tcPr marL="68580" marR="68580" marT="34290" marB="34290" anchor="ctr">
                    <a:lnL w="28575" cap="flat" cmpd="sng" algn="ctr">
                      <a:solidFill>
                        <a:srgbClr val="660874"/>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solidFill>
                      <a:srgbClr val="660874"/>
                    </a:solidFill>
                  </a:tcPr>
                </a:tc>
                <a:tc>
                  <a:txBody>
                    <a:bodyPr/>
                    <a:lstStyle/>
                    <a:p>
                      <a:pPr algn="ctr"/>
                      <a:r>
                        <a:rPr lang="en-US" altLang="zh-CN" sz="1000" b="0" dirty="0">
                          <a:solidFill>
                            <a:schemeClr val="tx1"/>
                          </a:solidFill>
                          <a:latin typeface="+mn-lt"/>
                          <a:ea typeface="+mn-ea"/>
                          <a:cs typeface="+mn-ea"/>
                          <a:sym typeface="+mn-lt"/>
                        </a:rPr>
                        <a:t>1</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2</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3</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4</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5</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6</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7</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8</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9</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10</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11</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12</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13</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14</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15</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16</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17</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tc>
                  <a:txBody>
                    <a:bodyPr/>
                    <a:lstStyle/>
                    <a:p>
                      <a:pPr algn="ctr"/>
                      <a:r>
                        <a:rPr lang="en-US" altLang="zh-CN" sz="1000" b="0" dirty="0">
                          <a:solidFill>
                            <a:schemeClr val="tx1"/>
                          </a:solidFill>
                          <a:latin typeface="+mn-lt"/>
                          <a:ea typeface="+mn-ea"/>
                          <a:cs typeface="+mn-ea"/>
                          <a:sym typeface="+mn-lt"/>
                        </a:rPr>
                        <a:t>18</a:t>
                      </a:r>
                      <a:endParaRPr lang="zh-CN" altLang="en-US" sz="1000" b="0" dirty="0">
                        <a:solidFill>
                          <a:schemeClr val="tx1"/>
                        </a:solidFill>
                        <a:latin typeface="+mn-lt"/>
                        <a:ea typeface="+mn-ea"/>
                        <a:cs typeface="+mn-ea"/>
                        <a:sym typeface="+mn-lt"/>
                      </a:endParaRPr>
                    </a:p>
                  </a:txBody>
                  <a:tcPr marL="68580" marR="68580" marT="34290" marB="34290" anchor="ctr">
                    <a:lnL w="12700" cap="flat" cmpd="sng" algn="ctr">
                      <a:solidFill>
                        <a:schemeClr val="bg1"/>
                      </a:solidFill>
                      <a:prstDash val="solid"/>
                      <a:round/>
                      <a:headEnd type="none" w="med" len="med"/>
                      <a:tailEnd type="none" w="med" len="med"/>
                    </a:lnL>
                    <a:lnR w="28575" cap="flat" cmpd="sng" algn="ctr">
                      <a:solidFill>
                        <a:srgbClr val="660874"/>
                      </a:solidFill>
                      <a:prstDash val="solid"/>
                      <a:round/>
                      <a:headEnd type="none" w="med" len="med"/>
                      <a:tailEnd type="none" w="med" len="med"/>
                    </a:lnR>
                    <a:lnT w="28575" cap="flat" cmpd="sng" algn="ctr">
                      <a:solidFill>
                        <a:srgbClr val="660874"/>
                      </a:solidFill>
                      <a:prstDash val="solid"/>
                      <a:round/>
                      <a:headEnd type="none" w="med" len="med"/>
                      <a:tailEnd type="none" w="med" len="med"/>
                    </a:lnT>
                    <a:lnB w="28575" cap="flat" cmpd="sng" algn="ctr">
                      <a:solidFill>
                        <a:srgbClr val="660874"/>
                      </a:solidFill>
                      <a:prstDash val="solid"/>
                      <a:round/>
                      <a:headEnd type="none" w="med" len="med"/>
                      <a:tailEnd type="none" w="med" len="med"/>
                    </a:lnB>
                    <a:lnTlToBr w="12700" cmpd="sng">
                      <a:noFill/>
                      <a:prstDash val="solid"/>
                    </a:lnTlToBr>
                    <a:lnBlToTr w="12700" cmpd="sng">
                      <a:noFill/>
                      <a:prstDash val="solid"/>
                    </a:lnBlToTr>
                    <a:solidFill>
                      <a:srgbClr val="F8EFFA"/>
                    </a:solidFill>
                  </a:tcPr>
                </a:tc>
                <a:extLst>
                  <a:ext uri="{0D108BD9-81ED-4DB2-BD59-A6C34878D82A}">
                    <a16:rowId xmlns:a16="http://schemas.microsoft.com/office/drawing/2014/main" val="1508812721"/>
                  </a:ext>
                </a:extLst>
              </a:tr>
            </a:tbl>
          </a:graphicData>
        </a:graphic>
      </p:graphicFrame>
      <p:grpSp>
        <p:nvGrpSpPr>
          <p:cNvPr id="45" name="组合 44">
            <a:extLst>
              <a:ext uri="{FF2B5EF4-FFF2-40B4-BE49-F238E27FC236}">
                <a16:creationId xmlns:a16="http://schemas.microsoft.com/office/drawing/2014/main" id="{2FA9CE6C-7D56-432A-8047-2E254488BC8B}"/>
              </a:ext>
            </a:extLst>
          </p:cNvPr>
          <p:cNvGrpSpPr/>
          <p:nvPr/>
        </p:nvGrpSpPr>
        <p:grpSpPr>
          <a:xfrm>
            <a:off x="1543241" y="2614610"/>
            <a:ext cx="742767" cy="559050"/>
            <a:chOff x="47644" y="1100136"/>
            <a:chExt cx="990356" cy="745398"/>
          </a:xfrm>
        </p:grpSpPr>
        <p:sp>
          <p:nvSpPr>
            <p:cNvPr id="46" name="文本框 45">
              <a:extLst>
                <a:ext uri="{FF2B5EF4-FFF2-40B4-BE49-F238E27FC236}">
                  <a16:creationId xmlns:a16="http://schemas.microsoft.com/office/drawing/2014/main" id="{E4EF747D-7DAB-452C-8DC9-7F2692251FEC}"/>
                </a:ext>
              </a:extLst>
            </p:cNvPr>
            <p:cNvSpPr txBox="1"/>
            <p:nvPr/>
          </p:nvSpPr>
          <p:spPr>
            <a:xfrm>
              <a:off x="47644" y="1100136"/>
              <a:ext cx="990356" cy="400108"/>
            </a:xfrm>
            <a:prstGeom prst="rect">
              <a:avLst/>
            </a:prstGeom>
            <a:noFill/>
          </p:spPr>
          <p:txBody>
            <a:bodyPr wrap="square" rtlCol="0">
              <a:spAutoFit/>
            </a:bodyPr>
            <a:lstStyle>
              <a:defPPr>
                <a:defRPr lang="zh-CN"/>
              </a:defPPr>
              <a:lvl1pPr algn="ctr">
                <a:defRPr b="1"/>
              </a:lvl1pPr>
            </a:lstStyle>
            <a:p>
              <a:pPr defTabSz="685800"/>
              <a:r>
                <a:rPr lang="zh-CN" altLang="en-US" sz="1350" dirty="0">
                  <a:solidFill>
                    <a:prstClr val="black"/>
                  </a:solidFill>
                  <a:latin typeface="Verdana"/>
                  <a:ea typeface="微软雅黑" panose="020B0503020204020204" pitchFamily="34" charset="-122"/>
                </a:rPr>
                <a:t>教务员</a:t>
              </a:r>
            </a:p>
          </p:txBody>
        </p:sp>
        <p:sp>
          <p:nvSpPr>
            <p:cNvPr id="47" name="文本框 46">
              <a:extLst>
                <a:ext uri="{FF2B5EF4-FFF2-40B4-BE49-F238E27FC236}">
                  <a16:creationId xmlns:a16="http://schemas.microsoft.com/office/drawing/2014/main" id="{836F61C4-CFEF-436C-A55F-E0CE7C31F393}"/>
                </a:ext>
              </a:extLst>
            </p:cNvPr>
            <p:cNvSpPr txBox="1"/>
            <p:nvPr/>
          </p:nvSpPr>
          <p:spPr>
            <a:xfrm>
              <a:off x="101229" y="1445425"/>
              <a:ext cx="936771" cy="400109"/>
            </a:xfrm>
            <a:prstGeom prst="rect">
              <a:avLst/>
            </a:prstGeom>
            <a:noFill/>
          </p:spPr>
          <p:txBody>
            <a:bodyPr wrap="square" rtlCol="0">
              <a:spAutoFit/>
            </a:bodyPr>
            <a:lstStyle>
              <a:defPPr>
                <a:defRPr lang="zh-CN"/>
              </a:defPPr>
              <a:lvl1pPr algn="ctr">
                <a:defRPr b="1"/>
              </a:lvl1pPr>
            </a:lstStyle>
            <a:p>
              <a:pPr defTabSz="685800"/>
              <a:r>
                <a:rPr lang="zh-CN" altLang="en-US" sz="1350" dirty="0">
                  <a:solidFill>
                    <a:prstClr val="black"/>
                  </a:solidFill>
                  <a:latin typeface="Verdana"/>
                  <a:ea typeface="微软雅黑" panose="020B0503020204020204" pitchFamily="34" charset="-122"/>
                </a:rPr>
                <a:t>班主任</a:t>
              </a:r>
            </a:p>
          </p:txBody>
        </p:sp>
      </p:grpSp>
      <p:sp>
        <p:nvSpPr>
          <p:cNvPr id="48" name="文本框 47">
            <a:extLst>
              <a:ext uri="{FF2B5EF4-FFF2-40B4-BE49-F238E27FC236}">
                <a16:creationId xmlns:a16="http://schemas.microsoft.com/office/drawing/2014/main" id="{886C4F65-0F82-4ACE-894B-559BEAFAE5FF}"/>
              </a:ext>
            </a:extLst>
          </p:cNvPr>
          <p:cNvSpPr txBox="1"/>
          <p:nvPr/>
        </p:nvSpPr>
        <p:spPr>
          <a:xfrm>
            <a:off x="1543241" y="3400954"/>
            <a:ext cx="742767" cy="300082"/>
          </a:xfrm>
          <a:prstGeom prst="rect">
            <a:avLst/>
          </a:prstGeom>
          <a:noFill/>
        </p:spPr>
        <p:txBody>
          <a:bodyPr wrap="square" rtlCol="0">
            <a:spAutoFit/>
          </a:bodyPr>
          <a:lstStyle>
            <a:defPPr>
              <a:defRPr lang="zh-CN"/>
            </a:defPPr>
            <a:lvl1pPr algn="ctr">
              <a:defRPr b="1">
                <a:solidFill>
                  <a:schemeClr val="bg1"/>
                </a:solidFill>
              </a:defRPr>
            </a:lvl1pPr>
          </a:lstStyle>
          <a:p>
            <a:pPr defTabSz="685800"/>
            <a:r>
              <a:rPr lang="zh-CN" altLang="en-US" sz="1350" dirty="0">
                <a:solidFill>
                  <a:prstClr val="black"/>
                </a:solidFill>
                <a:latin typeface="Verdana"/>
                <a:ea typeface="微软雅黑" panose="020B0503020204020204" pitchFamily="34" charset="-122"/>
              </a:rPr>
              <a:t>辅导员</a:t>
            </a:r>
          </a:p>
        </p:txBody>
      </p:sp>
      <p:sp>
        <p:nvSpPr>
          <p:cNvPr id="49" name="矩形 48">
            <a:extLst>
              <a:ext uri="{FF2B5EF4-FFF2-40B4-BE49-F238E27FC236}">
                <a16:creationId xmlns:a16="http://schemas.microsoft.com/office/drawing/2014/main" id="{9D17BE95-CD58-472C-B8CD-A664C1F8D9A7}"/>
              </a:ext>
            </a:extLst>
          </p:cNvPr>
          <p:cNvSpPr/>
          <p:nvPr/>
        </p:nvSpPr>
        <p:spPr>
          <a:xfrm>
            <a:off x="1627499" y="2567636"/>
            <a:ext cx="8937000" cy="2728490"/>
          </a:xfrm>
          <a:prstGeom prst="rect">
            <a:avLst/>
          </a:prstGeom>
          <a:noFill/>
          <a:ln w="38100">
            <a:solidFill>
              <a:srgbClr val="660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cxnSp>
        <p:nvCxnSpPr>
          <p:cNvPr id="50" name="直接连接符 49">
            <a:extLst>
              <a:ext uri="{FF2B5EF4-FFF2-40B4-BE49-F238E27FC236}">
                <a16:creationId xmlns:a16="http://schemas.microsoft.com/office/drawing/2014/main" id="{031D4664-AE71-4058-BD4B-CCED99137008}"/>
              </a:ext>
            </a:extLst>
          </p:cNvPr>
          <p:cNvCxnSpPr/>
          <p:nvPr/>
        </p:nvCxnSpPr>
        <p:spPr>
          <a:xfrm>
            <a:off x="1627499" y="3215581"/>
            <a:ext cx="8937000" cy="0"/>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9BFA5287-9D19-4468-BA29-1D7F02E235DD}"/>
              </a:ext>
            </a:extLst>
          </p:cNvPr>
          <p:cNvCxnSpPr/>
          <p:nvPr/>
        </p:nvCxnSpPr>
        <p:spPr>
          <a:xfrm>
            <a:off x="1627499" y="3863526"/>
            <a:ext cx="8937000" cy="0"/>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24D6F205-508C-446D-901C-9116317C6E40}"/>
              </a:ext>
            </a:extLst>
          </p:cNvPr>
          <p:cNvCxnSpPr>
            <a:cxnSpLocks/>
          </p:cNvCxnSpPr>
          <p:nvPr/>
        </p:nvCxnSpPr>
        <p:spPr>
          <a:xfrm flipH="1">
            <a:off x="2277037" y="2567636"/>
            <a:ext cx="6413" cy="2728490"/>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4ADE96EF-671F-4B07-870B-3D36AEB393D1}"/>
              </a:ext>
            </a:extLst>
          </p:cNvPr>
          <p:cNvSpPr txBox="1"/>
          <p:nvPr/>
        </p:nvSpPr>
        <p:spPr>
          <a:xfrm>
            <a:off x="2223677" y="4054441"/>
            <a:ext cx="957867" cy="300082"/>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补退选</a:t>
            </a:r>
            <a:endParaRPr lang="zh-CN" altLang="en-US" sz="1200" dirty="0">
              <a:solidFill>
                <a:prstClr val="black"/>
              </a:solidFill>
              <a:latin typeface="Verdana"/>
              <a:ea typeface="微软雅黑" panose="020B0503020204020204" pitchFamily="34" charset="-122"/>
            </a:endParaRPr>
          </a:p>
        </p:txBody>
      </p:sp>
      <p:sp>
        <p:nvSpPr>
          <p:cNvPr id="54" name="文本框 53">
            <a:extLst>
              <a:ext uri="{FF2B5EF4-FFF2-40B4-BE49-F238E27FC236}">
                <a16:creationId xmlns:a16="http://schemas.microsoft.com/office/drawing/2014/main" id="{B696C66D-1865-43BD-B61F-8F47B6440A2E}"/>
              </a:ext>
            </a:extLst>
          </p:cNvPr>
          <p:cNvSpPr txBox="1"/>
          <p:nvPr/>
        </p:nvSpPr>
        <p:spPr>
          <a:xfrm>
            <a:off x="5724860" y="4048898"/>
            <a:ext cx="877163" cy="300082"/>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期中考试</a:t>
            </a:r>
          </a:p>
        </p:txBody>
      </p:sp>
      <p:sp>
        <p:nvSpPr>
          <p:cNvPr id="55" name="文本框 54">
            <a:extLst>
              <a:ext uri="{FF2B5EF4-FFF2-40B4-BE49-F238E27FC236}">
                <a16:creationId xmlns:a16="http://schemas.microsoft.com/office/drawing/2014/main" id="{12953A03-1DE8-49AA-B37F-C60A3994AB20}"/>
              </a:ext>
            </a:extLst>
          </p:cNvPr>
          <p:cNvSpPr txBox="1"/>
          <p:nvPr/>
        </p:nvSpPr>
        <p:spPr>
          <a:xfrm>
            <a:off x="9536829" y="4048898"/>
            <a:ext cx="877163" cy="300082"/>
          </a:xfrm>
          <a:prstGeom prst="rect">
            <a:avLst/>
          </a:prstGeom>
          <a:noFill/>
        </p:spPr>
        <p:txBody>
          <a:bodyPr wrap="none" rtlCol="0">
            <a:spAutoFit/>
          </a:bodyPr>
          <a:lstStyle/>
          <a:p>
            <a:pPr defTabSz="685800"/>
            <a:r>
              <a:rPr lang="zh-CN" altLang="en-US" sz="1350" dirty="0">
                <a:solidFill>
                  <a:prstClr val="black"/>
                </a:solidFill>
                <a:latin typeface="Verdana"/>
                <a:ea typeface="微软雅黑" panose="020B0503020204020204" pitchFamily="34" charset="-122"/>
              </a:rPr>
              <a:t>期末考试</a:t>
            </a:r>
          </a:p>
        </p:txBody>
      </p:sp>
      <p:sp>
        <p:nvSpPr>
          <p:cNvPr id="56" name="文本框 55">
            <a:extLst>
              <a:ext uri="{FF2B5EF4-FFF2-40B4-BE49-F238E27FC236}">
                <a16:creationId xmlns:a16="http://schemas.microsoft.com/office/drawing/2014/main" id="{28BE7FDD-3C59-47C5-A96C-71D3F9C0630C}"/>
              </a:ext>
            </a:extLst>
          </p:cNvPr>
          <p:cNvSpPr txBox="1"/>
          <p:nvPr/>
        </p:nvSpPr>
        <p:spPr>
          <a:xfrm>
            <a:off x="7999795" y="4039774"/>
            <a:ext cx="1050288" cy="300082"/>
          </a:xfrm>
          <a:prstGeom prst="rect">
            <a:avLst/>
          </a:prstGeom>
          <a:noFill/>
        </p:spPr>
        <p:txBody>
          <a:bodyPr wrap="none" rtlCol="0">
            <a:spAutoFit/>
          </a:bodyPr>
          <a:lstStyle/>
          <a:p>
            <a:pPr defTabSz="685800"/>
            <a:r>
              <a:rPr lang="zh-CN" altLang="en-US" sz="1350" dirty="0">
                <a:solidFill>
                  <a:prstClr val="black"/>
                </a:solidFill>
                <a:latin typeface="Verdana"/>
                <a:ea typeface="微软雅黑" panose="020B0503020204020204" pitchFamily="34" charset="-122"/>
              </a:rPr>
              <a:t>预选与正选</a:t>
            </a:r>
          </a:p>
        </p:txBody>
      </p:sp>
      <p:cxnSp>
        <p:nvCxnSpPr>
          <p:cNvPr id="57" name="直接连接符 56">
            <a:extLst>
              <a:ext uri="{FF2B5EF4-FFF2-40B4-BE49-F238E27FC236}">
                <a16:creationId xmlns:a16="http://schemas.microsoft.com/office/drawing/2014/main" id="{08AE5040-CD9B-4D8F-AA50-8A52DCBB3B45}"/>
              </a:ext>
            </a:extLst>
          </p:cNvPr>
          <p:cNvCxnSpPr>
            <a:cxnSpLocks/>
          </p:cNvCxnSpPr>
          <p:nvPr/>
        </p:nvCxnSpPr>
        <p:spPr>
          <a:xfrm>
            <a:off x="5518149" y="3863526"/>
            <a:ext cx="0" cy="1432600"/>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B744FAE9-4022-4124-9470-3C65FA10E453}"/>
              </a:ext>
            </a:extLst>
          </p:cNvPr>
          <p:cNvCxnSpPr>
            <a:cxnSpLocks/>
          </p:cNvCxnSpPr>
          <p:nvPr/>
        </p:nvCxnSpPr>
        <p:spPr>
          <a:xfrm>
            <a:off x="6896099" y="3863526"/>
            <a:ext cx="0" cy="629496"/>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EE23179B-D0F5-43EC-BA6D-8A33FC6D0441}"/>
              </a:ext>
            </a:extLst>
          </p:cNvPr>
          <p:cNvSpPr txBox="1"/>
          <p:nvPr/>
        </p:nvSpPr>
        <p:spPr>
          <a:xfrm>
            <a:off x="3875778" y="2642427"/>
            <a:ext cx="1396536" cy="507831"/>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教务学籍审查</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与学业预警谈话</a:t>
            </a:r>
            <a:endParaRPr lang="en-US" altLang="zh-CN" sz="1350" dirty="0">
              <a:solidFill>
                <a:prstClr val="black"/>
              </a:solidFill>
              <a:latin typeface="Verdana"/>
              <a:ea typeface="微软雅黑" panose="020B0503020204020204" pitchFamily="34" charset="-122"/>
            </a:endParaRPr>
          </a:p>
        </p:txBody>
      </p:sp>
      <p:cxnSp>
        <p:nvCxnSpPr>
          <p:cNvPr id="61" name="直接连接符 60">
            <a:extLst>
              <a:ext uri="{FF2B5EF4-FFF2-40B4-BE49-F238E27FC236}">
                <a16:creationId xmlns:a16="http://schemas.microsoft.com/office/drawing/2014/main" id="{DA4869B5-AFC1-4919-B07A-EECF451570D1}"/>
              </a:ext>
            </a:extLst>
          </p:cNvPr>
          <p:cNvCxnSpPr>
            <a:cxnSpLocks/>
          </p:cNvCxnSpPr>
          <p:nvPr/>
        </p:nvCxnSpPr>
        <p:spPr>
          <a:xfrm>
            <a:off x="7810499" y="3215581"/>
            <a:ext cx="32666" cy="2056743"/>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809B3175-00C3-4713-9590-3D20F764838A}"/>
              </a:ext>
            </a:extLst>
          </p:cNvPr>
          <p:cNvCxnSpPr>
            <a:cxnSpLocks/>
          </p:cNvCxnSpPr>
          <p:nvPr/>
        </p:nvCxnSpPr>
        <p:spPr>
          <a:xfrm>
            <a:off x="9182099" y="3215580"/>
            <a:ext cx="38998" cy="2080546"/>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5B6432A2-3DA0-42BE-BEE4-AF599CC3ED8A}"/>
              </a:ext>
            </a:extLst>
          </p:cNvPr>
          <p:cNvSpPr txBox="1"/>
          <p:nvPr/>
        </p:nvSpPr>
        <p:spPr>
          <a:xfrm>
            <a:off x="2277037" y="3410279"/>
            <a:ext cx="904507" cy="300082"/>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选课指导</a:t>
            </a:r>
          </a:p>
        </p:txBody>
      </p:sp>
      <p:cxnSp>
        <p:nvCxnSpPr>
          <p:cNvPr id="64" name="直接连接符 63">
            <a:extLst>
              <a:ext uri="{FF2B5EF4-FFF2-40B4-BE49-F238E27FC236}">
                <a16:creationId xmlns:a16="http://schemas.microsoft.com/office/drawing/2014/main" id="{0F904F26-536D-42D1-B6A1-0A1BBC27ABF3}"/>
              </a:ext>
            </a:extLst>
          </p:cNvPr>
          <p:cNvCxnSpPr/>
          <p:nvPr/>
        </p:nvCxnSpPr>
        <p:spPr>
          <a:xfrm>
            <a:off x="3225212" y="2551719"/>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D1CF4582-BE47-4220-A9F5-292412262D33}"/>
              </a:ext>
            </a:extLst>
          </p:cNvPr>
          <p:cNvCxnSpPr/>
          <p:nvPr/>
        </p:nvCxnSpPr>
        <p:spPr>
          <a:xfrm>
            <a:off x="5974531" y="2551718"/>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66" name="文本框 65">
            <a:extLst>
              <a:ext uri="{FF2B5EF4-FFF2-40B4-BE49-F238E27FC236}">
                <a16:creationId xmlns:a16="http://schemas.microsoft.com/office/drawing/2014/main" id="{9AD1719D-88EE-4C1F-879D-47D5EA30A286}"/>
              </a:ext>
            </a:extLst>
          </p:cNvPr>
          <p:cNvSpPr txBox="1"/>
          <p:nvPr/>
        </p:nvSpPr>
        <p:spPr>
          <a:xfrm>
            <a:off x="4433002" y="3388756"/>
            <a:ext cx="877163" cy="300082"/>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考前指导</a:t>
            </a:r>
          </a:p>
        </p:txBody>
      </p:sp>
      <p:cxnSp>
        <p:nvCxnSpPr>
          <p:cNvPr id="67" name="直接连接符 66">
            <a:extLst>
              <a:ext uri="{FF2B5EF4-FFF2-40B4-BE49-F238E27FC236}">
                <a16:creationId xmlns:a16="http://schemas.microsoft.com/office/drawing/2014/main" id="{EE7E647E-9769-4D08-800E-DAF29FB12339}"/>
              </a:ext>
            </a:extLst>
          </p:cNvPr>
          <p:cNvCxnSpPr/>
          <p:nvPr/>
        </p:nvCxnSpPr>
        <p:spPr>
          <a:xfrm>
            <a:off x="5518149" y="3215582"/>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47FE6BF5-B8EA-4CC3-81D7-559EE02FC1F5}"/>
              </a:ext>
            </a:extLst>
          </p:cNvPr>
          <p:cNvCxnSpPr>
            <a:cxnSpLocks/>
          </p:cNvCxnSpPr>
          <p:nvPr/>
        </p:nvCxnSpPr>
        <p:spPr>
          <a:xfrm>
            <a:off x="4186035" y="3230908"/>
            <a:ext cx="0" cy="632619"/>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69" name="文本框 68">
            <a:extLst>
              <a:ext uri="{FF2B5EF4-FFF2-40B4-BE49-F238E27FC236}">
                <a16:creationId xmlns:a16="http://schemas.microsoft.com/office/drawing/2014/main" id="{D3A8900C-BF4C-4FC7-A3A9-0E11D4E29BBD}"/>
              </a:ext>
            </a:extLst>
          </p:cNvPr>
          <p:cNvSpPr txBox="1"/>
          <p:nvPr/>
        </p:nvSpPr>
        <p:spPr>
          <a:xfrm>
            <a:off x="7780510" y="3293042"/>
            <a:ext cx="1569661" cy="507831"/>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期末备考指导</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选课指导（体育）</a:t>
            </a:r>
          </a:p>
        </p:txBody>
      </p:sp>
      <p:sp>
        <p:nvSpPr>
          <p:cNvPr id="70" name="文本框 69">
            <a:extLst>
              <a:ext uri="{FF2B5EF4-FFF2-40B4-BE49-F238E27FC236}">
                <a16:creationId xmlns:a16="http://schemas.microsoft.com/office/drawing/2014/main" id="{5E1AA3C2-86B2-4C09-9764-461123067F7E}"/>
              </a:ext>
            </a:extLst>
          </p:cNvPr>
          <p:cNvSpPr txBox="1"/>
          <p:nvPr/>
        </p:nvSpPr>
        <p:spPr>
          <a:xfrm>
            <a:off x="8744470" y="2717062"/>
            <a:ext cx="877163" cy="300082"/>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缓考办理</a:t>
            </a:r>
          </a:p>
        </p:txBody>
      </p:sp>
      <p:cxnSp>
        <p:nvCxnSpPr>
          <p:cNvPr id="71" name="直接连接符 70">
            <a:extLst>
              <a:ext uri="{FF2B5EF4-FFF2-40B4-BE49-F238E27FC236}">
                <a16:creationId xmlns:a16="http://schemas.microsoft.com/office/drawing/2014/main" id="{4A893FD5-1B73-4D37-BE31-9B9952F121DF}"/>
              </a:ext>
            </a:extLst>
          </p:cNvPr>
          <p:cNvCxnSpPr/>
          <p:nvPr/>
        </p:nvCxnSpPr>
        <p:spPr>
          <a:xfrm>
            <a:off x="8716000" y="2567636"/>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B410B60F-A6C5-48C7-B60E-3DC48E186E75}"/>
              </a:ext>
            </a:extLst>
          </p:cNvPr>
          <p:cNvCxnSpPr/>
          <p:nvPr/>
        </p:nvCxnSpPr>
        <p:spPr>
          <a:xfrm>
            <a:off x="9630400" y="2567636"/>
            <a:ext cx="0" cy="647945"/>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C22E65B0-7426-4CB0-BE42-4CBEFA6655B6}"/>
              </a:ext>
            </a:extLst>
          </p:cNvPr>
          <p:cNvCxnSpPr/>
          <p:nvPr/>
        </p:nvCxnSpPr>
        <p:spPr>
          <a:xfrm>
            <a:off x="1627499" y="4523385"/>
            <a:ext cx="8937000" cy="0"/>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36B9119A-D317-409B-A5BF-0013D626EFB7}"/>
              </a:ext>
            </a:extLst>
          </p:cNvPr>
          <p:cNvSpPr txBox="1"/>
          <p:nvPr/>
        </p:nvSpPr>
        <p:spPr>
          <a:xfrm>
            <a:off x="3096013" y="3275046"/>
            <a:ext cx="1127772" cy="507831"/>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心理个别人</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联合会诊</a:t>
            </a:r>
          </a:p>
        </p:txBody>
      </p:sp>
      <p:cxnSp>
        <p:nvCxnSpPr>
          <p:cNvPr id="75" name="直接连接符 74">
            <a:extLst>
              <a:ext uri="{FF2B5EF4-FFF2-40B4-BE49-F238E27FC236}">
                <a16:creationId xmlns:a16="http://schemas.microsoft.com/office/drawing/2014/main" id="{E200767E-E082-4488-941F-7073A9572DA9}"/>
              </a:ext>
            </a:extLst>
          </p:cNvPr>
          <p:cNvCxnSpPr>
            <a:cxnSpLocks/>
          </p:cNvCxnSpPr>
          <p:nvPr/>
        </p:nvCxnSpPr>
        <p:spPr>
          <a:xfrm>
            <a:off x="3232706" y="3221538"/>
            <a:ext cx="0" cy="2074589"/>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02A12D18-D30A-4C7D-94CF-EAD7EA8CDEF5}"/>
              </a:ext>
            </a:extLst>
          </p:cNvPr>
          <p:cNvCxnSpPr>
            <a:cxnSpLocks/>
          </p:cNvCxnSpPr>
          <p:nvPr/>
        </p:nvCxnSpPr>
        <p:spPr>
          <a:xfrm>
            <a:off x="4635037" y="3863526"/>
            <a:ext cx="0" cy="629496"/>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BF7BFF2F-10ED-4928-94B4-EBED8E4F9F37}"/>
              </a:ext>
            </a:extLst>
          </p:cNvPr>
          <p:cNvSpPr txBox="1"/>
          <p:nvPr/>
        </p:nvSpPr>
        <p:spPr>
          <a:xfrm>
            <a:off x="4555833" y="4048898"/>
            <a:ext cx="957867" cy="300082"/>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退课</a:t>
            </a:r>
            <a:endParaRPr lang="zh-CN" altLang="en-US" sz="1200" dirty="0">
              <a:solidFill>
                <a:prstClr val="black"/>
              </a:solidFill>
              <a:latin typeface="Verdana"/>
              <a:ea typeface="微软雅黑" panose="020B0503020204020204" pitchFamily="34" charset="-122"/>
            </a:endParaRPr>
          </a:p>
        </p:txBody>
      </p:sp>
      <p:sp>
        <p:nvSpPr>
          <p:cNvPr id="78" name="文本框 77">
            <a:extLst>
              <a:ext uri="{FF2B5EF4-FFF2-40B4-BE49-F238E27FC236}">
                <a16:creationId xmlns:a16="http://schemas.microsoft.com/office/drawing/2014/main" id="{B1044D39-7E17-4F93-BBEA-FCF71903F7BA}"/>
              </a:ext>
            </a:extLst>
          </p:cNvPr>
          <p:cNvSpPr txBox="1"/>
          <p:nvPr/>
        </p:nvSpPr>
        <p:spPr>
          <a:xfrm>
            <a:off x="6885299" y="3989993"/>
            <a:ext cx="957867" cy="507831"/>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退课（限后</a:t>
            </a:r>
            <a:r>
              <a:rPr lang="en-US" altLang="zh-CN" sz="1350" dirty="0">
                <a:solidFill>
                  <a:prstClr val="black"/>
                </a:solidFill>
                <a:latin typeface="Verdana"/>
                <a:ea typeface="微软雅黑" panose="020B0503020204020204" pitchFamily="34" charset="-122"/>
              </a:rPr>
              <a:t>8</a:t>
            </a:r>
            <a:r>
              <a:rPr lang="zh-CN" altLang="en-US" sz="1350" dirty="0">
                <a:solidFill>
                  <a:prstClr val="black"/>
                </a:solidFill>
                <a:latin typeface="Verdana"/>
                <a:ea typeface="微软雅黑" panose="020B0503020204020204" pitchFamily="34" charset="-122"/>
              </a:rPr>
              <a:t>周课）</a:t>
            </a:r>
            <a:endParaRPr lang="zh-CN" altLang="en-US" sz="1200" dirty="0">
              <a:solidFill>
                <a:prstClr val="black"/>
              </a:solidFill>
              <a:latin typeface="Verdana"/>
              <a:ea typeface="微软雅黑" panose="020B0503020204020204" pitchFamily="34" charset="-122"/>
            </a:endParaRPr>
          </a:p>
        </p:txBody>
      </p:sp>
      <p:sp>
        <p:nvSpPr>
          <p:cNvPr id="79" name="文本框 78">
            <a:extLst>
              <a:ext uri="{FF2B5EF4-FFF2-40B4-BE49-F238E27FC236}">
                <a16:creationId xmlns:a16="http://schemas.microsoft.com/office/drawing/2014/main" id="{57147639-9094-40A6-AB30-2C2A289CC175}"/>
              </a:ext>
            </a:extLst>
          </p:cNvPr>
          <p:cNvSpPr txBox="1"/>
          <p:nvPr/>
        </p:nvSpPr>
        <p:spPr>
          <a:xfrm>
            <a:off x="1485907" y="3984424"/>
            <a:ext cx="925200" cy="438582"/>
          </a:xfrm>
          <a:prstGeom prst="rect">
            <a:avLst/>
          </a:prstGeom>
          <a:noFill/>
        </p:spPr>
        <p:txBody>
          <a:bodyPr wrap="square" rtlCol="0">
            <a:spAutoFit/>
          </a:bodyPr>
          <a:lstStyle>
            <a:defPPr>
              <a:defRPr lang="zh-CN"/>
            </a:defPPr>
            <a:lvl1pPr algn="ctr">
              <a:defRPr b="1"/>
            </a:lvl1pPr>
          </a:lstStyle>
          <a:p>
            <a:pPr defTabSz="685800"/>
            <a:r>
              <a:rPr lang="zh-CN" altLang="en-US" sz="1350" dirty="0">
                <a:solidFill>
                  <a:prstClr val="black"/>
                </a:solidFill>
                <a:latin typeface="Verdana"/>
                <a:ea typeface="微软雅黑" panose="020B0503020204020204" pitchFamily="34" charset="-122"/>
              </a:rPr>
              <a:t>学生</a:t>
            </a:r>
            <a:endParaRPr lang="en-US" altLang="zh-CN" sz="1350" dirty="0">
              <a:solidFill>
                <a:prstClr val="black"/>
              </a:solidFill>
              <a:latin typeface="Verdana"/>
              <a:ea typeface="微软雅黑" panose="020B0503020204020204" pitchFamily="34" charset="-122"/>
            </a:endParaRPr>
          </a:p>
          <a:p>
            <a:pPr defTabSz="685800"/>
            <a:r>
              <a:rPr lang="zh-CN" altLang="en-US" sz="900" dirty="0">
                <a:solidFill>
                  <a:prstClr val="black"/>
                </a:solidFill>
                <a:latin typeface="Verdana"/>
                <a:ea typeface="微软雅黑" panose="020B0503020204020204" pitchFamily="34" charset="-122"/>
              </a:rPr>
              <a:t>（非毕业年级）</a:t>
            </a:r>
            <a:endParaRPr lang="en-US" altLang="zh-CN" sz="1350" dirty="0">
              <a:solidFill>
                <a:prstClr val="black"/>
              </a:solidFill>
              <a:latin typeface="Verdana"/>
              <a:ea typeface="微软雅黑" panose="020B0503020204020204" pitchFamily="34" charset="-122"/>
            </a:endParaRPr>
          </a:p>
        </p:txBody>
      </p:sp>
      <p:sp>
        <p:nvSpPr>
          <p:cNvPr id="80" name="文本框 79">
            <a:extLst>
              <a:ext uri="{FF2B5EF4-FFF2-40B4-BE49-F238E27FC236}">
                <a16:creationId xmlns:a16="http://schemas.microsoft.com/office/drawing/2014/main" id="{B8AEAB56-7D28-4D56-A001-AFDD543E5BA4}"/>
              </a:ext>
            </a:extLst>
          </p:cNvPr>
          <p:cNvSpPr txBox="1"/>
          <p:nvPr/>
        </p:nvSpPr>
        <p:spPr>
          <a:xfrm>
            <a:off x="1485907" y="4698637"/>
            <a:ext cx="925200" cy="438582"/>
          </a:xfrm>
          <a:prstGeom prst="rect">
            <a:avLst/>
          </a:prstGeom>
          <a:noFill/>
        </p:spPr>
        <p:txBody>
          <a:bodyPr wrap="square" rtlCol="0">
            <a:spAutoFit/>
          </a:bodyPr>
          <a:lstStyle>
            <a:defPPr>
              <a:defRPr lang="zh-CN"/>
            </a:defPPr>
            <a:lvl1pPr algn="ctr">
              <a:defRPr b="1"/>
            </a:lvl1pPr>
          </a:lstStyle>
          <a:p>
            <a:pPr defTabSz="685800"/>
            <a:r>
              <a:rPr lang="zh-CN" altLang="en-US" sz="1350" dirty="0">
                <a:solidFill>
                  <a:prstClr val="black"/>
                </a:solidFill>
                <a:latin typeface="Verdana"/>
                <a:ea typeface="微软雅黑" panose="020B0503020204020204" pitchFamily="34" charset="-122"/>
              </a:rPr>
              <a:t>学生</a:t>
            </a:r>
            <a:endParaRPr lang="en-US" altLang="zh-CN" sz="1350" dirty="0">
              <a:solidFill>
                <a:prstClr val="black"/>
              </a:solidFill>
              <a:latin typeface="Verdana"/>
              <a:ea typeface="微软雅黑" panose="020B0503020204020204" pitchFamily="34" charset="-122"/>
            </a:endParaRPr>
          </a:p>
          <a:p>
            <a:pPr defTabSz="685800"/>
            <a:r>
              <a:rPr lang="zh-CN" altLang="en-US" sz="900" dirty="0">
                <a:solidFill>
                  <a:prstClr val="black"/>
                </a:solidFill>
                <a:latin typeface="Verdana"/>
                <a:ea typeface="微软雅黑" panose="020B0503020204020204" pitchFamily="34" charset="-122"/>
              </a:rPr>
              <a:t>（毕业年级）</a:t>
            </a:r>
            <a:endParaRPr lang="en-US" altLang="zh-CN" sz="1350" dirty="0">
              <a:solidFill>
                <a:prstClr val="black"/>
              </a:solidFill>
              <a:latin typeface="Verdana"/>
              <a:ea typeface="微软雅黑" panose="020B0503020204020204" pitchFamily="34" charset="-122"/>
            </a:endParaRPr>
          </a:p>
        </p:txBody>
      </p:sp>
      <p:sp>
        <p:nvSpPr>
          <p:cNvPr id="81" name="文本框 80">
            <a:extLst>
              <a:ext uri="{FF2B5EF4-FFF2-40B4-BE49-F238E27FC236}">
                <a16:creationId xmlns:a16="http://schemas.microsoft.com/office/drawing/2014/main" id="{E083803D-A597-4D00-9AEF-1481BAAD6249}"/>
              </a:ext>
            </a:extLst>
          </p:cNvPr>
          <p:cNvSpPr txBox="1"/>
          <p:nvPr/>
        </p:nvSpPr>
        <p:spPr>
          <a:xfrm>
            <a:off x="2286007" y="4678598"/>
            <a:ext cx="854102" cy="715581"/>
          </a:xfrm>
          <a:prstGeom prst="rect">
            <a:avLst/>
          </a:prstGeom>
          <a:noFill/>
        </p:spPr>
        <p:txBody>
          <a:bodyPr wrap="square" rtlCol="0">
            <a:spAutoFit/>
          </a:bodyPr>
          <a:lstStyle/>
          <a:p>
            <a:pPr algn="ctr" defTabSz="685800"/>
            <a:r>
              <a:rPr lang="zh-CN" altLang="en-US" sz="1350" dirty="0">
                <a:solidFill>
                  <a:prstClr val="black"/>
                </a:solidFill>
                <a:latin typeface="Verdana"/>
                <a:ea typeface="微软雅黑" panose="020B0503020204020204" pitchFamily="34" charset="-122"/>
              </a:rPr>
              <a:t>主修辅修毕业自查</a:t>
            </a:r>
            <a:endParaRPr lang="en-US" altLang="zh-CN" sz="1350" dirty="0">
              <a:solidFill>
                <a:prstClr val="black"/>
              </a:solidFill>
              <a:latin typeface="Verdana"/>
              <a:ea typeface="微软雅黑" panose="020B0503020204020204" pitchFamily="34" charset="-122"/>
            </a:endParaRPr>
          </a:p>
        </p:txBody>
      </p:sp>
      <p:cxnSp>
        <p:nvCxnSpPr>
          <p:cNvPr id="82" name="直接连接符 81">
            <a:extLst>
              <a:ext uri="{FF2B5EF4-FFF2-40B4-BE49-F238E27FC236}">
                <a16:creationId xmlns:a16="http://schemas.microsoft.com/office/drawing/2014/main" id="{01BD0C2F-1080-4B30-8F2C-A58A4734B067}"/>
              </a:ext>
            </a:extLst>
          </p:cNvPr>
          <p:cNvCxnSpPr>
            <a:cxnSpLocks/>
          </p:cNvCxnSpPr>
          <p:nvPr/>
        </p:nvCxnSpPr>
        <p:spPr>
          <a:xfrm>
            <a:off x="6896099" y="4493022"/>
            <a:ext cx="0" cy="803104"/>
          </a:xfrm>
          <a:prstGeom prst="line">
            <a:avLst/>
          </a:prstGeom>
          <a:ln w="38100">
            <a:solidFill>
              <a:srgbClr val="660874"/>
            </a:soli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8E8430DB-DDAC-4814-B771-29D135E0A972}"/>
              </a:ext>
            </a:extLst>
          </p:cNvPr>
          <p:cNvSpPr txBox="1"/>
          <p:nvPr/>
        </p:nvSpPr>
        <p:spPr>
          <a:xfrm>
            <a:off x="3844378" y="4588894"/>
            <a:ext cx="1223413" cy="715581"/>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主修毕业申请</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辅修毕业申请</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延期毕业申请</a:t>
            </a:r>
          </a:p>
        </p:txBody>
      </p:sp>
      <p:sp>
        <p:nvSpPr>
          <p:cNvPr id="84" name="文本框 83">
            <a:extLst>
              <a:ext uri="{FF2B5EF4-FFF2-40B4-BE49-F238E27FC236}">
                <a16:creationId xmlns:a16="http://schemas.microsoft.com/office/drawing/2014/main" id="{55670CA3-465B-47A3-A7AD-C0D0A9DAB86E}"/>
              </a:ext>
            </a:extLst>
          </p:cNvPr>
          <p:cNvSpPr txBox="1"/>
          <p:nvPr/>
        </p:nvSpPr>
        <p:spPr>
          <a:xfrm>
            <a:off x="5624974" y="4579827"/>
            <a:ext cx="1223413" cy="715581"/>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综合论文训练</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中期考核</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延期毕业申请</a:t>
            </a:r>
          </a:p>
        </p:txBody>
      </p:sp>
      <p:sp>
        <p:nvSpPr>
          <p:cNvPr id="85" name="文本框 84">
            <a:extLst>
              <a:ext uri="{FF2B5EF4-FFF2-40B4-BE49-F238E27FC236}">
                <a16:creationId xmlns:a16="http://schemas.microsoft.com/office/drawing/2014/main" id="{4BAF64F7-A3EA-4512-80B6-61FB6A2621E9}"/>
              </a:ext>
            </a:extLst>
          </p:cNvPr>
          <p:cNvSpPr txBox="1"/>
          <p:nvPr/>
        </p:nvSpPr>
        <p:spPr>
          <a:xfrm>
            <a:off x="9501961" y="4778572"/>
            <a:ext cx="877163" cy="300082"/>
          </a:xfrm>
          <a:prstGeom prst="rect">
            <a:avLst/>
          </a:prstGeom>
          <a:noFill/>
        </p:spPr>
        <p:txBody>
          <a:bodyPr wrap="none" rtlCol="0">
            <a:spAutoFit/>
          </a:bodyPr>
          <a:lstStyle/>
          <a:p>
            <a:pPr defTabSz="685800"/>
            <a:r>
              <a:rPr lang="zh-CN" altLang="en-US" sz="1350" dirty="0">
                <a:solidFill>
                  <a:prstClr val="black"/>
                </a:solidFill>
                <a:latin typeface="Verdana"/>
                <a:ea typeface="微软雅黑" panose="020B0503020204020204" pitchFamily="34" charset="-122"/>
              </a:rPr>
              <a:t>期末考试</a:t>
            </a:r>
          </a:p>
        </p:txBody>
      </p:sp>
      <p:sp>
        <p:nvSpPr>
          <p:cNvPr id="86" name="文本框 85">
            <a:extLst>
              <a:ext uri="{FF2B5EF4-FFF2-40B4-BE49-F238E27FC236}">
                <a16:creationId xmlns:a16="http://schemas.microsoft.com/office/drawing/2014/main" id="{45A2904C-BFBD-46AD-BD19-5FBD061AB283}"/>
              </a:ext>
            </a:extLst>
          </p:cNvPr>
          <p:cNvSpPr txBox="1"/>
          <p:nvPr/>
        </p:nvSpPr>
        <p:spPr>
          <a:xfrm>
            <a:off x="7961674" y="4696598"/>
            <a:ext cx="1223413" cy="507831"/>
          </a:xfrm>
          <a:prstGeom prst="rect">
            <a:avLst/>
          </a:prstGeom>
          <a:noFill/>
        </p:spPr>
        <p:txBody>
          <a:bodyPr wrap="none" rtlCol="0">
            <a:spAutoFit/>
          </a:bodyPr>
          <a:lstStyle/>
          <a:p>
            <a:pPr algn="ctr" defTabSz="685800"/>
            <a:r>
              <a:rPr lang="zh-CN" altLang="en-US" sz="1350" dirty="0">
                <a:solidFill>
                  <a:prstClr val="black"/>
                </a:solidFill>
                <a:latin typeface="Verdana"/>
                <a:ea typeface="微软雅黑" panose="020B0503020204020204" pitchFamily="34" charset="-122"/>
              </a:rPr>
              <a:t>综合论文答辩</a:t>
            </a:r>
            <a:endParaRPr lang="en-US" altLang="zh-CN" sz="1350" dirty="0">
              <a:solidFill>
                <a:prstClr val="black"/>
              </a:solidFill>
              <a:latin typeface="Verdana"/>
              <a:ea typeface="微软雅黑" panose="020B0503020204020204" pitchFamily="34" charset="-122"/>
            </a:endParaRPr>
          </a:p>
          <a:p>
            <a:pPr algn="ctr" defTabSz="685800"/>
            <a:r>
              <a:rPr lang="zh-CN" altLang="en-US" sz="1350" dirty="0">
                <a:solidFill>
                  <a:prstClr val="black"/>
                </a:solidFill>
                <a:latin typeface="Verdana"/>
                <a:ea typeface="微软雅黑" panose="020B0503020204020204" pitchFamily="34" charset="-122"/>
              </a:rPr>
              <a:t>游泳测试</a:t>
            </a:r>
          </a:p>
        </p:txBody>
      </p:sp>
    </p:spTree>
    <p:extLst>
      <p:ext uri="{BB962C8B-B14F-4D97-AF65-F5344CB8AC3E}">
        <p14:creationId xmlns:p14="http://schemas.microsoft.com/office/powerpoint/2010/main" val="1853523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5"/>
          <p:cNvSpPr txBox="1"/>
          <p:nvPr/>
        </p:nvSpPr>
        <p:spPr>
          <a:xfrm>
            <a:off x="2081127" y="1129469"/>
            <a:ext cx="8451789" cy="4761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endParaRPr lang="en-US" altLang="zh-CN" sz="3000" b="1" dirty="0">
              <a:solidFill>
                <a:prstClr val="black"/>
              </a:solidFill>
              <a:latin typeface="DengXian" panose="02010600030101010101" pitchFamily="2" charset="-122"/>
              <a:ea typeface="DengXian" panose="02010600030101010101" pitchFamily="2" charset="-122"/>
            </a:endParaRPr>
          </a:p>
        </p:txBody>
      </p:sp>
      <p:sp>
        <p:nvSpPr>
          <p:cNvPr id="16" name="标题 15">
            <a:extLst>
              <a:ext uri="{FF2B5EF4-FFF2-40B4-BE49-F238E27FC236}">
                <a16:creationId xmlns:a16="http://schemas.microsoft.com/office/drawing/2014/main" id="{21CE0AE5-F525-A80B-4EEF-564F6C5A9406}"/>
              </a:ext>
            </a:extLst>
          </p:cNvPr>
          <p:cNvSpPr>
            <a:spLocks noGrp="1"/>
          </p:cNvSpPr>
          <p:nvPr>
            <p:ph type="title"/>
          </p:nvPr>
        </p:nvSpPr>
        <p:spPr/>
        <p:txBody>
          <a:bodyPr>
            <a:normAutofit/>
          </a:bodyPr>
          <a:lstStyle/>
          <a:p>
            <a:r>
              <a:rPr lang="zh-CN" altLang="en-US" dirty="0"/>
              <a:t>畅想：清华</a:t>
            </a:r>
            <a:r>
              <a:rPr lang="en-US" altLang="zh-CN" dirty="0"/>
              <a:t>AI</a:t>
            </a:r>
            <a:r>
              <a:rPr lang="zh-CN" altLang="en-US" dirty="0"/>
              <a:t>小镇</a:t>
            </a:r>
          </a:p>
        </p:txBody>
      </p:sp>
      <p:pic>
        <p:nvPicPr>
          <p:cNvPr id="2" name="图片 1">
            <a:extLst>
              <a:ext uri="{FF2B5EF4-FFF2-40B4-BE49-F238E27FC236}">
                <a16:creationId xmlns:a16="http://schemas.microsoft.com/office/drawing/2014/main" id="{C12DA2AC-9AA6-413D-8C4D-704C3C5CE678}"/>
              </a:ext>
            </a:extLst>
          </p:cNvPr>
          <p:cNvPicPr>
            <a:picLocks noChangeAspect="1"/>
          </p:cNvPicPr>
          <p:nvPr/>
        </p:nvPicPr>
        <p:blipFill rotWithShape="1">
          <a:blip r:embed="rId3"/>
          <a:srcRect l="4257"/>
          <a:stretch/>
        </p:blipFill>
        <p:spPr>
          <a:xfrm>
            <a:off x="1615829" y="2888833"/>
            <a:ext cx="8287850" cy="2896795"/>
          </a:xfrm>
          <a:prstGeom prst="rect">
            <a:avLst/>
          </a:prstGeom>
        </p:spPr>
      </p:pic>
      <p:sp>
        <p:nvSpPr>
          <p:cNvPr id="3" name="内容占位符 2">
            <a:extLst>
              <a:ext uri="{FF2B5EF4-FFF2-40B4-BE49-F238E27FC236}">
                <a16:creationId xmlns:a16="http://schemas.microsoft.com/office/drawing/2014/main" id="{8C46EF62-1769-B7D3-8023-40484CD5DDA4}"/>
              </a:ext>
            </a:extLst>
          </p:cNvPr>
          <p:cNvSpPr txBox="1">
            <a:spLocks/>
          </p:cNvSpPr>
          <p:nvPr/>
        </p:nvSpPr>
        <p:spPr>
          <a:xfrm>
            <a:off x="9578467" y="3012315"/>
            <a:ext cx="1073769" cy="2964788"/>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信息服务</a:t>
            </a:r>
          </a:p>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互动课堂</a:t>
            </a:r>
          </a:p>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知识传授</a:t>
            </a:r>
          </a:p>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科研协作</a:t>
            </a:r>
            <a:endParaRPr kumimoji="1" lang="en-US" altLang="zh-CN" sz="1200" dirty="0">
              <a:solidFill>
                <a:prstClr val="black"/>
              </a:solidFill>
              <a:latin typeface="Verdana"/>
              <a:ea typeface="微软雅黑" panose="020B0503020204020204" pitchFamily="34" charset="-122"/>
            </a:endParaRPr>
          </a:p>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成长咨询</a:t>
            </a:r>
            <a:endParaRPr kumimoji="1" lang="en-US" altLang="zh-CN" sz="1200" dirty="0">
              <a:solidFill>
                <a:prstClr val="black"/>
              </a:solidFill>
              <a:latin typeface="Verdana"/>
              <a:ea typeface="微软雅黑" panose="020B0503020204020204" pitchFamily="34" charset="-122"/>
            </a:endParaRPr>
          </a:p>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行政协助</a:t>
            </a:r>
          </a:p>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校园模拟</a:t>
            </a:r>
          </a:p>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职业体验</a:t>
            </a:r>
          </a:p>
          <a:p>
            <a:pPr marL="171450" indent="-171450" algn="just" defTabSz="685800">
              <a:spcBef>
                <a:spcPts val="900"/>
              </a:spcBef>
              <a:buClr>
                <a:prstClr val="black"/>
              </a:buClr>
            </a:pPr>
            <a:r>
              <a:rPr kumimoji="1" lang="zh-CN" altLang="en-US" sz="1200" dirty="0">
                <a:solidFill>
                  <a:prstClr val="black"/>
                </a:solidFill>
                <a:latin typeface="Verdana"/>
                <a:ea typeface="微软雅黑" panose="020B0503020204020204" pitchFamily="34" charset="-122"/>
              </a:rPr>
              <a:t>跨时空对话</a:t>
            </a:r>
          </a:p>
        </p:txBody>
      </p:sp>
      <p:sp>
        <p:nvSpPr>
          <p:cNvPr id="4" name="内容占位符 2">
            <a:extLst>
              <a:ext uri="{FF2B5EF4-FFF2-40B4-BE49-F238E27FC236}">
                <a16:creationId xmlns:a16="http://schemas.microsoft.com/office/drawing/2014/main" id="{F7A749A3-7A7A-AD85-93CF-1D8E8566099D}"/>
              </a:ext>
            </a:extLst>
          </p:cNvPr>
          <p:cNvSpPr>
            <a:spLocks noGrp="1"/>
          </p:cNvSpPr>
          <p:nvPr>
            <p:ph idx="1"/>
          </p:nvPr>
        </p:nvSpPr>
        <p:spPr>
          <a:xfrm>
            <a:off x="1697422" y="1628704"/>
            <a:ext cx="8970579" cy="937357"/>
          </a:xfrm>
        </p:spPr>
        <p:txBody>
          <a:bodyPr>
            <a:normAutofit lnSpcReduction="10000"/>
          </a:bodyPr>
          <a:lstStyle/>
          <a:p>
            <a:pPr marL="0" indent="0">
              <a:lnSpc>
                <a:spcPct val="150000"/>
              </a:lnSpc>
              <a:spcBef>
                <a:spcPts val="0"/>
              </a:spcBef>
              <a:buNone/>
            </a:pPr>
            <a:r>
              <a:rPr lang="zh-CN" altLang="en-US" sz="1950" b="0" dirty="0">
                <a:solidFill>
                  <a:prstClr val="black"/>
                </a:solidFill>
                <a:latin typeface="Times New Roman" panose="02020603050405020304" pitchFamily="18" charset="0"/>
                <a:ea typeface="微软雅黑" panose="020B0503020204020204" pitchFamily="34" charset="-122"/>
                <a:cs typeface="+mn-ea"/>
              </a:rPr>
              <a:t>构建学科、教职工和学生数字孪生智能体，提供包括信息咨询、知识传授、科研协作、思想引领、成长咨询、跨时空对话等特色功能的</a:t>
            </a:r>
            <a:r>
              <a:rPr lang="zh-CN" altLang="en-US" sz="1950" dirty="0">
                <a:solidFill>
                  <a:srgbClr val="FF0000"/>
                </a:solidFill>
                <a:latin typeface="微软雅黑" panose="020B0503020204020204" pitchFamily="34" charset="-122"/>
                <a:ea typeface="微软雅黑" panose="020B0503020204020204" pitchFamily="34" charset="-122"/>
              </a:rPr>
              <a:t>智能体互联网</a:t>
            </a:r>
            <a:r>
              <a:rPr lang="zh-CN" altLang="en-US" sz="1950" b="0" dirty="0">
                <a:solidFill>
                  <a:prstClr val="black"/>
                </a:solidFill>
                <a:latin typeface="Times New Roman" panose="02020603050405020304" pitchFamily="18" charset="0"/>
                <a:ea typeface="微软雅黑" panose="020B0503020204020204" pitchFamily="34" charset="-122"/>
                <a:cs typeface="+mn-ea"/>
              </a:rPr>
              <a:t>平台</a:t>
            </a:r>
            <a:endParaRPr lang="en-US" altLang="zh-CN" sz="1950" b="0" dirty="0">
              <a:solidFill>
                <a:prstClr val="black"/>
              </a:solidFill>
              <a:latin typeface="Times New Roman" panose="02020603050405020304" pitchFamily="18" charset="0"/>
              <a:ea typeface="微软雅黑" panose="020B0503020204020204" pitchFamily="34" charset="-122"/>
              <a:cs typeface="+mn-ea"/>
            </a:endParaRPr>
          </a:p>
        </p:txBody>
      </p:sp>
      <p:sp>
        <p:nvSpPr>
          <p:cNvPr id="5" name="内容占位符 2">
            <a:extLst>
              <a:ext uri="{FF2B5EF4-FFF2-40B4-BE49-F238E27FC236}">
                <a16:creationId xmlns:a16="http://schemas.microsoft.com/office/drawing/2014/main" id="{BDC60C35-6316-1294-E4F0-AA139B987316}"/>
              </a:ext>
            </a:extLst>
          </p:cNvPr>
          <p:cNvSpPr txBox="1">
            <a:spLocks/>
          </p:cNvSpPr>
          <p:nvPr/>
        </p:nvSpPr>
        <p:spPr>
          <a:xfrm>
            <a:off x="2919503" y="5669516"/>
            <a:ext cx="4125192" cy="346841"/>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20000"/>
              </a:lnSpc>
              <a:spcBef>
                <a:spcPts val="900"/>
              </a:spcBef>
              <a:buNone/>
            </a:pPr>
            <a:r>
              <a:rPr kumimoji="1" lang="zh-CN" altLang="en-US" sz="1350" dirty="0">
                <a:solidFill>
                  <a:prstClr val="black"/>
                </a:solidFill>
                <a:latin typeface="Verdana"/>
                <a:ea typeface="微软雅黑" panose="020B0503020204020204" pitchFamily="34" charset="-122"/>
              </a:rPr>
              <a:t>清华</a:t>
            </a:r>
            <a:r>
              <a:rPr kumimoji="1" lang="en-US" altLang="zh-CN" sz="1350" dirty="0">
                <a:solidFill>
                  <a:prstClr val="black"/>
                </a:solidFill>
                <a:latin typeface="Verdana"/>
                <a:ea typeface="微软雅黑" panose="020B0503020204020204" pitchFamily="34" charset="-122"/>
              </a:rPr>
              <a:t>AI</a:t>
            </a:r>
            <a:r>
              <a:rPr kumimoji="1" lang="zh-CN" altLang="en-US" sz="1350" dirty="0">
                <a:solidFill>
                  <a:prstClr val="black"/>
                </a:solidFill>
                <a:latin typeface="Verdana"/>
                <a:ea typeface="微软雅黑" panose="020B0503020204020204" pitchFamily="34" charset="-122"/>
              </a:rPr>
              <a:t>小镇中师生与智能体共存的互联网</a:t>
            </a:r>
          </a:p>
        </p:txBody>
      </p:sp>
      <p:sp>
        <p:nvSpPr>
          <p:cNvPr id="6" name="内容占位符 2">
            <a:extLst>
              <a:ext uri="{FF2B5EF4-FFF2-40B4-BE49-F238E27FC236}">
                <a16:creationId xmlns:a16="http://schemas.microsoft.com/office/drawing/2014/main" id="{54911977-7339-12D8-6734-A45ADEAAD07E}"/>
              </a:ext>
            </a:extLst>
          </p:cNvPr>
          <p:cNvSpPr txBox="1">
            <a:spLocks/>
          </p:cNvSpPr>
          <p:nvPr/>
        </p:nvSpPr>
        <p:spPr>
          <a:xfrm>
            <a:off x="7876942" y="5673485"/>
            <a:ext cx="1356398" cy="346841"/>
          </a:xfrm>
          <a:prstGeom prst="rect">
            <a:avLst/>
          </a:prstGeom>
        </p:spPr>
        <p:txBody>
          <a:bodyPr/>
          <a:lstStyle>
            <a:lvl1pPr marL="228600" indent="-228600" algn="l" defTabSz="914400" rtl="0" eaLnBrk="1" latinLnBrk="0" hangingPunct="1">
              <a:lnSpc>
                <a:spcPct val="100000"/>
              </a:lnSpc>
              <a:spcBef>
                <a:spcPts val="1200"/>
              </a:spcBef>
              <a:buClr>
                <a:srgbClr val="C00000"/>
              </a:buClr>
              <a:buSzPct val="60000"/>
              <a:buFont typeface="Wingdings" panose="05000000000000000000" pitchFamily="2" charset="2"/>
              <a:buChar char="l"/>
              <a:defRPr sz="28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100000"/>
              </a:lnSpc>
              <a:spcBef>
                <a:spcPts val="600"/>
              </a:spcBef>
              <a:buClr>
                <a:srgbClr val="00B050"/>
              </a:buClr>
              <a:buSzPct val="60000"/>
              <a:buFont typeface="Wingdings" panose="05000000000000000000" pitchFamily="2" charset="2"/>
              <a:buChar char="l"/>
              <a:defRPr sz="2400" kern="1200" baseline="0">
                <a:solidFill>
                  <a:schemeClr val="tx1"/>
                </a:solidFill>
                <a:latin typeface="Cambria" panose="02040503050406030204" pitchFamily="18" charset="0"/>
                <a:ea typeface="楷体" panose="02010609060101010101" pitchFamily="49" charset="-122"/>
                <a:cs typeface="+mn-cs"/>
              </a:defRPr>
            </a:lvl2pPr>
            <a:lvl3pPr marL="11430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20000"/>
              </a:lnSpc>
              <a:spcBef>
                <a:spcPts val="900"/>
              </a:spcBef>
              <a:buNone/>
            </a:pPr>
            <a:r>
              <a:rPr kumimoji="1" lang="zh-CN" altLang="en-US" sz="1350" dirty="0">
                <a:solidFill>
                  <a:prstClr val="black"/>
                </a:solidFill>
                <a:latin typeface="Verdana"/>
                <a:ea typeface="微软雅黑" panose="020B0503020204020204" pitchFamily="34" charset="-122"/>
              </a:rPr>
              <a:t>一站式交互平台</a:t>
            </a:r>
          </a:p>
        </p:txBody>
      </p:sp>
    </p:spTree>
    <p:extLst>
      <p:ext uri="{BB962C8B-B14F-4D97-AF65-F5344CB8AC3E}">
        <p14:creationId xmlns:p14="http://schemas.microsoft.com/office/powerpoint/2010/main" val="788020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3E20D9A-B6D3-4F06-ADF2-031527063D5C}"/>
              </a:ext>
            </a:extLst>
          </p:cNvPr>
          <p:cNvSpPr/>
          <p:nvPr/>
        </p:nvSpPr>
        <p:spPr>
          <a:xfrm>
            <a:off x="0" y="0"/>
            <a:ext cx="2438400" cy="6858000"/>
          </a:xfrm>
          <a:prstGeom prst="rect">
            <a:avLst/>
          </a:prstGeom>
          <a:solidFill>
            <a:schemeClr val="accent3">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任意多边形: 形状 23">
            <a:extLst>
              <a:ext uri="{FF2B5EF4-FFF2-40B4-BE49-F238E27FC236}">
                <a16:creationId xmlns:a16="http://schemas.microsoft.com/office/drawing/2014/main" id="{D060AF90-C3C8-43BD-8BD4-6AEE35431C17}"/>
              </a:ext>
            </a:extLst>
          </p:cNvPr>
          <p:cNvSpPr/>
          <p:nvPr/>
        </p:nvSpPr>
        <p:spPr>
          <a:xfrm rot="5400000">
            <a:off x="-569231" y="3541667"/>
            <a:ext cx="1492240" cy="131355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EE22068F-E195-4144-A183-4480F23BFF90}"/>
              </a:ext>
            </a:extLst>
          </p:cNvPr>
          <p:cNvSpPr/>
          <p:nvPr/>
        </p:nvSpPr>
        <p:spPr>
          <a:xfrm rot="5400000">
            <a:off x="625276" y="443908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形状 25">
            <a:extLst>
              <a:ext uri="{FF2B5EF4-FFF2-40B4-BE49-F238E27FC236}">
                <a16:creationId xmlns:a16="http://schemas.microsoft.com/office/drawing/2014/main" id="{87107551-C742-4C7C-9652-28157D3AB057}"/>
              </a:ext>
            </a:extLst>
          </p:cNvPr>
          <p:cNvSpPr/>
          <p:nvPr/>
        </p:nvSpPr>
        <p:spPr>
          <a:xfrm rot="5400000">
            <a:off x="9876968" y="4906869"/>
            <a:ext cx="3004244" cy="264451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810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701E2D65-67D4-4BE6-9CBC-0C44474C2892}"/>
              </a:ext>
            </a:extLst>
          </p:cNvPr>
          <p:cNvSpPr/>
          <p:nvPr/>
        </p:nvSpPr>
        <p:spPr>
          <a:xfrm rot="5400000">
            <a:off x="11299561" y="-395093"/>
            <a:ext cx="1328363" cy="116930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alpha val="52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任意多边形: 形状 27">
            <a:extLst>
              <a:ext uri="{FF2B5EF4-FFF2-40B4-BE49-F238E27FC236}">
                <a16:creationId xmlns:a16="http://schemas.microsoft.com/office/drawing/2014/main" id="{B204E5EB-6C64-4E0A-910A-BD63B842EBF5}"/>
              </a:ext>
            </a:extLst>
          </p:cNvPr>
          <p:cNvSpPr/>
          <p:nvPr/>
        </p:nvSpPr>
        <p:spPr>
          <a:xfrm rot="5400000">
            <a:off x="336078" y="1094935"/>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任意多边形: 形状 28">
            <a:extLst>
              <a:ext uri="{FF2B5EF4-FFF2-40B4-BE49-F238E27FC236}">
                <a16:creationId xmlns:a16="http://schemas.microsoft.com/office/drawing/2014/main" id="{4F2C7F95-CB4E-4691-BD5D-B86F5BAC778B}"/>
              </a:ext>
            </a:extLst>
          </p:cNvPr>
          <p:cNvSpPr/>
          <p:nvPr/>
        </p:nvSpPr>
        <p:spPr>
          <a:xfrm rot="5400000">
            <a:off x="10987260" y="53034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文本框 1">
            <a:extLst>
              <a:ext uri="{FF2B5EF4-FFF2-40B4-BE49-F238E27FC236}">
                <a16:creationId xmlns:a16="http://schemas.microsoft.com/office/drawing/2014/main" id="{72162618-4D76-1128-1EDC-B5441ACBECDF}"/>
              </a:ext>
            </a:extLst>
          </p:cNvPr>
          <p:cNvSpPr txBox="1"/>
          <p:nvPr/>
        </p:nvSpPr>
        <p:spPr>
          <a:xfrm>
            <a:off x="1027593" y="1430265"/>
            <a:ext cx="10440047" cy="461665"/>
          </a:xfrm>
          <a:prstGeom prst="rect">
            <a:avLst/>
          </a:prstGeom>
          <a:noFill/>
        </p:spPr>
        <p:txBody>
          <a:bodyPr wrap="square" rtlCol="0">
            <a:spAutoFit/>
          </a:bodyPr>
          <a:lstStyle/>
          <a:p>
            <a:r>
              <a:rPr lang="en-US" altLang="zh-CN" sz="2400" b="1" spc="300" dirty="0">
                <a:solidFill>
                  <a:srgbClr val="FF0000"/>
                </a:solidFill>
              </a:rPr>
              <a:t>Warning</a:t>
            </a:r>
            <a:r>
              <a:rPr lang="zh-CN" altLang="en-US" sz="2400" b="1" spc="300" dirty="0">
                <a:solidFill>
                  <a:srgbClr val="FF0000"/>
                </a:solidFill>
              </a:rPr>
              <a:t>：</a:t>
            </a:r>
            <a:r>
              <a:rPr lang="zh-CN" altLang="en-US" sz="2400" b="1" spc="300" dirty="0">
                <a:solidFill>
                  <a:schemeClr val="tx1">
                    <a:lumMod val="85000"/>
                    <a:lumOff val="15000"/>
                  </a:schemeClr>
                </a:solidFill>
              </a:rPr>
              <a:t>请勿完全依赖</a:t>
            </a:r>
            <a:r>
              <a:rPr lang="en-US" altLang="zh-CN" sz="2400" b="1" spc="300" dirty="0">
                <a:solidFill>
                  <a:schemeClr val="tx1">
                    <a:lumMod val="85000"/>
                    <a:lumOff val="15000"/>
                  </a:schemeClr>
                </a:solidFill>
              </a:rPr>
              <a:t>GPT</a:t>
            </a:r>
            <a:r>
              <a:rPr lang="zh-CN" altLang="en-US" sz="2400" b="1" spc="300" dirty="0">
                <a:solidFill>
                  <a:schemeClr val="tx1">
                    <a:lumMod val="85000"/>
                    <a:lumOff val="15000"/>
                  </a:schemeClr>
                </a:solidFill>
              </a:rPr>
              <a:t>完成课程作业与论文</a:t>
            </a:r>
          </a:p>
        </p:txBody>
      </p:sp>
      <p:sp>
        <p:nvSpPr>
          <p:cNvPr id="8" name="文本框 7">
            <a:extLst>
              <a:ext uri="{FF2B5EF4-FFF2-40B4-BE49-F238E27FC236}">
                <a16:creationId xmlns:a16="http://schemas.microsoft.com/office/drawing/2014/main" id="{0F80D3E5-E005-F18C-9EFC-B89F0BBD3582}"/>
              </a:ext>
            </a:extLst>
          </p:cNvPr>
          <p:cNvSpPr txBox="1"/>
          <p:nvPr/>
        </p:nvSpPr>
        <p:spPr>
          <a:xfrm>
            <a:off x="1027593" y="2468341"/>
            <a:ext cx="10440047" cy="584775"/>
          </a:xfrm>
          <a:prstGeom prst="rect">
            <a:avLst/>
          </a:prstGeom>
          <a:noFill/>
        </p:spPr>
        <p:txBody>
          <a:bodyPr wrap="square" rtlCol="0">
            <a:spAutoFit/>
          </a:bodyPr>
          <a:lstStyle/>
          <a:p>
            <a:r>
              <a:rPr lang="en-US" altLang="zh-CN" sz="3200" b="1" spc="300" dirty="0">
                <a:solidFill>
                  <a:srgbClr val="FF0000"/>
                </a:solidFill>
              </a:rPr>
              <a:t>Warning</a:t>
            </a:r>
            <a:r>
              <a:rPr lang="zh-CN" altLang="en-US" sz="3200" b="1" spc="300" dirty="0">
                <a:solidFill>
                  <a:srgbClr val="FF0000"/>
                </a:solidFill>
              </a:rPr>
              <a:t>：</a:t>
            </a:r>
            <a:r>
              <a:rPr lang="zh-CN" altLang="en-US" sz="3200" b="1" spc="300" dirty="0">
                <a:solidFill>
                  <a:schemeClr val="tx1">
                    <a:lumMod val="85000"/>
                    <a:lumOff val="15000"/>
                  </a:schemeClr>
                </a:solidFill>
              </a:rPr>
              <a:t>请勿完全依赖</a:t>
            </a:r>
            <a:r>
              <a:rPr lang="en-US" altLang="zh-CN" sz="3200" b="1" spc="300" dirty="0">
                <a:solidFill>
                  <a:schemeClr val="tx1">
                    <a:lumMod val="85000"/>
                    <a:lumOff val="15000"/>
                  </a:schemeClr>
                </a:solidFill>
              </a:rPr>
              <a:t>GPT</a:t>
            </a:r>
            <a:r>
              <a:rPr lang="zh-CN" altLang="en-US" sz="3200" b="1" spc="300" dirty="0">
                <a:solidFill>
                  <a:schemeClr val="tx1">
                    <a:lumMod val="85000"/>
                    <a:lumOff val="15000"/>
                  </a:schemeClr>
                </a:solidFill>
              </a:rPr>
              <a:t>完成课程作业与论文</a:t>
            </a:r>
          </a:p>
        </p:txBody>
      </p:sp>
      <p:sp>
        <p:nvSpPr>
          <p:cNvPr id="9" name="文本框 8">
            <a:extLst>
              <a:ext uri="{FF2B5EF4-FFF2-40B4-BE49-F238E27FC236}">
                <a16:creationId xmlns:a16="http://schemas.microsoft.com/office/drawing/2014/main" id="{D6B9B132-BDE0-B243-E603-D841D3FB738A}"/>
              </a:ext>
            </a:extLst>
          </p:cNvPr>
          <p:cNvSpPr txBox="1"/>
          <p:nvPr/>
        </p:nvSpPr>
        <p:spPr>
          <a:xfrm>
            <a:off x="1027593" y="3629527"/>
            <a:ext cx="12235253" cy="646331"/>
          </a:xfrm>
          <a:prstGeom prst="rect">
            <a:avLst/>
          </a:prstGeom>
          <a:noFill/>
        </p:spPr>
        <p:txBody>
          <a:bodyPr wrap="square" rtlCol="0">
            <a:spAutoFit/>
          </a:bodyPr>
          <a:lstStyle/>
          <a:p>
            <a:r>
              <a:rPr lang="en-US" altLang="zh-CN" sz="3600" b="1" spc="300" dirty="0">
                <a:solidFill>
                  <a:srgbClr val="FF0000"/>
                </a:solidFill>
              </a:rPr>
              <a:t>Warning</a:t>
            </a:r>
            <a:r>
              <a:rPr lang="zh-CN" altLang="en-US" sz="3600" b="1" spc="300" dirty="0">
                <a:solidFill>
                  <a:srgbClr val="FF0000"/>
                </a:solidFill>
              </a:rPr>
              <a:t>：</a:t>
            </a:r>
            <a:r>
              <a:rPr lang="zh-CN" altLang="en-US" sz="3600" b="1" spc="300" dirty="0">
                <a:solidFill>
                  <a:schemeClr val="tx1">
                    <a:lumMod val="85000"/>
                    <a:lumOff val="15000"/>
                  </a:schemeClr>
                </a:solidFill>
              </a:rPr>
              <a:t>请勿完全依赖</a:t>
            </a:r>
            <a:r>
              <a:rPr lang="en-US" altLang="zh-CN" sz="3600" b="1" spc="300" dirty="0">
                <a:solidFill>
                  <a:schemeClr val="tx1">
                    <a:lumMod val="85000"/>
                    <a:lumOff val="15000"/>
                  </a:schemeClr>
                </a:solidFill>
              </a:rPr>
              <a:t>GPT</a:t>
            </a:r>
            <a:r>
              <a:rPr lang="zh-CN" altLang="en-US" sz="3600" b="1" spc="300" dirty="0">
                <a:solidFill>
                  <a:schemeClr val="tx1">
                    <a:lumMod val="85000"/>
                    <a:lumOff val="15000"/>
                  </a:schemeClr>
                </a:solidFill>
              </a:rPr>
              <a:t>完成课程作业与论文</a:t>
            </a:r>
          </a:p>
        </p:txBody>
      </p:sp>
    </p:spTree>
    <p:extLst>
      <p:ext uri="{BB962C8B-B14F-4D97-AF65-F5344CB8AC3E}">
        <p14:creationId xmlns:p14="http://schemas.microsoft.com/office/powerpoint/2010/main" val="42903382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3E20D9A-B6D3-4F06-ADF2-031527063D5C}"/>
              </a:ext>
            </a:extLst>
          </p:cNvPr>
          <p:cNvSpPr/>
          <p:nvPr/>
        </p:nvSpPr>
        <p:spPr>
          <a:xfrm>
            <a:off x="0" y="0"/>
            <a:ext cx="2438400" cy="6858000"/>
          </a:xfrm>
          <a:prstGeom prst="rect">
            <a:avLst/>
          </a:prstGeom>
          <a:solidFill>
            <a:schemeClr val="accent3">
              <a:lumMod val="20000"/>
              <a:lumOff val="8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0" name="图片 29">
            <a:extLst>
              <a:ext uri="{FF2B5EF4-FFF2-40B4-BE49-F238E27FC236}">
                <a16:creationId xmlns:a16="http://schemas.microsoft.com/office/drawing/2014/main" id="{1FE3682F-0B87-4AEE-949B-A100036CB8CA}"/>
              </a:ext>
            </a:extLst>
          </p:cNvPr>
          <p:cNvPicPr>
            <a:picLocks noChangeAspect="1"/>
          </p:cNvPicPr>
          <p:nvPr/>
        </p:nvPicPr>
        <p:blipFill rotWithShape="1">
          <a:blip r:embed="rId2"/>
          <a:srcRect t="42761"/>
          <a:stretch/>
        </p:blipFill>
        <p:spPr>
          <a:xfrm>
            <a:off x="591474" y="0"/>
            <a:ext cx="2072820" cy="1346986"/>
          </a:xfrm>
          <a:prstGeom prst="rect">
            <a:avLst/>
          </a:prstGeom>
        </p:spPr>
      </p:pic>
      <p:sp>
        <p:nvSpPr>
          <p:cNvPr id="4" name="文本框 3">
            <a:extLst>
              <a:ext uri="{FF2B5EF4-FFF2-40B4-BE49-F238E27FC236}">
                <a16:creationId xmlns:a16="http://schemas.microsoft.com/office/drawing/2014/main" id="{484BDE77-D6D6-4BD8-9359-123DE6EACD3F}"/>
              </a:ext>
            </a:extLst>
          </p:cNvPr>
          <p:cNvSpPr txBox="1"/>
          <p:nvPr/>
        </p:nvSpPr>
        <p:spPr>
          <a:xfrm>
            <a:off x="586924" y="122419"/>
            <a:ext cx="2068234" cy="707886"/>
          </a:xfrm>
          <a:prstGeom prst="rect">
            <a:avLst/>
          </a:prstGeom>
          <a:noFill/>
        </p:spPr>
        <p:txBody>
          <a:bodyPr wrap="square" rtlCol="0">
            <a:spAutoFit/>
          </a:bodyPr>
          <a:lstStyle/>
          <a:p>
            <a:pPr algn="ctr"/>
            <a:r>
              <a:rPr lang="zh-CN" altLang="en-US" sz="4000" b="1" dirty="0">
                <a:solidFill>
                  <a:schemeClr val="bg1"/>
                </a:solidFill>
              </a:rPr>
              <a:t>目 录</a:t>
            </a:r>
          </a:p>
        </p:txBody>
      </p:sp>
      <p:grpSp>
        <p:nvGrpSpPr>
          <p:cNvPr id="2" name="组合 1">
            <a:extLst>
              <a:ext uri="{FF2B5EF4-FFF2-40B4-BE49-F238E27FC236}">
                <a16:creationId xmlns:a16="http://schemas.microsoft.com/office/drawing/2014/main" id="{4E1A754F-C350-2A81-7889-EFFEA2692C46}"/>
              </a:ext>
            </a:extLst>
          </p:cNvPr>
          <p:cNvGrpSpPr/>
          <p:nvPr/>
        </p:nvGrpSpPr>
        <p:grpSpPr>
          <a:xfrm>
            <a:off x="2118983" y="1588466"/>
            <a:ext cx="7094847" cy="4214803"/>
            <a:chOff x="2135167" y="1686480"/>
            <a:chExt cx="7094847" cy="4214803"/>
          </a:xfrm>
        </p:grpSpPr>
        <p:grpSp>
          <p:nvGrpSpPr>
            <p:cNvPr id="11" name="组合 10">
              <a:extLst>
                <a:ext uri="{FF2B5EF4-FFF2-40B4-BE49-F238E27FC236}">
                  <a16:creationId xmlns:a16="http://schemas.microsoft.com/office/drawing/2014/main" id="{085C33E7-6D75-469F-A124-76D8DC3A61A1}"/>
                </a:ext>
              </a:extLst>
            </p:cNvPr>
            <p:cNvGrpSpPr/>
            <p:nvPr/>
          </p:nvGrpSpPr>
          <p:grpSpPr>
            <a:xfrm>
              <a:off x="2135167" y="1686480"/>
              <a:ext cx="5965294" cy="688966"/>
              <a:chOff x="2135167" y="1783030"/>
              <a:chExt cx="5965294" cy="688966"/>
            </a:xfrm>
          </p:grpSpPr>
          <p:sp>
            <p:nvSpPr>
              <p:cNvPr id="5" name="任意多边形: 形状 4">
                <a:extLst>
                  <a:ext uri="{FF2B5EF4-FFF2-40B4-BE49-F238E27FC236}">
                    <a16:creationId xmlns:a16="http://schemas.microsoft.com/office/drawing/2014/main" id="{7B0761EF-5B9E-44A9-B2DA-33099BC7D729}"/>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6" name="文本框 5">
                <a:extLst>
                  <a:ext uri="{FF2B5EF4-FFF2-40B4-BE49-F238E27FC236}">
                    <a16:creationId xmlns:a16="http://schemas.microsoft.com/office/drawing/2014/main" id="{01BBF44E-12DA-46B9-A38E-AD891686CB61}"/>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chemeClr val="bg1"/>
                    </a:solidFill>
                  </a:rPr>
                  <a:t>01</a:t>
                </a:r>
                <a:endParaRPr lang="zh-CN" altLang="en-US" sz="2400" b="1" dirty="0">
                  <a:solidFill>
                    <a:schemeClr val="bg1"/>
                  </a:solidFill>
                </a:endParaRPr>
              </a:p>
            </p:txBody>
          </p:sp>
          <p:sp>
            <p:nvSpPr>
              <p:cNvPr id="7" name="文本框 6">
                <a:extLst>
                  <a:ext uri="{FF2B5EF4-FFF2-40B4-BE49-F238E27FC236}">
                    <a16:creationId xmlns:a16="http://schemas.microsoft.com/office/drawing/2014/main" id="{D26C1D98-0DB7-45C7-A43F-364F2C2C0CF8}"/>
                  </a:ext>
                </a:extLst>
              </p:cNvPr>
              <p:cNvSpPr txBox="1"/>
              <p:nvPr/>
            </p:nvSpPr>
            <p:spPr>
              <a:xfrm>
                <a:off x="3000824" y="1896681"/>
                <a:ext cx="5099637" cy="461665"/>
              </a:xfrm>
              <a:prstGeom prst="rect">
                <a:avLst/>
              </a:prstGeom>
              <a:noFill/>
            </p:spPr>
            <p:txBody>
              <a:bodyPr wrap="square" rtlCol="0">
                <a:spAutoFit/>
              </a:bodyPr>
              <a:lstStyle/>
              <a:p>
                <a:r>
                  <a:rPr lang="zh-CN" altLang="en-US" sz="2400" b="1" spc="300" dirty="0">
                    <a:solidFill>
                      <a:schemeClr val="tx1">
                        <a:lumMod val="85000"/>
                        <a:lumOff val="15000"/>
                      </a:schemeClr>
                    </a:solidFill>
                  </a:rPr>
                  <a:t>登录</a:t>
                </a:r>
                <a:r>
                  <a:rPr lang="en-US" altLang="zh-CN" sz="2400" b="1" spc="300" dirty="0">
                    <a:solidFill>
                      <a:schemeClr val="tx1">
                        <a:lumMod val="85000"/>
                        <a:lumOff val="15000"/>
                      </a:schemeClr>
                    </a:solidFill>
                  </a:rPr>
                  <a:t>&amp;</a:t>
                </a:r>
                <a:r>
                  <a:rPr lang="zh-CN" altLang="en-US" sz="2400" b="1" spc="300" dirty="0">
                    <a:solidFill>
                      <a:schemeClr val="tx1">
                        <a:lumMod val="85000"/>
                        <a:lumOff val="15000"/>
                      </a:schemeClr>
                    </a:solidFill>
                  </a:rPr>
                  <a:t>版本选择</a:t>
                </a:r>
              </a:p>
            </p:txBody>
          </p:sp>
        </p:grpSp>
        <p:grpSp>
          <p:nvGrpSpPr>
            <p:cNvPr id="12" name="组合 11">
              <a:extLst>
                <a:ext uri="{FF2B5EF4-FFF2-40B4-BE49-F238E27FC236}">
                  <a16:creationId xmlns:a16="http://schemas.microsoft.com/office/drawing/2014/main" id="{0765B4E5-7537-4504-9787-15606407AE14}"/>
                </a:ext>
              </a:extLst>
            </p:cNvPr>
            <p:cNvGrpSpPr/>
            <p:nvPr/>
          </p:nvGrpSpPr>
          <p:grpSpPr>
            <a:xfrm>
              <a:off x="2135167" y="2861759"/>
              <a:ext cx="6341812" cy="688966"/>
              <a:chOff x="2135167" y="1783030"/>
              <a:chExt cx="6341812" cy="688966"/>
            </a:xfrm>
          </p:grpSpPr>
          <p:sp>
            <p:nvSpPr>
              <p:cNvPr id="13" name="任意多边形: 形状 12">
                <a:extLst>
                  <a:ext uri="{FF2B5EF4-FFF2-40B4-BE49-F238E27FC236}">
                    <a16:creationId xmlns:a16="http://schemas.microsoft.com/office/drawing/2014/main" id="{D0F21CC2-3433-43D1-9C1C-249875E0EC25}"/>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4" name="文本框 13">
                <a:extLst>
                  <a:ext uri="{FF2B5EF4-FFF2-40B4-BE49-F238E27FC236}">
                    <a16:creationId xmlns:a16="http://schemas.microsoft.com/office/drawing/2014/main" id="{027453F5-FD56-4B03-BD13-2609AE2E9803}"/>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chemeClr val="bg1"/>
                    </a:solidFill>
                  </a:rPr>
                  <a:t>02</a:t>
                </a:r>
                <a:endParaRPr lang="zh-CN" altLang="en-US" sz="2400" b="1" dirty="0">
                  <a:solidFill>
                    <a:schemeClr val="bg1"/>
                  </a:solidFill>
                </a:endParaRPr>
              </a:p>
            </p:txBody>
          </p:sp>
          <p:sp>
            <p:nvSpPr>
              <p:cNvPr id="15" name="文本框 14">
                <a:extLst>
                  <a:ext uri="{FF2B5EF4-FFF2-40B4-BE49-F238E27FC236}">
                    <a16:creationId xmlns:a16="http://schemas.microsoft.com/office/drawing/2014/main" id="{BA352C9E-11C1-4E65-953B-1E01AD782CFA}"/>
                  </a:ext>
                </a:extLst>
              </p:cNvPr>
              <p:cNvSpPr txBox="1"/>
              <p:nvPr/>
            </p:nvSpPr>
            <p:spPr>
              <a:xfrm>
                <a:off x="3000824" y="1883086"/>
                <a:ext cx="5476155" cy="461665"/>
              </a:xfrm>
              <a:prstGeom prst="rect">
                <a:avLst/>
              </a:prstGeom>
              <a:noFill/>
            </p:spPr>
            <p:txBody>
              <a:bodyPr wrap="square" rtlCol="0">
                <a:spAutoFit/>
              </a:bodyPr>
              <a:lstStyle/>
              <a:p>
                <a:r>
                  <a:rPr lang="zh-CN" altLang="en-US" sz="2400" b="1" spc="300" dirty="0">
                    <a:solidFill>
                      <a:schemeClr val="tx1">
                        <a:lumMod val="85000"/>
                        <a:lumOff val="15000"/>
                      </a:schemeClr>
                    </a:solidFill>
                  </a:rPr>
                  <a:t>资料查询</a:t>
                </a:r>
                <a:r>
                  <a:rPr lang="en-US" altLang="zh-CN" sz="2400" b="1" spc="300" dirty="0">
                    <a:solidFill>
                      <a:schemeClr val="tx1">
                        <a:lumMod val="85000"/>
                        <a:lumOff val="15000"/>
                      </a:schemeClr>
                    </a:solidFill>
                  </a:rPr>
                  <a:t>&amp;</a:t>
                </a:r>
                <a:r>
                  <a:rPr lang="zh-CN" altLang="en-US" sz="2400" b="1" spc="300" dirty="0">
                    <a:solidFill>
                      <a:schemeClr val="tx1">
                        <a:lumMod val="85000"/>
                        <a:lumOff val="15000"/>
                      </a:schemeClr>
                    </a:solidFill>
                  </a:rPr>
                  <a:t>文字撰写</a:t>
                </a:r>
              </a:p>
            </p:txBody>
          </p:sp>
        </p:grpSp>
        <p:grpSp>
          <p:nvGrpSpPr>
            <p:cNvPr id="16" name="组合 15">
              <a:extLst>
                <a:ext uri="{FF2B5EF4-FFF2-40B4-BE49-F238E27FC236}">
                  <a16:creationId xmlns:a16="http://schemas.microsoft.com/office/drawing/2014/main" id="{E0A50EA6-F349-4DB6-91B5-4091B0670D74}"/>
                </a:ext>
              </a:extLst>
            </p:cNvPr>
            <p:cNvGrpSpPr/>
            <p:nvPr/>
          </p:nvGrpSpPr>
          <p:grpSpPr>
            <a:xfrm>
              <a:off x="2135167" y="4037038"/>
              <a:ext cx="7094847" cy="688966"/>
              <a:chOff x="2135167" y="1783030"/>
              <a:chExt cx="7094847" cy="688966"/>
            </a:xfrm>
          </p:grpSpPr>
          <p:sp>
            <p:nvSpPr>
              <p:cNvPr id="17" name="任意多边形: 形状 16">
                <a:extLst>
                  <a:ext uri="{FF2B5EF4-FFF2-40B4-BE49-F238E27FC236}">
                    <a16:creationId xmlns:a16="http://schemas.microsoft.com/office/drawing/2014/main" id="{D0CD014E-BB5F-4A29-9E60-42B10D12E35F}"/>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8" name="文本框 17">
                <a:extLst>
                  <a:ext uri="{FF2B5EF4-FFF2-40B4-BE49-F238E27FC236}">
                    <a16:creationId xmlns:a16="http://schemas.microsoft.com/office/drawing/2014/main" id="{D37153BE-B0C6-4911-AEC9-16DE5A77ECDB}"/>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chemeClr val="bg1"/>
                    </a:solidFill>
                  </a:rPr>
                  <a:t>03</a:t>
                </a:r>
                <a:endParaRPr lang="zh-CN" altLang="en-US" sz="2400" b="1" dirty="0">
                  <a:solidFill>
                    <a:schemeClr val="bg1"/>
                  </a:solidFill>
                </a:endParaRPr>
              </a:p>
            </p:txBody>
          </p:sp>
          <p:sp>
            <p:nvSpPr>
              <p:cNvPr id="19" name="文本框 18">
                <a:extLst>
                  <a:ext uri="{FF2B5EF4-FFF2-40B4-BE49-F238E27FC236}">
                    <a16:creationId xmlns:a16="http://schemas.microsoft.com/office/drawing/2014/main" id="{FF5D9EC7-355B-4E50-B36D-D3104A64479E}"/>
                  </a:ext>
                </a:extLst>
              </p:cNvPr>
              <p:cNvSpPr txBox="1"/>
              <p:nvPr/>
            </p:nvSpPr>
            <p:spPr>
              <a:xfrm>
                <a:off x="3000824" y="1896680"/>
                <a:ext cx="6229190" cy="461665"/>
              </a:xfrm>
              <a:prstGeom prst="rect">
                <a:avLst/>
              </a:prstGeom>
              <a:noFill/>
            </p:spPr>
            <p:txBody>
              <a:bodyPr wrap="square" rtlCol="0">
                <a:spAutoFit/>
              </a:bodyPr>
              <a:lstStyle/>
              <a:p>
                <a:r>
                  <a:rPr lang="en-US" altLang="zh-CN" sz="2400" b="1" spc="300" dirty="0">
                    <a:solidFill>
                      <a:schemeClr val="tx1">
                        <a:lumMod val="85000"/>
                        <a:lumOff val="15000"/>
                      </a:schemeClr>
                    </a:solidFill>
                  </a:rPr>
                  <a:t>Coding</a:t>
                </a:r>
                <a:r>
                  <a:rPr lang="zh-CN" altLang="en-US" sz="2400" b="1" spc="300" dirty="0">
                    <a:solidFill>
                      <a:schemeClr val="tx1">
                        <a:lumMod val="85000"/>
                        <a:lumOff val="15000"/>
                      </a:schemeClr>
                    </a:solidFill>
                  </a:rPr>
                  <a:t>教程</a:t>
                </a:r>
              </a:p>
            </p:txBody>
          </p:sp>
        </p:grpSp>
        <p:grpSp>
          <p:nvGrpSpPr>
            <p:cNvPr id="20" name="组合 19">
              <a:extLst>
                <a:ext uri="{FF2B5EF4-FFF2-40B4-BE49-F238E27FC236}">
                  <a16:creationId xmlns:a16="http://schemas.microsoft.com/office/drawing/2014/main" id="{78ED8506-1D7A-482E-920F-0FA7583D11D0}"/>
                </a:ext>
              </a:extLst>
            </p:cNvPr>
            <p:cNvGrpSpPr/>
            <p:nvPr/>
          </p:nvGrpSpPr>
          <p:grpSpPr>
            <a:xfrm>
              <a:off x="2135167" y="5212317"/>
              <a:ext cx="6442390" cy="688966"/>
              <a:chOff x="2135167" y="1783030"/>
              <a:chExt cx="6442390" cy="688966"/>
            </a:xfrm>
          </p:grpSpPr>
          <p:sp>
            <p:nvSpPr>
              <p:cNvPr id="21" name="任意多边形: 形状 20">
                <a:extLst>
                  <a:ext uri="{FF2B5EF4-FFF2-40B4-BE49-F238E27FC236}">
                    <a16:creationId xmlns:a16="http://schemas.microsoft.com/office/drawing/2014/main" id="{FD87AFC2-B44F-48AB-9FED-26FB501995F1}"/>
                  </a:ext>
                </a:extLst>
              </p:cNvPr>
              <p:cNvSpPr/>
              <p:nvPr/>
            </p:nvSpPr>
            <p:spPr>
              <a:xfrm rot="5400000">
                <a:off x="2093918" y="1824279"/>
                <a:ext cx="688966" cy="60646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2" name="文本框 21">
                <a:extLst>
                  <a:ext uri="{FF2B5EF4-FFF2-40B4-BE49-F238E27FC236}">
                    <a16:creationId xmlns:a16="http://schemas.microsoft.com/office/drawing/2014/main" id="{0E2A5422-E109-4CD9-B880-50780F62A0AF}"/>
                  </a:ext>
                </a:extLst>
              </p:cNvPr>
              <p:cNvSpPr txBox="1"/>
              <p:nvPr/>
            </p:nvSpPr>
            <p:spPr>
              <a:xfrm>
                <a:off x="2135167" y="1896681"/>
                <a:ext cx="606468" cy="461665"/>
              </a:xfrm>
              <a:prstGeom prst="rect">
                <a:avLst/>
              </a:prstGeom>
              <a:noFill/>
            </p:spPr>
            <p:txBody>
              <a:bodyPr wrap="square" rtlCol="0">
                <a:spAutoFit/>
              </a:bodyPr>
              <a:lstStyle/>
              <a:p>
                <a:pPr algn="ctr"/>
                <a:r>
                  <a:rPr lang="en-US" altLang="zh-CN" sz="2400" b="1" dirty="0">
                    <a:solidFill>
                      <a:schemeClr val="bg1"/>
                    </a:solidFill>
                  </a:rPr>
                  <a:t>04</a:t>
                </a:r>
                <a:endParaRPr lang="zh-CN" altLang="en-US" sz="2400" b="1" dirty="0">
                  <a:solidFill>
                    <a:schemeClr val="bg1"/>
                  </a:solidFill>
                </a:endParaRPr>
              </a:p>
            </p:txBody>
          </p:sp>
          <p:sp>
            <p:nvSpPr>
              <p:cNvPr id="23" name="文本框 22">
                <a:extLst>
                  <a:ext uri="{FF2B5EF4-FFF2-40B4-BE49-F238E27FC236}">
                    <a16:creationId xmlns:a16="http://schemas.microsoft.com/office/drawing/2014/main" id="{D3079470-31E6-462D-BAD3-A5B409701A1D}"/>
                  </a:ext>
                </a:extLst>
              </p:cNvPr>
              <p:cNvSpPr txBox="1"/>
              <p:nvPr/>
            </p:nvSpPr>
            <p:spPr>
              <a:xfrm>
                <a:off x="3004457" y="1896681"/>
                <a:ext cx="5573100" cy="461665"/>
              </a:xfrm>
              <a:prstGeom prst="rect">
                <a:avLst/>
              </a:prstGeom>
              <a:noFill/>
            </p:spPr>
            <p:txBody>
              <a:bodyPr wrap="square" rtlCol="0">
                <a:spAutoFit/>
              </a:bodyPr>
              <a:lstStyle/>
              <a:p>
                <a:r>
                  <a:rPr lang="zh-CN" altLang="en-US" sz="2400" b="1" spc="300" dirty="0">
                    <a:solidFill>
                      <a:schemeClr val="tx1">
                        <a:lumMod val="85000"/>
                        <a:lumOff val="15000"/>
                      </a:schemeClr>
                    </a:solidFill>
                  </a:rPr>
                  <a:t>生活的方方面面</a:t>
                </a:r>
              </a:p>
            </p:txBody>
          </p:sp>
        </p:grpSp>
      </p:grpSp>
      <p:sp>
        <p:nvSpPr>
          <p:cNvPr id="24" name="任意多边形: 形状 23">
            <a:extLst>
              <a:ext uri="{FF2B5EF4-FFF2-40B4-BE49-F238E27FC236}">
                <a16:creationId xmlns:a16="http://schemas.microsoft.com/office/drawing/2014/main" id="{D060AF90-C3C8-43BD-8BD4-6AEE35431C17}"/>
              </a:ext>
            </a:extLst>
          </p:cNvPr>
          <p:cNvSpPr/>
          <p:nvPr/>
        </p:nvSpPr>
        <p:spPr>
          <a:xfrm rot="5400000">
            <a:off x="-569231" y="3541667"/>
            <a:ext cx="1492240" cy="131355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2">
              <a:alpha val="8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任意多边形: 形状 24">
            <a:extLst>
              <a:ext uri="{FF2B5EF4-FFF2-40B4-BE49-F238E27FC236}">
                <a16:creationId xmlns:a16="http://schemas.microsoft.com/office/drawing/2014/main" id="{EE22068F-E195-4144-A183-4480F23BFF90}"/>
              </a:ext>
            </a:extLst>
          </p:cNvPr>
          <p:cNvSpPr/>
          <p:nvPr/>
        </p:nvSpPr>
        <p:spPr>
          <a:xfrm rot="5400000">
            <a:off x="625276" y="443908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任意多边形: 形状 25">
            <a:extLst>
              <a:ext uri="{FF2B5EF4-FFF2-40B4-BE49-F238E27FC236}">
                <a16:creationId xmlns:a16="http://schemas.microsoft.com/office/drawing/2014/main" id="{87107551-C742-4C7C-9652-28157D3AB057}"/>
              </a:ext>
            </a:extLst>
          </p:cNvPr>
          <p:cNvSpPr/>
          <p:nvPr/>
        </p:nvSpPr>
        <p:spPr>
          <a:xfrm rot="5400000">
            <a:off x="9876968" y="4906869"/>
            <a:ext cx="3004244" cy="264451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noFill/>
          <a:ln w="3810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任意多边形: 形状 26">
            <a:extLst>
              <a:ext uri="{FF2B5EF4-FFF2-40B4-BE49-F238E27FC236}">
                <a16:creationId xmlns:a16="http://schemas.microsoft.com/office/drawing/2014/main" id="{701E2D65-67D4-4BE6-9CBC-0C44474C2892}"/>
              </a:ext>
            </a:extLst>
          </p:cNvPr>
          <p:cNvSpPr/>
          <p:nvPr/>
        </p:nvSpPr>
        <p:spPr>
          <a:xfrm rot="5400000">
            <a:off x="11299561" y="-395093"/>
            <a:ext cx="1328363" cy="1169304"/>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alpha val="52000"/>
            </a:schemeClr>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8" name="任意多边形: 形状 27">
            <a:extLst>
              <a:ext uri="{FF2B5EF4-FFF2-40B4-BE49-F238E27FC236}">
                <a16:creationId xmlns:a16="http://schemas.microsoft.com/office/drawing/2014/main" id="{B204E5EB-6C64-4E0A-910A-BD63B842EBF5}"/>
              </a:ext>
            </a:extLst>
          </p:cNvPr>
          <p:cNvSpPr/>
          <p:nvPr/>
        </p:nvSpPr>
        <p:spPr>
          <a:xfrm rot="5400000">
            <a:off x="336078" y="1094935"/>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任意多边形: 形状 28">
            <a:extLst>
              <a:ext uri="{FF2B5EF4-FFF2-40B4-BE49-F238E27FC236}">
                <a16:creationId xmlns:a16="http://schemas.microsoft.com/office/drawing/2014/main" id="{4F2C7F95-CB4E-4691-BD5D-B86F5BAC778B}"/>
              </a:ext>
            </a:extLst>
          </p:cNvPr>
          <p:cNvSpPr/>
          <p:nvPr/>
        </p:nvSpPr>
        <p:spPr>
          <a:xfrm rot="5400000">
            <a:off x="10987260" y="530346"/>
            <a:ext cx="416783" cy="36687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6368792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01</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2" y="3893325"/>
            <a:ext cx="10046966" cy="923330"/>
          </a:xfrm>
          <a:prstGeom prst="rect">
            <a:avLst/>
          </a:prstGeom>
          <a:noFill/>
        </p:spPr>
        <p:txBody>
          <a:bodyPr wrap="square" rtlCol="0">
            <a:spAutoFit/>
          </a:bodyPr>
          <a:lstStyle/>
          <a:p>
            <a:r>
              <a:rPr lang="zh-CN" altLang="en-US" sz="5400" b="1" spc="300" dirty="0">
                <a:solidFill>
                  <a:schemeClr val="tx1">
                    <a:lumMod val="85000"/>
                    <a:lumOff val="15000"/>
                  </a:schemeClr>
                </a:solidFill>
              </a:rPr>
              <a:t>登录</a:t>
            </a:r>
            <a:r>
              <a:rPr lang="en-US" altLang="zh-CN" sz="5400" b="1" spc="300" dirty="0">
                <a:solidFill>
                  <a:schemeClr val="tx1">
                    <a:lumMod val="85000"/>
                    <a:lumOff val="15000"/>
                  </a:schemeClr>
                </a:solidFill>
              </a:rPr>
              <a:t>&amp;</a:t>
            </a:r>
            <a:r>
              <a:rPr lang="zh-CN" altLang="en-US" sz="5400" b="1" spc="300" dirty="0">
                <a:solidFill>
                  <a:schemeClr val="tx1">
                    <a:lumMod val="85000"/>
                    <a:lumOff val="15000"/>
                  </a:schemeClr>
                </a:solidFill>
              </a:rPr>
              <a:t>版本选择</a:t>
            </a:r>
          </a:p>
        </p:txBody>
      </p:sp>
      <p:pic>
        <p:nvPicPr>
          <p:cNvPr id="5" name="图片 4" descr="图片包含 游戏机&#10;&#10;描述已自动生成">
            <a:extLst>
              <a:ext uri="{FF2B5EF4-FFF2-40B4-BE49-F238E27FC236}">
                <a16:creationId xmlns:a16="http://schemas.microsoft.com/office/drawing/2014/main" id="{18CCF0E7-603B-46A8-8313-A1D6A462468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854" t="14311" r="2763" b="18023"/>
          <a:stretch/>
        </p:blipFill>
        <p:spPr>
          <a:xfrm>
            <a:off x="0" y="0"/>
            <a:ext cx="3359822" cy="741561"/>
          </a:xfrm>
          <a:prstGeom prst="rect">
            <a:avLst/>
          </a:prstGeom>
        </p:spPr>
      </p:pic>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42007318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如何登录</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835B3F71-925D-48A7-BB2F-B9E4D5F88758}"/>
              </a:ext>
            </a:extLst>
          </p:cNvPr>
          <p:cNvSpPr txBox="1"/>
          <p:nvPr/>
        </p:nvSpPr>
        <p:spPr>
          <a:xfrm>
            <a:off x="1474907" y="1143782"/>
            <a:ext cx="9242186" cy="2046714"/>
          </a:xfrm>
          <a:prstGeom prst="rect">
            <a:avLst/>
          </a:prstGeom>
          <a:noFill/>
        </p:spPr>
        <p:txBody>
          <a:bodyPr wrap="square" rtlCol="0">
            <a:spAutoFit/>
          </a:bodyPr>
          <a:lstStyle/>
          <a:p>
            <a:pPr marL="457200" indent="-457200">
              <a:spcBef>
                <a:spcPts val="600"/>
              </a:spcBef>
              <a:buFont typeface="Wingdings" panose="05000000000000000000" pitchFamily="2" charset="2"/>
              <a:buChar char="n"/>
            </a:pPr>
            <a:r>
              <a:rPr lang="zh-CN" altLang="en-US" sz="2800" b="1" dirty="0">
                <a:solidFill>
                  <a:schemeClr val="tx1">
                    <a:lumMod val="85000"/>
                    <a:lumOff val="15000"/>
                  </a:schemeClr>
                </a:solidFill>
              </a:rPr>
              <a:t>必备工具：</a:t>
            </a:r>
            <a:endParaRPr lang="en-US" altLang="zh-CN" sz="2800" b="1" dirty="0">
              <a:solidFill>
                <a:schemeClr val="tx1">
                  <a:lumMod val="85000"/>
                  <a:lumOff val="15000"/>
                </a:schemeClr>
              </a:solidFill>
            </a:endParaRPr>
          </a:p>
          <a:p>
            <a:pPr marL="914400" lvl="1" indent="-457200">
              <a:spcBef>
                <a:spcPts val="600"/>
              </a:spcBef>
              <a:buFont typeface="Wingdings" panose="05000000000000000000" pitchFamily="2" charset="2"/>
              <a:buChar char="n"/>
            </a:pPr>
            <a:r>
              <a:rPr lang="zh-CN" altLang="en-US" sz="2800" dirty="0">
                <a:solidFill>
                  <a:schemeClr val="tx1">
                    <a:lumMod val="85000"/>
                    <a:lumOff val="15000"/>
                  </a:schemeClr>
                </a:solidFill>
              </a:rPr>
              <a:t>梯子（推荐使用美国</a:t>
            </a:r>
            <a:r>
              <a:rPr lang="en-US" altLang="zh-CN" sz="2800" dirty="0">
                <a:solidFill>
                  <a:schemeClr val="tx1">
                    <a:lumMod val="85000"/>
                    <a:lumOff val="15000"/>
                  </a:schemeClr>
                </a:solidFill>
              </a:rPr>
              <a:t>IP</a:t>
            </a:r>
            <a:r>
              <a:rPr lang="zh-CN" altLang="en-US" sz="2800" dirty="0">
                <a:solidFill>
                  <a:schemeClr val="tx1">
                    <a:lumMod val="85000"/>
                    <a:lumOff val="15000"/>
                  </a:schemeClr>
                </a:solidFill>
              </a:rPr>
              <a:t>，一定不能用香港</a:t>
            </a:r>
            <a:r>
              <a:rPr lang="en-US" altLang="zh-CN" sz="2800" dirty="0">
                <a:solidFill>
                  <a:schemeClr val="tx1">
                    <a:lumMod val="85000"/>
                    <a:lumOff val="15000"/>
                  </a:schemeClr>
                </a:solidFill>
              </a:rPr>
              <a:t>IP</a:t>
            </a:r>
            <a:r>
              <a:rPr lang="zh-CN" altLang="en-US" sz="2800" dirty="0">
                <a:solidFill>
                  <a:schemeClr val="tx1">
                    <a:lumMod val="85000"/>
                    <a:lumOff val="15000"/>
                  </a:schemeClr>
                </a:solidFill>
              </a:rPr>
              <a:t>）</a:t>
            </a:r>
            <a:endParaRPr lang="en-US" altLang="zh-CN" sz="2800" dirty="0">
              <a:solidFill>
                <a:schemeClr val="tx1">
                  <a:lumMod val="85000"/>
                  <a:lumOff val="15000"/>
                </a:schemeClr>
              </a:solidFill>
            </a:endParaRPr>
          </a:p>
          <a:p>
            <a:pPr marL="914400" lvl="1" indent="-457200">
              <a:spcBef>
                <a:spcPts val="600"/>
              </a:spcBef>
              <a:buFont typeface="Wingdings" panose="05000000000000000000" pitchFamily="2" charset="2"/>
              <a:buChar char="n"/>
            </a:pPr>
            <a:r>
              <a:rPr lang="zh-CN" altLang="en-US" sz="2800" dirty="0">
                <a:solidFill>
                  <a:schemeClr val="tx1">
                    <a:lumMod val="85000"/>
                    <a:lumOff val="15000"/>
                  </a:schemeClr>
                </a:solidFill>
              </a:rPr>
              <a:t>美国临时虚拟号码，用于接收验证码</a:t>
            </a:r>
            <a:endParaRPr lang="en-US" altLang="zh-CN" sz="2800" dirty="0">
              <a:solidFill>
                <a:schemeClr val="tx1">
                  <a:lumMod val="85000"/>
                  <a:lumOff val="15000"/>
                </a:schemeClr>
              </a:solidFill>
            </a:endParaRPr>
          </a:p>
          <a:p>
            <a:pPr>
              <a:spcBef>
                <a:spcPts val="600"/>
              </a:spcBef>
            </a:pPr>
            <a:r>
              <a:rPr lang="en-US" altLang="zh-CN" sz="2800" dirty="0">
                <a:solidFill>
                  <a:schemeClr val="tx1">
                    <a:lumMod val="85000"/>
                    <a:lumOff val="15000"/>
                  </a:schemeClr>
                </a:solidFill>
              </a:rPr>
              <a:t>	</a:t>
            </a:r>
            <a:r>
              <a:rPr lang="zh-CN" altLang="en-US" sz="2800" dirty="0">
                <a:solidFill>
                  <a:schemeClr val="tx1">
                    <a:lumMod val="85000"/>
                    <a:lumOff val="15000"/>
                  </a:schemeClr>
                </a:solidFill>
              </a:rPr>
              <a:t>（推荐：</a:t>
            </a:r>
            <a:r>
              <a:rPr lang="en-US" altLang="zh-CN" sz="2800" dirty="0">
                <a:solidFill>
                  <a:schemeClr val="tx1">
                    <a:lumMod val="85000"/>
                    <a:lumOff val="15000"/>
                  </a:schemeClr>
                </a:solidFill>
              </a:rPr>
              <a:t>sms-activate.org</a:t>
            </a:r>
            <a:r>
              <a:rPr lang="zh-CN" altLang="en-US" sz="2800" dirty="0">
                <a:solidFill>
                  <a:schemeClr val="tx1">
                    <a:lumMod val="85000"/>
                    <a:lumOff val="15000"/>
                  </a:schemeClr>
                </a:solidFill>
              </a:rPr>
              <a:t>）</a:t>
            </a:r>
            <a:endParaRPr lang="en-US" altLang="zh-CN" sz="2800" dirty="0">
              <a:solidFill>
                <a:schemeClr val="tx1">
                  <a:lumMod val="85000"/>
                  <a:lumOff val="15000"/>
                </a:schemeClr>
              </a:solidFill>
            </a:endParaRPr>
          </a:p>
        </p:txBody>
      </p:sp>
      <p:pic>
        <p:nvPicPr>
          <p:cNvPr id="16" name="图片 15">
            <a:extLst>
              <a:ext uri="{FF2B5EF4-FFF2-40B4-BE49-F238E27FC236}">
                <a16:creationId xmlns:a16="http://schemas.microsoft.com/office/drawing/2014/main" id="{71A43016-AC7A-5110-1783-700EC844CE67}"/>
              </a:ext>
            </a:extLst>
          </p:cNvPr>
          <p:cNvPicPr>
            <a:picLocks noChangeAspect="1"/>
          </p:cNvPicPr>
          <p:nvPr/>
        </p:nvPicPr>
        <p:blipFill>
          <a:blip r:embed="rId3"/>
          <a:stretch>
            <a:fillRect/>
          </a:stretch>
        </p:blipFill>
        <p:spPr>
          <a:xfrm>
            <a:off x="2849525" y="3219840"/>
            <a:ext cx="6492949" cy="3531253"/>
          </a:xfrm>
          <a:prstGeom prst="rect">
            <a:avLst/>
          </a:prstGeom>
        </p:spPr>
      </p:pic>
      <p:sp>
        <p:nvSpPr>
          <p:cNvPr id="17" name="矩形 16">
            <a:extLst>
              <a:ext uri="{FF2B5EF4-FFF2-40B4-BE49-F238E27FC236}">
                <a16:creationId xmlns:a16="http://schemas.microsoft.com/office/drawing/2014/main" id="{4102DFCB-BF11-FE20-AACA-F3B6F25B87E7}"/>
              </a:ext>
            </a:extLst>
          </p:cNvPr>
          <p:cNvSpPr/>
          <p:nvPr/>
        </p:nvSpPr>
        <p:spPr>
          <a:xfrm>
            <a:off x="2750290" y="5191181"/>
            <a:ext cx="1793357" cy="11954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38771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如何登录</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01</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835B3F71-925D-48A7-BB2F-B9E4D5F88758}"/>
              </a:ext>
            </a:extLst>
          </p:cNvPr>
          <p:cNvSpPr txBox="1"/>
          <p:nvPr/>
        </p:nvSpPr>
        <p:spPr>
          <a:xfrm>
            <a:off x="1474907" y="1498718"/>
            <a:ext cx="9242186" cy="2046714"/>
          </a:xfrm>
          <a:prstGeom prst="rect">
            <a:avLst/>
          </a:prstGeom>
          <a:noFill/>
        </p:spPr>
        <p:txBody>
          <a:bodyPr wrap="square" rtlCol="0">
            <a:spAutoFit/>
          </a:bodyPr>
          <a:lstStyle/>
          <a:p>
            <a:pPr marL="457200" indent="-457200">
              <a:spcBef>
                <a:spcPts val="600"/>
              </a:spcBef>
              <a:buFont typeface="Wingdings" panose="05000000000000000000" pitchFamily="2" charset="2"/>
              <a:buChar char="n"/>
            </a:pPr>
            <a:r>
              <a:rPr lang="zh-CN" altLang="en-US" sz="2800" b="1" dirty="0">
                <a:solidFill>
                  <a:schemeClr val="tx1">
                    <a:lumMod val="85000"/>
                    <a:lumOff val="15000"/>
                  </a:schemeClr>
                </a:solidFill>
              </a:rPr>
              <a:t>登录：</a:t>
            </a:r>
            <a:endParaRPr lang="en-US" altLang="zh-CN" sz="2800" b="1" dirty="0">
              <a:solidFill>
                <a:schemeClr val="tx1">
                  <a:lumMod val="85000"/>
                  <a:lumOff val="15000"/>
                </a:schemeClr>
              </a:solidFill>
            </a:endParaRPr>
          </a:p>
          <a:p>
            <a:pPr>
              <a:spcBef>
                <a:spcPts val="600"/>
              </a:spcBef>
            </a:pPr>
            <a:r>
              <a:rPr lang="en-US" altLang="zh-CN" sz="2800" b="1" dirty="0">
                <a:solidFill>
                  <a:schemeClr val="tx1">
                    <a:lumMod val="85000"/>
                    <a:lumOff val="15000"/>
                  </a:schemeClr>
                </a:solidFill>
              </a:rPr>
              <a:t>	</a:t>
            </a:r>
            <a:r>
              <a:rPr lang="zh-CN" altLang="en-US" sz="2800" b="1" dirty="0">
                <a:solidFill>
                  <a:schemeClr val="tx1">
                    <a:lumMod val="85000"/>
                    <a:lumOff val="15000"/>
                  </a:schemeClr>
                </a:solidFill>
              </a:rPr>
              <a:t>网址：</a:t>
            </a:r>
            <a:r>
              <a:rPr lang="en-US" altLang="zh-CN" sz="2800" dirty="0">
                <a:solidFill>
                  <a:schemeClr val="tx1">
                    <a:lumMod val="85000"/>
                    <a:lumOff val="15000"/>
                  </a:schemeClr>
                </a:solidFill>
              </a:rPr>
              <a:t>chat.openai.com</a:t>
            </a:r>
          </a:p>
          <a:p>
            <a:pPr>
              <a:spcBef>
                <a:spcPts val="600"/>
              </a:spcBef>
            </a:pPr>
            <a:r>
              <a:rPr lang="en-US" altLang="zh-CN" sz="2800" b="1" dirty="0">
                <a:solidFill>
                  <a:schemeClr val="tx1">
                    <a:lumMod val="85000"/>
                    <a:lumOff val="15000"/>
                  </a:schemeClr>
                </a:solidFill>
              </a:rPr>
              <a:t>	</a:t>
            </a:r>
            <a:r>
              <a:rPr lang="zh-CN" altLang="en-US" sz="2800" b="1" dirty="0">
                <a:solidFill>
                  <a:schemeClr val="tx1">
                    <a:lumMod val="85000"/>
                    <a:lumOff val="15000"/>
                  </a:schemeClr>
                </a:solidFill>
              </a:rPr>
              <a:t>账号：</a:t>
            </a:r>
            <a:r>
              <a:rPr lang="zh-CN" altLang="en-US" sz="2800" dirty="0">
                <a:solidFill>
                  <a:schemeClr val="tx1">
                    <a:lumMod val="85000"/>
                    <a:lumOff val="15000"/>
                  </a:schemeClr>
                </a:solidFill>
              </a:rPr>
              <a:t>推荐使用谷歌浏览器</a:t>
            </a:r>
            <a:endParaRPr lang="en-US" altLang="zh-CN" sz="2800" dirty="0">
              <a:solidFill>
                <a:schemeClr val="tx1">
                  <a:lumMod val="85000"/>
                  <a:lumOff val="15000"/>
                </a:schemeClr>
              </a:solidFill>
            </a:endParaRPr>
          </a:p>
          <a:p>
            <a:pPr>
              <a:spcBef>
                <a:spcPts val="600"/>
              </a:spcBef>
            </a:pPr>
            <a:r>
              <a:rPr lang="en-US" altLang="zh-CN" sz="2800" b="1" dirty="0">
                <a:solidFill>
                  <a:schemeClr val="tx1">
                    <a:lumMod val="85000"/>
                    <a:lumOff val="15000"/>
                  </a:schemeClr>
                </a:solidFill>
              </a:rPr>
              <a:t>	</a:t>
            </a:r>
            <a:r>
              <a:rPr lang="zh-CN" altLang="en-US" sz="2800" b="1" dirty="0">
                <a:solidFill>
                  <a:schemeClr val="tx1">
                    <a:lumMod val="85000"/>
                    <a:lumOff val="15000"/>
                  </a:schemeClr>
                </a:solidFill>
              </a:rPr>
              <a:t>验证码：</a:t>
            </a:r>
            <a:r>
              <a:rPr lang="zh-CN" altLang="en-US" sz="2800" dirty="0">
                <a:solidFill>
                  <a:schemeClr val="tx1">
                    <a:lumMod val="85000"/>
                    <a:lumOff val="15000"/>
                  </a:schemeClr>
                </a:solidFill>
              </a:rPr>
              <a:t>使用虚拟号码</a:t>
            </a:r>
            <a:endParaRPr lang="en-US" altLang="zh-CN" sz="2800" b="1" dirty="0">
              <a:solidFill>
                <a:schemeClr val="tx1">
                  <a:lumMod val="85000"/>
                  <a:lumOff val="15000"/>
                </a:schemeClr>
              </a:solidFill>
            </a:endParaRPr>
          </a:p>
        </p:txBody>
      </p:sp>
      <p:grpSp>
        <p:nvGrpSpPr>
          <p:cNvPr id="10" name="组合 9">
            <a:extLst>
              <a:ext uri="{FF2B5EF4-FFF2-40B4-BE49-F238E27FC236}">
                <a16:creationId xmlns:a16="http://schemas.microsoft.com/office/drawing/2014/main" id="{98B2E117-4FED-9D09-8D53-06B1F0E48FA5}"/>
              </a:ext>
            </a:extLst>
          </p:cNvPr>
          <p:cNvGrpSpPr/>
          <p:nvPr/>
        </p:nvGrpSpPr>
        <p:grpSpPr>
          <a:xfrm>
            <a:off x="7208875" y="1081585"/>
            <a:ext cx="3841897" cy="4915177"/>
            <a:chOff x="6882809" y="2544725"/>
            <a:chExt cx="3579627" cy="4277696"/>
          </a:xfrm>
        </p:grpSpPr>
        <p:pic>
          <p:nvPicPr>
            <p:cNvPr id="7" name="图片 6">
              <a:extLst>
                <a:ext uri="{FF2B5EF4-FFF2-40B4-BE49-F238E27FC236}">
                  <a16:creationId xmlns:a16="http://schemas.microsoft.com/office/drawing/2014/main" id="{9CF801F0-6C58-C9EC-CDEA-FD3F9E8A0B03}"/>
                </a:ext>
              </a:extLst>
            </p:cNvPr>
            <p:cNvPicPr>
              <a:picLocks noChangeAspect="1"/>
            </p:cNvPicPr>
            <p:nvPr/>
          </p:nvPicPr>
          <p:blipFill rotWithShape="1">
            <a:blip r:embed="rId3"/>
            <a:srcRect l="11233" t="2247" r="12160" b="6670"/>
            <a:stretch/>
          </p:blipFill>
          <p:spPr>
            <a:xfrm>
              <a:off x="6882809" y="2544725"/>
              <a:ext cx="3579627" cy="4277696"/>
            </a:xfrm>
            <a:prstGeom prst="rect">
              <a:avLst/>
            </a:prstGeom>
          </p:spPr>
        </p:pic>
        <p:sp>
          <p:nvSpPr>
            <p:cNvPr id="9" name="矩形 8">
              <a:extLst>
                <a:ext uri="{FF2B5EF4-FFF2-40B4-BE49-F238E27FC236}">
                  <a16:creationId xmlns:a16="http://schemas.microsoft.com/office/drawing/2014/main" id="{16BFC974-12B6-31F9-02DF-C59AD963844D}"/>
                </a:ext>
              </a:extLst>
            </p:cNvPr>
            <p:cNvSpPr/>
            <p:nvPr/>
          </p:nvSpPr>
          <p:spPr>
            <a:xfrm>
              <a:off x="7173433" y="5061098"/>
              <a:ext cx="3104707" cy="7301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a:extLst>
              <a:ext uri="{FF2B5EF4-FFF2-40B4-BE49-F238E27FC236}">
                <a16:creationId xmlns:a16="http://schemas.microsoft.com/office/drawing/2014/main" id="{7955C4E8-5AAB-03AA-2902-C2C6DA4D74F9}"/>
              </a:ext>
            </a:extLst>
          </p:cNvPr>
          <p:cNvSpPr txBox="1"/>
          <p:nvPr/>
        </p:nvSpPr>
        <p:spPr>
          <a:xfrm>
            <a:off x="271574" y="6175268"/>
            <a:ext cx="6868632" cy="523220"/>
          </a:xfrm>
          <a:prstGeom prst="rect">
            <a:avLst/>
          </a:prstGeom>
          <a:noFill/>
        </p:spPr>
        <p:txBody>
          <a:bodyPr wrap="square">
            <a:spAutoFit/>
          </a:bodyPr>
          <a:lstStyle/>
          <a:p>
            <a:pPr>
              <a:spcBef>
                <a:spcPts val="1200"/>
              </a:spcBef>
            </a:pPr>
            <a:r>
              <a:rPr lang="zh-CN" altLang="en-US" sz="2800" b="1" dirty="0">
                <a:solidFill>
                  <a:srgbClr val="FF0000"/>
                </a:solidFill>
              </a:rPr>
              <a:t>总体来说难度不大，需要一定的耐心</a:t>
            </a:r>
            <a:endParaRPr lang="en-US" altLang="zh-CN" sz="2800" b="1" dirty="0">
              <a:solidFill>
                <a:srgbClr val="FF0000"/>
              </a:solidFill>
            </a:endParaRPr>
          </a:p>
        </p:txBody>
      </p:sp>
    </p:spTree>
    <p:extLst>
      <p:ext uri="{BB962C8B-B14F-4D97-AF65-F5344CB8AC3E}">
        <p14:creationId xmlns:p14="http://schemas.microsoft.com/office/powerpoint/2010/main" val="32087300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3685624" cy="646331"/>
          </a:xfrm>
          <a:prstGeom prst="rect">
            <a:avLst/>
          </a:prstGeom>
          <a:noFill/>
        </p:spPr>
        <p:txBody>
          <a:bodyPr wrap="none" rtlCol="0">
            <a:spAutoFit/>
          </a:bodyPr>
          <a:lstStyle/>
          <a:p>
            <a:r>
              <a:rPr lang="zh-CN" altLang="en-US" sz="3600" b="1" spc="300" dirty="0">
                <a:solidFill>
                  <a:schemeClr val="tx1">
                    <a:lumMod val="85000"/>
                    <a:lumOff val="15000"/>
                  </a:schemeClr>
                </a:solidFill>
              </a:rPr>
              <a:t>可能遇到的问题</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a:extLst>
              <a:ext uri="{FF2B5EF4-FFF2-40B4-BE49-F238E27FC236}">
                <a16:creationId xmlns:a16="http://schemas.microsoft.com/office/drawing/2014/main" id="{9C4129D3-E9B9-DB9C-C8FD-60C23BD969CD}"/>
              </a:ext>
            </a:extLst>
          </p:cNvPr>
          <p:cNvPicPr>
            <a:picLocks noChangeAspect="1"/>
          </p:cNvPicPr>
          <p:nvPr/>
        </p:nvPicPr>
        <p:blipFill>
          <a:blip r:embed="rId3"/>
          <a:stretch>
            <a:fillRect/>
          </a:stretch>
        </p:blipFill>
        <p:spPr>
          <a:xfrm>
            <a:off x="1344970" y="1058039"/>
            <a:ext cx="3685624" cy="2277420"/>
          </a:xfrm>
          <a:prstGeom prst="rect">
            <a:avLst/>
          </a:prstGeom>
        </p:spPr>
      </p:pic>
      <p:sp>
        <p:nvSpPr>
          <p:cNvPr id="14" name="文本框 13">
            <a:extLst>
              <a:ext uri="{FF2B5EF4-FFF2-40B4-BE49-F238E27FC236}">
                <a16:creationId xmlns:a16="http://schemas.microsoft.com/office/drawing/2014/main" id="{5415A650-0AEA-153B-5CF8-495B277E567D}"/>
              </a:ext>
            </a:extLst>
          </p:cNvPr>
          <p:cNvSpPr txBox="1"/>
          <p:nvPr/>
        </p:nvSpPr>
        <p:spPr>
          <a:xfrm>
            <a:off x="1644289" y="3352039"/>
            <a:ext cx="3086986" cy="461665"/>
          </a:xfrm>
          <a:prstGeom prst="rect">
            <a:avLst/>
          </a:prstGeom>
          <a:noFill/>
        </p:spPr>
        <p:txBody>
          <a:bodyPr wrap="square">
            <a:spAutoFit/>
          </a:bodyPr>
          <a:lstStyle/>
          <a:p>
            <a:pPr algn="ctr">
              <a:spcBef>
                <a:spcPts val="1200"/>
              </a:spcBef>
            </a:pPr>
            <a:r>
              <a:rPr lang="zh-CN" altLang="en-US" sz="2400" dirty="0"/>
              <a:t>账户停用</a:t>
            </a:r>
            <a:endParaRPr lang="en-US" altLang="zh-CN" sz="2400" dirty="0"/>
          </a:p>
        </p:txBody>
      </p:sp>
      <p:pic>
        <p:nvPicPr>
          <p:cNvPr id="15" name="图片 14">
            <a:extLst>
              <a:ext uri="{FF2B5EF4-FFF2-40B4-BE49-F238E27FC236}">
                <a16:creationId xmlns:a16="http://schemas.microsoft.com/office/drawing/2014/main" id="{406EDFF7-9513-27FB-C586-F95BBD51DA48}"/>
              </a:ext>
            </a:extLst>
          </p:cNvPr>
          <p:cNvPicPr>
            <a:picLocks noChangeAspect="1"/>
          </p:cNvPicPr>
          <p:nvPr/>
        </p:nvPicPr>
        <p:blipFill>
          <a:blip r:embed="rId4"/>
          <a:stretch>
            <a:fillRect/>
          </a:stretch>
        </p:blipFill>
        <p:spPr>
          <a:xfrm>
            <a:off x="6230560" y="952608"/>
            <a:ext cx="3203944" cy="2402958"/>
          </a:xfrm>
          <a:prstGeom prst="rect">
            <a:avLst/>
          </a:prstGeom>
        </p:spPr>
      </p:pic>
      <p:sp>
        <p:nvSpPr>
          <p:cNvPr id="16" name="文本框 15">
            <a:extLst>
              <a:ext uri="{FF2B5EF4-FFF2-40B4-BE49-F238E27FC236}">
                <a16:creationId xmlns:a16="http://schemas.microsoft.com/office/drawing/2014/main" id="{4D68A3D6-A607-00DC-357F-1879C08005F9}"/>
              </a:ext>
            </a:extLst>
          </p:cNvPr>
          <p:cNvSpPr txBox="1"/>
          <p:nvPr/>
        </p:nvSpPr>
        <p:spPr>
          <a:xfrm>
            <a:off x="6008162" y="3352039"/>
            <a:ext cx="3648740" cy="461665"/>
          </a:xfrm>
          <a:prstGeom prst="rect">
            <a:avLst/>
          </a:prstGeom>
          <a:noFill/>
        </p:spPr>
        <p:txBody>
          <a:bodyPr wrap="square">
            <a:spAutoFit/>
          </a:bodyPr>
          <a:lstStyle/>
          <a:p>
            <a:pPr algn="ctr">
              <a:spcBef>
                <a:spcPts val="1200"/>
              </a:spcBef>
            </a:pPr>
            <a:r>
              <a:rPr lang="zh-CN" altLang="en-US" sz="2400" dirty="0"/>
              <a:t>资金来源异常，被退款</a:t>
            </a:r>
            <a:endParaRPr lang="en-US" altLang="zh-CN" sz="2400" dirty="0"/>
          </a:p>
        </p:txBody>
      </p:sp>
      <p:pic>
        <p:nvPicPr>
          <p:cNvPr id="18" name="图片 17">
            <a:extLst>
              <a:ext uri="{FF2B5EF4-FFF2-40B4-BE49-F238E27FC236}">
                <a16:creationId xmlns:a16="http://schemas.microsoft.com/office/drawing/2014/main" id="{84262287-0D16-273D-15AE-25D5006C62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971" y="3830285"/>
            <a:ext cx="3685624" cy="2401414"/>
          </a:xfrm>
          <a:prstGeom prst="rect">
            <a:avLst/>
          </a:prstGeom>
        </p:spPr>
      </p:pic>
      <p:sp>
        <p:nvSpPr>
          <p:cNvPr id="19" name="文本框 18">
            <a:extLst>
              <a:ext uri="{FF2B5EF4-FFF2-40B4-BE49-F238E27FC236}">
                <a16:creationId xmlns:a16="http://schemas.microsoft.com/office/drawing/2014/main" id="{C0FFB972-3280-05DD-ED7D-D32A2A021126}"/>
              </a:ext>
            </a:extLst>
          </p:cNvPr>
          <p:cNvSpPr txBox="1"/>
          <p:nvPr/>
        </p:nvSpPr>
        <p:spPr>
          <a:xfrm>
            <a:off x="1644289" y="6228315"/>
            <a:ext cx="3086986" cy="461665"/>
          </a:xfrm>
          <a:prstGeom prst="rect">
            <a:avLst/>
          </a:prstGeom>
          <a:noFill/>
        </p:spPr>
        <p:txBody>
          <a:bodyPr wrap="square">
            <a:spAutoFit/>
          </a:bodyPr>
          <a:lstStyle/>
          <a:p>
            <a:pPr algn="ctr">
              <a:spcBef>
                <a:spcPts val="1200"/>
              </a:spcBef>
            </a:pPr>
            <a:r>
              <a:rPr lang="en-US" altLang="zh-CN" sz="2400" dirty="0"/>
              <a:t>OpenAI</a:t>
            </a:r>
            <a:r>
              <a:rPr lang="zh-CN" altLang="en-US" sz="2400" dirty="0"/>
              <a:t>故障</a:t>
            </a:r>
            <a:endParaRPr lang="en-US" altLang="zh-CN" sz="2400" dirty="0"/>
          </a:p>
        </p:txBody>
      </p:sp>
    </p:spTree>
    <p:extLst>
      <p:ext uri="{BB962C8B-B14F-4D97-AF65-F5344CB8AC3E}">
        <p14:creationId xmlns:p14="http://schemas.microsoft.com/office/powerpoint/2010/main" val="20674318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3685624" cy="646331"/>
          </a:xfrm>
          <a:prstGeom prst="rect">
            <a:avLst/>
          </a:prstGeom>
          <a:noFill/>
        </p:spPr>
        <p:txBody>
          <a:bodyPr wrap="none" rtlCol="0">
            <a:spAutoFit/>
          </a:bodyPr>
          <a:lstStyle/>
          <a:p>
            <a:r>
              <a:rPr lang="zh-CN" altLang="en-US" sz="3600" b="1" spc="300" dirty="0">
                <a:solidFill>
                  <a:schemeClr val="tx1">
                    <a:lumMod val="85000"/>
                    <a:lumOff val="15000"/>
                  </a:schemeClr>
                </a:solidFill>
              </a:rPr>
              <a:t>可能遇到的问题</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02</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835B3F71-925D-48A7-BB2F-B9E4D5F88758}"/>
              </a:ext>
            </a:extLst>
          </p:cNvPr>
          <p:cNvSpPr txBox="1"/>
          <p:nvPr/>
        </p:nvSpPr>
        <p:spPr>
          <a:xfrm>
            <a:off x="1269903" y="1243537"/>
            <a:ext cx="9242186" cy="3447098"/>
          </a:xfrm>
          <a:prstGeom prst="rect">
            <a:avLst/>
          </a:prstGeom>
          <a:noFill/>
        </p:spPr>
        <p:txBody>
          <a:bodyPr wrap="square" rtlCol="0">
            <a:spAutoFit/>
          </a:bodyPr>
          <a:lstStyle/>
          <a:p>
            <a:pPr>
              <a:spcBef>
                <a:spcPts val="1200"/>
              </a:spcBef>
            </a:pPr>
            <a:r>
              <a:rPr lang="zh-CN" altLang="en-US" sz="2800" b="1" dirty="0">
                <a:solidFill>
                  <a:schemeClr val="tx1">
                    <a:lumMod val="85000"/>
                    <a:lumOff val="15000"/>
                  </a:schemeClr>
                </a:solidFill>
              </a:rPr>
              <a:t>登录失败的可能原因</a:t>
            </a:r>
            <a:endParaRPr lang="en-US" altLang="zh-CN" sz="2800" b="1" dirty="0">
              <a:solidFill>
                <a:schemeClr val="tx1">
                  <a:lumMod val="85000"/>
                  <a:lumOff val="15000"/>
                </a:schemeClr>
              </a:solidFill>
            </a:endParaRPr>
          </a:p>
          <a:p>
            <a:pPr marL="457200" indent="-457200">
              <a:spcBef>
                <a:spcPts val="1200"/>
              </a:spcBef>
              <a:buFont typeface="Wingdings" panose="05000000000000000000" pitchFamily="2" charset="2"/>
              <a:buChar char="n"/>
            </a:pPr>
            <a:r>
              <a:rPr lang="zh-CN" altLang="en-US" sz="2800" dirty="0"/>
              <a:t>你的账号，被不同</a:t>
            </a:r>
            <a:r>
              <a:rPr lang="en-US" altLang="zh-CN" sz="2800" dirty="0"/>
              <a:t>IP</a:t>
            </a:r>
            <a:r>
              <a:rPr lang="zh-CN" altLang="en-US" sz="2800" dirty="0"/>
              <a:t>切换登录过（反复切换代理</a:t>
            </a:r>
            <a:r>
              <a:rPr lang="en-US" altLang="zh-CN" sz="2800" dirty="0"/>
              <a:t>IP</a:t>
            </a:r>
            <a:r>
              <a:rPr lang="zh-CN" altLang="en-US" sz="2800" dirty="0"/>
              <a:t>）</a:t>
            </a:r>
            <a:endParaRPr lang="en-US" altLang="zh-CN" sz="2800" dirty="0"/>
          </a:p>
          <a:p>
            <a:pPr marL="457200" indent="-457200">
              <a:spcBef>
                <a:spcPts val="1200"/>
              </a:spcBef>
              <a:buFont typeface="Wingdings" panose="05000000000000000000" pitchFamily="2" charset="2"/>
              <a:buChar char="n"/>
            </a:pPr>
            <a:r>
              <a:rPr lang="zh-CN" altLang="en-US" sz="2800" dirty="0"/>
              <a:t>你的账号，被大于</a:t>
            </a:r>
            <a:r>
              <a:rPr lang="en-US" altLang="zh-CN" sz="2800" dirty="0"/>
              <a:t>1</a:t>
            </a:r>
            <a:r>
              <a:rPr lang="zh-CN" altLang="en-US" sz="2800" dirty="0"/>
              <a:t>人，</a:t>
            </a:r>
            <a:r>
              <a:rPr lang="zh-CN" altLang="en-US" sz="2800" b="1" dirty="0"/>
              <a:t>同时</a:t>
            </a:r>
            <a:r>
              <a:rPr lang="zh-CN" altLang="en-US" sz="2800" dirty="0"/>
              <a:t>使用过（多人共号）</a:t>
            </a:r>
            <a:endParaRPr lang="en-US" altLang="zh-CN" sz="2800" dirty="0"/>
          </a:p>
          <a:p>
            <a:pPr marL="457200" indent="-457200">
              <a:spcBef>
                <a:spcPts val="1200"/>
              </a:spcBef>
              <a:buFont typeface="Wingdings" panose="05000000000000000000" pitchFamily="2" charset="2"/>
              <a:buChar char="n"/>
            </a:pPr>
            <a:r>
              <a:rPr lang="zh-CN" altLang="en-US" sz="2800" dirty="0"/>
              <a:t>你的</a:t>
            </a:r>
            <a:r>
              <a:rPr lang="en-US" altLang="zh-CN" sz="2800" dirty="0"/>
              <a:t>PLUS</a:t>
            </a:r>
            <a:r>
              <a:rPr lang="zh-CN" altLang="en-US" sz="2800" dirty="0"/>
              <a:t>充值渠道，资金来源异常（虚拟信用卡）</a:t>
            </a:r>
            <a:endParaRPr lang="en-US" altLang="zh-CN" sz="2800" dirty="0"/>
          </a:p>
          <a:p>
            <a:pPr marL="457200" indent="-457200">
              <a:spcBef>
                <a:spcPts val="1200"/>
              </a:spcBef>
              <a:buFont typeface="Wingdings" panose="05000000000000000000" pitchFamily="2" charset="2"/>
              <a:buChar char="n"/>
            </a:pPr>
            <a:r>
              <a:rPr lang="zh-CN" altLang="en-US" sz="2800" dirty="0"/>
              <a:t>你的账号邮箱权重（例如批量注册的邮箱账号）</a:t>
            </a:r>
            <a:endParaRPr lang="en-US" altLang="zh-CN" sz="2800" dirty="0"/>
          </a:p>
          <a:p>
            <a:pPr marL="457200" indent="-457200">
              <a:spcBef>
                <a:spcPts val="1200"/>
              </a:spcBef>
              <a:buFont typeface="Wingdings" panose="05000000000000000000" pitchFamily="2" charset="2"/>
              <a:buChar char="n"/>
            </a:pPr>
            <a:r>
              <a:rPr lang="zh-CN" altLang="en-US" sz="2800" dirty="0"/>
              <a:t>你的梯子质量烂，</a:t>
            </a:r>
            <a:r>
              <a:rPr lang="en-US" altLang="zh-CN" sz="2800" dirty="0"/>
              <a:t>IP </a:t>
            </a:r>
            <a:r>
              <a:rPr lang="zh-CN" altLang="en-US" sz="2800" dirty="0"/>
              <a:t>不稳定</a:t>
            </a:r>
            <a:r>
              <a:rPr lang="en-US" altLang="zh-CN" sz="2800" b="1" dirty="0">
                <a:solidFill>
                  <a:schemeClr val="tx1">
                    <a:lumMod val="85000"/>
                    <a:lumOff val="15000"/>
                  </a:schemeClr>
                </a:solidFill>
              </a:rPr>
              <a:t>	</a:t>
            </a:r>
          </a:p>
        </p:txBody>
      </p:sp>
      <p:sp>
        <p:nvSpPr>
          <p:cNvPr id="12" name="文本框 11">
            <a:extLst>
              <a:ext uri="{FF2B5EF4-FFF2-40B4-BE49-F238E27FC236}">
                <a16:creationId xmlns:a16="http://schemas.microsoft.com/office/drawing/2014/main" id="{B4F5BC4B-6663-B807-8325-79167FEA8F26}"/>
              </a:ext>
            </a:extLst>
          </p:cNvPr>
          <p:cNvSpPr txBox="1"/>
          <p:nvPr/>
        </p:nvSpPr>
        <p:spPr>
          <a:xfrm>
            <a:off x="2661684" y="5245028"/>
            <a:ext cx="6868632" cy="584775"/>
          </a:xfrm>
          <a:prstGeom prst="rect">
            <a:avLst/>
          </a:prstGeom>
          <a:noFill/>
        </p:spPr>
        <p:txBody>
          <a:bodyPr wrap="square">
            <a:spAutoFit/>
          </a:bodyPr>
          <a:lstStyle/>
          <a:p>
            <a:pPr algn="ctr">
              <a:spcBef>
                <a:spcPts val="1200"/>
              </a:spcBef>
            </a:pPr>
            <a:r>
              <a:rPr lang="zh-CN" altLang="en-US" sz="3200" b="1" dirty="0">
                <a:solidFill>
                  <a:srgbClr val="FF0000"/>
                </a:solidFill>
              </a:rPr>
              <a:t>无法登录绝大多数都是梯子的问题</a:t>
            </a:r>
            <a:endParaRPr lang="en-US" altLang="zh-CN" sz="3200" b="1" dirty="0">
              <a:solidFill>
                <a:srgbClr val="FF0000"/>
              </a:solidFill>
            </a:endParaRPr>
          </a:p>
        </p:txBody>
      </p:sp>
    </p:spTree>
    <p:extLst>
      <p:ext uri="{BB962C8B-B14F-4D97-AF65-F5344CB8AC3E}">
        <p14:creationId xmlns:p14="http://schemas.microsoft.com/office/powerpoint/2010/main" val="10094072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3685624" cy="646331"/>
          </a:xfrm>
          <a:prstGeom prst="rect">
            <a:avLst/>
          </a:prstGeom>
          <a:noFill/>
        </p:spPr>
        <p:txBody>
          <a:bodyPr wrap="none" rtlCol="0">
            <a:spAutoFit/>
          </a:bodyPr>
          <a:lstStyle/>
          <a:p>
            <a:r>
              <a:rPr lang="zh-CN" altLang="en-US" sz="3600" b="1" spc="300" dirty="0">
                <a:solidFill>
                  <a:schemeClr val="tx1">
                    <a:lumMod val="85000"/>
                    <a:lumOff val="15000"/>
                  </a:schemeClr>
                </a:solidFill>
              </a:rPr>
              <a:t>可能的解决方案</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03</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835B3F71-925D-48A7-BB2F-B9E4D5F88758}"/>
              </a:ext>
            </a:extLst>
          </p:cNvPr>
          <p:cNvSpPr txBox="1"/>
          <p:nvPr/>
        </p:nvSpPr>
        <p:spPr>
          <a:xfrm>
            <a:off x="1474906" y="1197831"/>
            <a:ext cx="9242186" cy="4616648"/>
          </a:xfrm>
          <a:prstGeom prst="rect">
            <a:avLst/>
          </a:prstGeom>
          <a:noFill/>
        </p:spPr>
        <p:txBody>
          <a:bodyPr wrap="square" rtlCol="0">
            <a:spAutoFit/>
          </a:bodyPr>
          <a:lstStyle/>
          <a:p>
            <a:pPr marL="457200" indent="-457200">
              <a:spcBef>
                <a:spcPts val="1200"/>
              </a:spcBef>
              <a:buFont typeface="Wingdings" panose="05000000000000000000" pitchFamily="2" charset="2"/>
              <a:buChar char="n"/>
            </a:pPr>
            <a:r>
              <a:rPr lang="zh-CN" altLang="en-US" sz="2800" b="1" dirty="0">
                <a:solidFill>
                  <a:schemeClr val="tx1">
                    <a:lumMod val="85000"/>
                    <a:lumOff val="15000"/>
                  </a:schemeClr>
                </a:solidFill>
              </a:rPr>
              <a:t>防患于未然</a:t>
            </a:r>
            <a:endParaRPr lang="en-US" altLang="zh-CN" sz="2800" b="1"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800" dirty="0">
                <a:solidFill>
                  <a:schemeClr val="tx1">
                    <a:lumMod val="85000"/>
                    <a:lumOff val="15000"/>
                  </a:schemeClr>
                </a:solidFill>
              </a:rPr>
              <a:t>使用稳定（贵）的梯子</a:t>
            </a:r>
            <a:endParaRPr lang="en-US" altLang="zh-CN" sz="28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800" dirty="0">
                <a:solidFill>
                  <a:schemeClr val="tx1">
                    <a:lumMod val="85000"/>
                    <a:lumOff val="15000"/>
                  </a:schemeClr>
                </a:solidFill>
              </a:rPr>
              <a:t>每次登录都使用同一地区代理</a:t>
            </a:r>
            <a:endParaRPr lang="en-US" altLang="zh-CN" sz="28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800" dirty="0">
                <a:solidFill>
                  <a:schemeClr val="tx1">
                    <a:lumMod val="85000"/>
                    <a:lumOff val="15000"/>
                  </a:schemeClr>
                </a:solidFill>
              </a:rPr>
              <a:t>不要共号</a:t>
            </a:r>
            <a:endParaRPr lang="en-US" altLang="zh-CN" sz="2800" dirty="0">
              <a:solidFill>
                <a:schemeClr val="tx1">
                  <a:lumMod val="85000"/>
                  <a:lumOff val="15000"/>
                </a:schemeClr>
              </a:solidFill>
            </a:endParaRPr>
          </a:p>
          <a:p>
            <a:pPr marL="457200" indent="-457200">
              <a:spcBef>
                <a:spcPts val="1200"/>
              </a:spcBef>
              <a:buFont typeface="Wingdings" panose="05000000000000000000" pitchFamily="2" charset="2"/>
              <a:buChar char="n"/>
            </a:pPr>
            <a:r>
              <a:rPr lang="zh-CN" altLang="en-US" sz="2800" b="1" dirty="0">
                <a:solidFill>
                  <a:schemeClr val="tx1">
                    <a:lumMod val="85000"/>
                    <a:lumOff val="15000"/>
                  </a:schemeClr>
                </a:solidFill>
              </a:rPr>
              <a:t>如果某一次登录失败</a:t>
            </a:r>
            <a:endParaRPr lang="en-US" altLang="zh-CN" sz="2800" b="1"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800" dirty="0">
                <a:solidFill>
                  <a:schemeClr val="tx1">
                    <a:lumMod val="85000"/>
                    <a:lumOff val="15000"/>
                  </a:schemeClr>
                </a:solidFill>
              </a:rPr>
              <a:t>先关闭网页，再切换代理重试</a:t>
            </a:r>
            <a:endParaRPr lang="en-US" altLang="zh-CN" sz="28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800" dirty="0">
                <a:solidFill>
                  <a:schemeClr val="tx1">
                    <a:lumMod val="85000"/>
                    <a:lumOff val="15000"/>
                  </a:schemeClr>
                </a:solidFill>
              </a:rPr>
              <a:t>等待一段时间（建议一天以上）重新登陆</a:t>
            </a:r>
            <a:endParaRPr lang="en-US" altLang="zh-CN" sz="28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800" dirty="0">
                <a:solidFill>
                  <a:schemeClr val="tx1">
                    <a:lumMod val="85000"/>
                    <a:lumOff val="15000"/>
                  </a:schemeClr>
                </a:solidFill>
              </a:rPr>
              <a:t>更换浏览器（建议优先</a:t>
            </a:r>
            <a:r>
              <a:rPr lang="en-US" altLang="zh-CN" sz="2800" dirty="0">
                <a:solidFill>
                  <a:schemeClr val="tx1">
                    <a:lumMod val="85000"/>
                    <a:lumOff val="15000"/>
                  </a:schemeClr>
                </a:solidFill>
              </a:rPr>
              <a:t>Google</a:t>
            </a:r>
            <a:r>
              <a:rPr lang="zh-CN" altLang="en-US" sz="2800" dirty="0">
                <a:solidFill>
                  <a:schemeClr val="tx1">
                    <a:lumMod val="85000"/>
                    <a:lumOff val="15000"/>
                  </a:schemeClr>
                </a:solidFill>
              </a:rPr>
              <a:t>）</a:t>
            </a:r>
            <a:endParaRPr lang="en-US" altLang="zh-CN" sz="2800" dirty="0">
              <a:solidFill>
                <a:schemeClr val="tx1">
                  <a:lumMod val="85000"/>
                  <a:lumOff val="15000"/>
                </a:schemeClr>
              </a:solidFill>
            </a:endParaRPr>
          </a:p>
        </p:txBody>
      </p:sp>
      <p:sp>
        <p:nvSpPr>
          <p:cNvPr id="7" name="文本框 6">
            <a:extLst>
              <a:ext uri="{FF2B5EF4-FFF2-40B4-BE49-F238E27FC236}">
                <a16:creationId xmlns:a16="http://schemas.microsoft.com/office/drawing/2014/main" id="{8E318734-C5F6-5323-D4DF-C7A9C21B15B9}"/>
              </a:ext>
            </a:extLst>
          </p:cNvPr>
          <p:cNvSpPr txBox="1"/>
          <p:nvPr/>
        </p:nvSpPr>
        <p:spPr>
          <a:xfrm>
            <a:off x="1802217" y="5979310"/>
            <a:ext cx="8587563" cy="523220"/>
          </a:xfrm>
          <a:prstGeom prst="rect">
            <a:avLst/>
          </a:prstGeom>
          <a:noFill/>
        </p:spPr>
        <p:txBody>
          <a:bodyPr wrap="square">
            <a:spAutoFit/>
          </a:bodyPr>
          <a:lstStyle/>
          <a:p>
            <a:pPr algn="ctr">
              <a:spcBef>
                <a:spcPts val="1200"/>
              </a:spcBef>
            </a:pPr>
            <a:r>
              <a:rPr lang="zh-CN" altLang="en-US" sz="2800" b="1" dirty="0">
                <a:solidFill>
                  <a:srgbClr val="FF0000"/>
                </a:solidFill>
              </a:rPr>
              <a:t>总体来说，普通用户的解决方案就是反复切换代理</a:t>
            </a:r>
            <a:r>
              <a:rPr lang="en-US" altLang="zh-CN" sz="2800" b="1" dirty="0">
                <a:solidFill>
                  <a:srgbClr val="FF0000"/>
                </a:solidFill>
              </a:rPr>
              <a:t>IP</a:t>
            </a:r>
          </a:p>
        </p:txBody>
      </p:sp>
    </p:spTree>
    <p:extLst>
      <p:ext uri="{BB962C8B-B14F-4D97-AF65-F5344CB8AC3E}">
        <p14:creationId xmlns:p14="http://schemas.microsoft.com/office/powerpoint/2010/main" val="4366755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11624" y="620688"/>
            <a:ext cx="57637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大模型驱动的专业智能体</a:t>
            </a:r>
          </a:p>
        </p:txBody>
      </p:sp>
      <p:sp>
        <p:nvSpPr>
          <p:cNvPr id="5" name="矩形 4"/>
          <p:cNvSpPr/>
          <p:nvPr/>
        </p:nvSpPr>
        <p:spPr>
          <a:xfrm>
            <a:off x="1651307" y="1494371"/>
            <a:ext cx="9193542" cy="1323439"/>
          </a:xfrm>
          <a:prstGeom prst="rect">
            <a:avLst/>
          </a:prstGeom>
        </p:spPr>
        <p:txBody>
          <a:bodyPr wrap="none">
            <a:spAutoFit/>
          </a:bodyPr>
          <a:lstStyle/>
          <a:p>
            <a:pPr marL="285750" indent="-285750">
              <a:lnSpc>
                <a:spcPct val="200000"/>
              </a:lnSpc>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大模型通过预训练完成通识教育，可以进一步学习专业知识形成专业智能体：</a:t>
            </a:r>
            <a:r>
              <a:rPr lang="en-US" altLang="zh-CN" sz="2000" dirty="0">
                <a:latin typeface="微软雅黑" panose="020B0503020204020204" pitchFamily="34" charset="-122"/>
                <a:ea typeface="微软雅黑" panose="020B0503020204020204" pitchFamily="34" charset="-122"/>
              </a:rPr>
              <a:t/>
            </a:r>
            <a:br>
              <a:rPr lang="en-US" altLang="zh-CN" sz="2000" dirty="0">
                <a:latin typeface="微软雅黑" panose="020B0503020204020204" pitchFamily="34" charset="-122"/>
                <a:ea typeface="微软雅黑" panose="020B0503020204020204" pitchFamily="34" charset="-122"/>
              </a:rPr>
            </a:br>
            <a:r>
              <a:rPr lang="en-US" altLang="zh-CN" sz="2000" dirty="0">
                <a:latin typeface="微软雅黑" panose="020B0503020204020204" pitchFamily="34" charset="-122"/>
                <a:ea typeface="微软雅黑" panose="020B0503020204020204" pitchFamily="34" charset="-122"/>
              </a:rPr>
              <a:t>AI</a:t>
            </a:r>
            <a:r>
              <a:rPr lang="zh-CN" altLang="en-US" sz="2000" dirty="0">
                <a:latin typeface="微软雅黑" panose="020B0503020204020204" pitchFamily="34" charset="-122"/>
                <a:ea typeface="微软雅黑" panose="020B0503020204020204" pitchFamily="34" charset="-122"/>
              </a:rPr>
              <a:t>教师、</a:t>
            </a:r>
            <a:r>
              <a:rPr lang="en-US" altLang="zh-CN" sz="2000" dirty="0">
                <a:latin typeface="微软雅黑" panose="020B0503020204020204" pitchFamily="34" charset="-122"/>
                <a:ea typeface="微软雅黑" panose="020B0503020204020204" pitchFamily="34" charset="-122"/>
              </a:rPr>
              <a:t>AI</a:t>
            </a:r>
            <a:r>
              <a:rPr lang="zh-CN" altLang="en-US" sz="2000" dirty="0">
                <a:latin typeface="微软雅黑" panose="020B0503020204020204" pitchFamily="34" charset="-122"/>
                <a:ea typeface="微软雅黑" panose="020B0503020204020204" pitchFamily="34" charset="-122"/>
              </a:rPr>
              <a:t>咨询师、</a:t>
            </a:r>
            <a:r>
              <a:rPr lang="en-US" altLang="zh-CN" sz="2000" dirty="0">
                <a:latin typeface="微软雅黑" panose="020B0503020204020204" pitchFamily="34" charset="-122"/>
                <a:ea typeface="微软雅黑" panose="020B0503020204020204" pitchFamily="34" charset="-122"/>
              </a:rPr>
              <a:t>AI</a:t>
            </a:r>
            <a:r>
              <a:rPr lang="zh-CN" altLang="en-US" sz="2000" dirty="0">
                <a:latin typeface="微软雅黑" panose="020B0503020204020204" pitchFamily="34" charset="-122"/>
                <a:ea typeface="微软雅黑" panose="020B0503020204020204" pitchFamily="34" charset="-122"/>
              </a:rPr>
              <a:t>辅导员、</a:t>
            </a:r>
            <a:r>
              <a:rPr lang="en-US" altLang="zh-CN" sz="2000" dirty="0">
                <a:latin typeface="微软雅黑" panose="020B0503020204020204" pitchFamily="34" charset="-122"/>
                <a:ea typeface="微软雅黑" panose="020B0503020204020204" pitchFamily="34" charset="-122"/>
              </a:rPr>
              <a:t>AI</a:t>
            </a:r>
            <a:r>
              <a:rPr lang="zh-CN" altLang="en-US" sz="2000" dirty="0">
                <a:latin typeface="微软雅黑" panose="020B0503020204020204" pitchFamily="34" charset="-122"/>
                <a:ea typeface="微软雅黑" panose="020B0503020204020204" pitchFamily="34" charset="-122"/>
              </a:rPr>
              <a:t>助教、</a:t>
            </a:r>
            <a:r>
              <a:rPr lang="en-US" altLang="zh-CN" sz="2000" dirty="0">
                <a:latin typeface="微软雅黑" panose="020B0503020204020204" pitchFamily="34" charset="-122"/>
                <a:ea typeface="微软雅黑" panose="020B0503020204020204" pitchFamily="34" charset="-122"/>
              </a:rPr>
              <a:t>AI</a:t>
            </a:r>
            <a:r>
              <a:rPr lang="zh-CN" altLang="en-US" sz="2000" dirty="0">
                <a:latin typeface="微软雅黑" panose="020B0503020204020204" pitchFamily="34" charset="-122"/>
                <a:ea typeface="微软雅黑" panose="020B0503020204020204" pitchFamily="34" charset="-122"/>
              </a:rPr>
              <a:t>助手</a:t>
            </a:r>
          </a:p>
        </p:txBody>
      </p:sp>
      <p:pic>
        <p:nvPicPr>
          <p:cNvPr id="6" name="Picture 8" descr="Student - Free people icons">
            <a:extLst>
              <a:ext uri="{FF2B5EF4-FFF2-40B4-BE49-F238E27FC236}">
                <a16:creationId xmlns:a16="http://schemas.microsoft.com/office/drawing/2014/main" id="{BA0FFC4F-521F-404D-8C69-02E85E764D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1786" y="3344850"/>
            <a:ext cx="535804" cy="5358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tudent - Free people icons">
            <a:extLst>
              <a:ext uri="{FF2B5EF4-FFF2-40B4-BE49-F238E27FC236}">
                <a16:creationId xmlns:a16="http://schemas.microsoft.com/office/drawing/2014/main" id="{E43E225B-E3B4-4CE6-B00C-A064605D6F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1786" y="4071754"/>
            <a:ext cx="535804" cy="5358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tudent - Free people icons">
            <a:extLst>
              <a:ext uri="{FF2B5EF4-FFF2-40B4-BE49-F238E27FC236}">
                <a16:creationId xmlns:a16="http://schemas.microsoft.com/office/drawing/2014/main" id="{53E22599-AF04-45B1-911F-BF3D059466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8256" y="4798658"/>
            <a:ext cx="535804" cy="53580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a:extLst>
              <a:ext uri="{FF2B5EF4-FFF2-40B4-BE49-F238E27FC236}">
                <a16:creationId xmlns:a16="http://schemas.microsoft.com/office/drawing/2014/main" id="{C600702B-DA5C-4125-A3FD-D645ABA25041}"/>
              </a:ext>
            </a:extLst>
          </p:cNvPr>
          <p:cNvGrpSpPr/>
          <p:nvPr/>
        </p:nvGrpSpPr>
        <p:grpSpPr>
          <a:xfrm>
            <a:off x="3005592" y="3494021"/>
            <a:ext cx="184937" cy="1691270"/>
            <a:chOff x="1134577" y="3447100"/>
            <a:chExt cx="246583" cy="2255027"/>
          </a:xfrm>
        </p:grpSpPr>
        <p:sp>
          <p:nvSpPr>
            <p:cNvPr id="10" name="右箭头 15">
              <a:extLst>
                <a:ext uri="{FF2B5EF4-FFF2-40B4-BE49-F238E27FC236}">
                  <a16:creationId xmlns:a16="http://schemas.microsoft.com/office/drawing/2014/main" id="{F8BB6E8C-D679-4D7C-9BDC-1E5F96DFEA5B}"/>
                </a:ext>
              </a:extLst>
            </p:cNvPr>
            <p:cNvSpPr/>
            <p:nvPr/>
          </p:nvSpPr>
          <p:spPr>
            <a:xfrm>
              <a:off x="1134577" y="3447100"/>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sp>
          <p:nvSpPr>
            <p:cNvPr id="11" name="右箭头 15">
              <a:extLst>
                <a:ext uri="{FF2B5EF4-FFF2-40B4-BE49-F238E27FC236}">
                  <a16:creationId xmlns:a16="http://schemas.microsoft.com/office/drawing/2014/main" id="{96994D72-D18D-49C4-8F1F-CE9FF570BC20}"/>
                </a:ext>
              </a:extLst>
            </p:cNvPr>
            <p:cNvSpPr/>
            <p:nvPr/>
          </p:nvSpPr>
          <p:spPr>
            <a:xfrm>
              <a:off x="1134577" y="4416305"/>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sp>
          <p:nvSpPr>
            <p:cNvPr id="12" name="右箭头 15">
              <a:extLst>
                <a:ext uri="{FF2B5EF4-FFF2-40B4-BE49-F238E27FC236}">
                  <a16:creationId xmlns:a16="http://schemas.microsoft.com/office/drawing/2014/main" id="{297EEB64-142C-467A-8620-3F2A48DA8E99}"/>
                </a:ext>
              </a:extLst>
            </p:cNvPr>
            <p:cNvSpPr/>
            <p:nvPr/>
          </p:nvSpPr>
          <p:spPr>
            <a:xfrm>
              <a:off x="1134577" y="5385510"/>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grpSp>
      <p:grpSp>
        <p:nvGrpSpPr>
          <p:cNvPr id="13" name="组合 12">
            <a:extLst>
              <a:ext uri="{FF2B5EF4-FFF2-40B4-BE49-F238E27FC236}">
                <a16:creationId xmlns:a16="http://schemas.microsoft.com/office/drawing/2014/main" id="{2C1459AC-7CE3-41C4-A3A2-08D97D22DCA6}"/>
              </a:ext>
            </a:extLst>
          </p:cNvPr>
          <p:cNvGrpSpPr/>
          <p:nvPr/>
        </p:nvGrpSpPr>
        <p:grpSpPr>
          <a:xfrm>
            <a:off x="9868552" y="3494021"/>
            <a:ext cx="184937" cy="1691270"/>
            <a:chOff x="1134577" y="3447100"/>
            <a:chExt cx="246583" cy="2255027"/>
          </a:xfrm>
        </p:grpSpPr>
        <p:sp>
          <p:nvSpPr>
            <p:cNvPr id="14" name="右箭头 15">
              <a:extLst>
                <a:ext uri="{FF2B5EF4-FFF2-40B4-BE49-F238E27FC236}">
                  <a16:creationId xmlns:a16="http://schemas.microsoft.com/office/drawing/2014/main" id="{1FCE2795-C496-4F0E-8ADA-1E7D1D337608}"/>
                </a:ext>
              </a:extLst>
            </p:cNvPr>
            <p:cNvSpPr/>
            <p:nvPr/>
          </p:nvSpPr>
          <p:spPr>
            <a:xfrm>
              <a:off x="1134577" y="3447100"/>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sp>
          <p:nvSpPr>
            <p:cNvPr id="15" name="右箭头 15">
              <a:extLst>
                <a:ext uri="{FF2B5EF4-FFF2-40B4-BE49-F238E27FC236}">
                  <a16:creationId xmlns:a16="http://schemas.microsoft.com/office/drawing/2014/main" id="{B8983FC5-0854-42F0-B030-021A8502E8F1}"/>
                </a:ext>
              </a:extLst>
            </p:cNvPr>
            <p:cNvSpPr/>
            <p:nvPr/>
          </p:nvSpPr>
          <p:spPr>
            <a:xfrm>
              <a:off x="1134577" y="4416305"/>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sp>
          <p:nvSpPr>
            <p:cNvPr id="16" name="右箭头 15">
              <a:extLst>
                <a:ext uri="{FF2B5EF4-FFF2-40B4-BE49-F238E27FC236}">
                  <a16:creationId xmlns:a16="http://schemas.microsoft.com/office/drawing/2014/main" id="{EC47525F-D551-4C17-8896-0BBEE426E20A}"/>
                </a:ext>
              </a:extLst>
            </p:cNvPr>
            <p:cNvSpPr/>
            <p:nvPr/>
          </p:nvSpPr>
          <p:spPr>
            <a:xfrm>
              <a:off x="1134577" y="5385510"/>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grpSp>
      <p:pic>
        <p:nvPicPr>
          <p:cNvPr id="17" name="Picture 10" descr="Engineer - Free user icons">
            <a:extLst>
              <a:ext uri="{FF2B5EF4-FFF2-40B4-BE49-F238E27FC236}">
                <a16:creationId xmlns:a16="http://schemas.microsoft.com/office/drawing/2014/main" id="{149FDCFE-8E9A-4B6A-B92F-F36C2F14CDE7}"/>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81773" y="3340181"/>
            <a:ext cx="535805" cy="5358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Developer - Free computer icons">
            <a:extLst>
              <a:ext uri="{FF2B5EF4-FFF2-40B4-BE49-F238E27FC236}">
                <a16:creationId xmlns:a16="http://schemas.microsoft.com/office/drawing/2014/main" id="{846775DF-B5EC-4BE9-9707-416957B647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81773" y="4064624"/>
            <a:ext cx="535805" cy="5358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eaching - Free education icons">
            <a:extLst>
              <a:ext uri="{FF2B5EF4-FFF2-40B4-BE49-F238E27FC236}">
                <a16:creationId xmlns:a16="http://schemas.microsoft.com/office/drawing/2014/main" id="{A3F34993-E031-41CB-AB8E-43A140EEBB7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81774" y="4780627"/>
            <a:ext cx="533861" cy="533861"/>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DD747FB8-1CCB-45F0-BEA0-6BD0A571D4ED}"/>
              </a:ext>
            </a:extLst>
          </p:cNvPr>
          <p:cNvSpPr txBox="1"/>
          <p:nvPr/>
        </p:nvSpPr>
        <p:spPr>
          <a:xfrm>
            <a:off x="6294493" y="5633058"/>
            <a:ext cx="1107996" cy="369332"/>
          </a:xfrm>
          <a:prstGeom prst="rect">
            <a:avLst/>
          </a:prstGeom>
          <a:noFill/>
        </p:spPr>
        <p:txBody>
          <a:bodyPr wrap="none" rtlCol="0">
            <a:spAutoFit/>
          </a:bodyPr>
          <a:lstStyle/>
          <a:p>
            <a:pPr algn="ctr" defTabSz="685800">
              <a:defRPr/>
            </a:pPr>
            <a:r>
              <a:rPr kumimoji="1" lang="zh-CN" altLang="en-US" b="1" dirty="0">
                <a:solidFill>
                  <a:prstClr val="black"/>
                </a:solidFill>
                <a:latin typeface="Microsoft YaHei" panose="020B0503020204020204" pitchFamily="34" charset="-122"/>
                <a:ea typeface="Microsoft YaHei" panose="020B0503020204020204" pitchFamily="34" charset="-122"/>
              </a:rPr>
              <a:t>专业教育</a:t>
            </a:r>
          </a:p>
        </p:txBody>
      </p:sp>
      <p:grpSp>
        <p:nvGrpSpPr>
          <p:cNvPr id="21" name="组合 20">
            <a:extLst>
              <a:ext uri="{FF2B5EF4-FFF2-40B4-BE49-F238E27FC236}">
                <a16:creationId xmlns:a16="http://schemas.microsoft.com/office/drawing/2014/main" id="{97F00382-7A58-4A7F-9827-8902DA3697AB}"/>
              </a:ext>
            </a:extLst>
          </p:cNvPr>
          <p:cNvGrpSpPr/>
          <p:nvPr/>
        </p:nvGrpSpPr>
        <p:grpSpPr>
          <a:xfrm>
            <a:off x="3918228" y="2942555"/>
            <a:ext cx="1394835" cy="2437705"/>
            <a:chOff x="2430359" y="2695137"/>
            <a:chExt cx="1859780" cy="3250273"/>
          </a:xfrm>
        </p:grpSpPr>
        <p:grpSp>
          <p:nvGrpSpPr>
            <p:cNvPr id="22" name="组合 21">
              <a:extLst>
                <a:ext uri="{FF2B5EF4-FFF2-40B4-BE49-F238E27FC236}">
                  <a16:creationId xmlns:a16="http://schemas.microsoft.com/office/drawing/2014/main" id="{98F39E2F-3C1C-4919-8F07-ACB604AF730B}"/>
                </a:ext>
              </a:extLst>
            </p:cNvPr>
            <p:cNvGrpSpPr/>
            <p:nvPr/>
          </p:nvGrpSpPr>
          <p:grpSpPr>
            <a:xfrm>
              <a:off x="2430359" y="2695137"/>
              <a:ext cx="1859780" cy="3250273"/>
              <a:chOff x="1492800" y="2914081"/>
              <a:chExt cx="2005002" cy="3522229"/>
            </a:xfrm>
          </p:grpSpPr>
          <p:sp>
            <p:nvSpPr>
              <p:cNvPr id="25" name="圆角矩形 64">
                <a:extLst>
                  <a:ext uri="{FF2B5EF4-FFF2-40B4-BE49-F238E27FC236}">
                    <a16:creationId xmlns:a16="http://schemas.microsoft.com/office/drawing/2014/main" id="{C50FAFCC-13C1-4551-B91F-4849A4F69130}"/>
                  </a:ext>
                </a:extLst>
              </p:cNvPr>
              <p:cNvSpPr/>
              <p:nvPr/>
            </p:nvSpPr>
            <p:spPr>
              <a:xfrm>
                <a:off x="1492800" y="3157815"/>
                <a:ext cx="2005002" cy="3278495"/>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t"/>
              <a:lstStyle/>
              <a:p>
                <a:pPr algn="ctr" defTabSz="685800">
                  <a:defRPr/>
                </a:pPr>
                <a:endParaRPr lang="zh-CN" altLang="en-US" sz="1350" dirty="0">
                  <a:solidFill>
                    <a:prstClr val="black"/>
                  </a:solidFill>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8C12A1A6-F0A1-461A-A501-5DEE7379D429}"/>
                  </a:ext>
                </a:extLst>
              </p:cNvPr>
              <p:cNvSpPr txBox="1"/>
              <p:nvPr/>
            </p:nvSpPr>
            <p:spPr>
              <a:xfrm>
                <a:off x="1594134" y="2914081"/>
                <a:ext cx="1802332" cy="466940"/>
              </a:xfrm>
              <a:prstGeom prst="rect">
                <a:avLst/>
              </a:prstGeom>
              <a:solidFill>
                <a:schemeClr val="bg1"/>
              </a:solidFill>
            </p:spPr>
            <p:txBody>
              <a:bodyPr wrap="square" rtlCol="0">
                <a:spAutoFit/>
              </a:bodyPr>
              <a:lstStyle/>
              <a:p>
                <a:pPr algn="ctr" defTabSz="685800">
                  <a:defRPr/>
                </a:pPr>
                <a:r>
                  <a:rPr lang="zh-CN" altLang="en-US" sz="1500" b="1" dirty="0">
                    <a:solidFill>
                      <a:srgbClr val="0074DD"/>
                    </a:solidFill>
                    <a:latin typeface="Microsoft YaHei" panose="020B0503020204020204" pitchFamily="34" charset="-122"/>
                    <a:ea typeface="Microsoft YaHei" panose="020B0503020204020204" pitchFamily="34" charset="-122"/>
                  </a:rPr>
                  <a:t>事实型知识</a:t>
                </a:r>
              </a:p>
            </p:txBody>
          </p:sp>
        </p:grpSp>
        <p:pic>
          <p:nvPicPr>
            <p:cNvPr id="23" name="Picture 6" descr="由DALL·E生成">
              <a:extLst>
                <a:ext uri="{FF2B5EF4-FFF2-40B4-BE49-F238E27FC236}">
                  <a16:creationId xmlns:a16="http://schemas.microsoft.com/office/drawing/2014/main" id="{C35F6CD4-B156-43B1-B387-023731DEEFA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24354" y="3936226"/>
              <a:ext cx="1671790" cy="1671790"/>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8">
              <a:extLst>
                <a:ext uri="{FF2B5EF4-FFF2-40B4-BE49-F238E27FC236}">
                  <a16:creationId xmlns:a16="http://schemas.microsoft.com/office/drawing/2014/main" id="{DE7459F4-E9E7-4B6D-8180-7F0DA7CBB3C4}"/>
                </a:ext>
              </a:extLst>
            </p:cNvPr>
            <p:cNvSpPr txBox="1"/>
            <p:nvPr/>
          </p:nvSpPr>
          <p:spPr>
            <a:xfrm>
              <a:off x="2524354" y="3113646"/>
              <a:ext cx="1629580" cy="713489"/>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srgbClr val="374151"/>
                  </a:solidFill>
                  <a:latin typeface="Microsoft YaHei" panose="020B0503020204020204" pitchFamily="34" charset="-122"/>
                  <a:ea typeface="Microsoft YaHei" panose="020B0503020204020204" pitchFamily="34" charset="-122"/>
                </a:rPr>
                <a:t>大模型可以主动获取最新知识</a:t>
              </a:r>
            </a:p>
          </p:txBody>
        </p:sp>
      </p:grpSp>
      <p:grpSp>
        <p:nvGrpSpPr>
          <p:cNvPr id="27" name="组合 26">
            <a:extLst>
              <a:ext uri="{FF2B5EF4-FFF2-40B4-BE49-F238E27FC236}">
                <a16:creationId xmlns:a16="http://schemas.microsoft.com/office/drawing/2014/main" id="{FE6E5E3D-51EB-44AF-A416-D8C9843B3515}"/>
              </a:ext>
            </a:extLst>
          </p:cNvPr>
          <p:cNvGrpSpPr/>
          <p:nvPr/>
        </p:nvGrpSpPr>
        <p:grpSpPr>
          <a:xfrm>
            <a:off x="5421811" y="2942555"/>
            <a:ext cx="1394835" cy="2437705"/>
            <a:chOff x="4532016" y="2695137"/>
            <a:chExt cx="1859780" cy="3250273"/>
          </a:xfrm>
        </p:grpSpPr>
        <p:grpSp>
          <p:nvGrpSpPr>
            <p:cNvPr id="28" name="组合 27">
              <a:extLst>
                <a:ext uri="{FF2B5EF4-FFF2-40B4-BE49-F238E27FC236}">
                  <a16:creationId xmlns:a16="http://schemas.microsoft.com/office/drawing/2014/main" id="{DFFF8E98-199C-4A23-BC39-3CDFB051C1E2}"/>
                </a:ext>
              </a:extLst>
            </p:cNvPr>
            <p:cNvGrpSpPr/>
            <p:nvPr/>
          </p:nvGrpSpPr>
          <p:grpSpPr>
            <a:xfrm>
              <a:off x="4532016" y="2695137"/>
              <a:ext cx="1859780" cy="3250273"/>
              <a:chOff x="4365785" y="2908202"/>
              <a:chExt cx="2005002" cy="3522229"/>
            </a:xfrm>
          </p:grpSpPr>
          <p:sp>
            <p:nvSpPr>
              <p:cNvPr id="31" name="圆角矩形 70">
                <a:extLst>
                  <a:ext uri="{FF2B5EF4-FFF2-40B4-BE49-F238E27FC236}">
                    <a16:creationId xmlns:a16="http://schemas.microsoft.com/office/drawing/2014/main" id="{630A581E-3F6F-485F-BDA9-9B52028BD8E6}"/>
                  </a:ext>
                </a:extLst>
              </p:cNvPr>
              <p:cNvSpPr/>
              <p:nvPr/>
            </p:nvSpPr>
            <p:spPr>
              <a:xfrm>
                <a:off x="4365785" y="3151936"/>
                <a:ext cx="2005002" cy="3278495"/>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FF6DBB43-8B0C-4FA0-99ED-951F8D9925AC}"/>
                  </a:ext>
                </a:extLst>
              </p:cNvPr>
              <p:cNvSpPr txBox="1"/>
              <p:nvPr/>
            </p:nvSpPr>
            <p:spPr>
              <a:xfrm>
                <a:off x="4467119" y="2908202"/>
                <a:ext cx="1802333" cy="466940"/>
              </a:xfrm>
              <a:prstGeom prst="rect">
                <a:avLst/>
              </a:prstGeom>
              <a:solidFill>
                <a:schemeClr val="bg1"/>
              </a:solidFill>
            </p:spPr>
            <p:txBody>
              <a:bodyPr wrap="square" rtlCol="0">
                <a:spAutoFit/>
              </a:bodyPr>
              <a:lstStyle/>
              <a:p>
                <a:pPr algn="ctr" defTabSz="685800">
                  <a:defRPr/>
                </a:pPr>
                <a:r>
                  <a:rPr lang="zh-CN" altLang="en-US" sz="1500" b="1" dirty="0">
                    <a:solidFill>
                      <a:srgbClr val="0074DD"/>
                    </a:solidFill>
                    <a:latin typeface="Microsoft YaHei" panose="020B0503020204020204" pitchFamily="34" charset="-122"/>
                    <a:ea typeface="Microsoft YaHei" panose="020B0503020204020204" pitchFamily="34" charset="-122"/>
                  </a:rPr>
                  <a:t>工具型知识</a:t>
                </a:r>
              </a:p>
            </p:txBody>
          </p:sp>
        </p:grpSp>
        <p:pic>
          <p:nvPicPr>
            <p:cNvPr id="29" name="Picture 2" descr="由DALL·E生成">
              <a:extLst>
                <a:ext uri="{FF2B5EF4-FFF2-40B4-BE49-F238E27FC236}">
                  <a16:creationId xmlns:a16="http://schemas.microsoft.com/office/drawing/2014/main" id="{C733E758-1A80-4132-A8EA-7FEFC4313E9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26013" y="3934174"/>
              <a:ext cx="1671788" cy="1671788"/>
            </a:xfrm>
            <a:prstGeom prst="rect">
              <a:avLst/>
            </a:prstGeom>
            <a:noFill/>
            <a:extLst>
              <a:ext uri="{909E8E84-426E-40DD-AFC4-6F175D3DCCD1}">
                <a14:hiddenFill xmlns:a14="http://schemas.microsoft.com/office/drawing/2010/main">
                  <a:solidFill>
                    <a:srgbClr val="FFFFFF"/>
                  </a:solidFill>
                </a14:hiddenFill>
              </a:ext>
            </a:extLst>
          </p:spPr>
        </p:pic>
        <p:sp>
          <p:nvSpPr>
            <p:cNvPr id="30" name="文本框 8">
              <a:extLst>
                <a:ext uri="{FF2B5EF4-FFF2-40B4-BE49-F238E27FC236}">
                  <a16:creationId xmlns:a16="http://schemas.microsoft.com/office/drawing/2014/main" id="{8E3A9802-3FBB-48D1-ACDE-D67E98891680}"/>
                </a:ext>
              </a:extLst>
            </p:cNvPr>
            <p:cNvSpPr txBox="1"/>
            <p:nvPr/>
          </p:nvSpPr>
          <p:spPr>
            <a:xfrm>
              <a:off x="4668011" y="3121250"/>
              <a:ext cx="1629580" cy="713489"/>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srgbClr val="374151"/>
                  </a:solidFill>
                  <a:latin typeface="Microsoft YaHei" panose="020B0503020204020204" pitchFamily="34" charset="-122"/>
                  <a:ea typeface="Microsoft YaHei" panose="020B0503020204020204" pitchFamily="34" charset="-122"/>
                </a:rPr>
                <a:t>大模型可以学会使用专业工具</a:t>
              </a:r>
            </a:p>
          </p:txBody>
        </p:sp>
      </p:grpSp>
      <p:grpSp>
        <p:nvGrpSpPr>
          <p:cNvPr id="33" name="组合 32">
            <a:extLst>
              <a:ext uri="{FF2B5EF4-FFF2-40B4-BE49-F238E27FC236}">
                <a16:creationId xmlns:a16="http://schemas.microsoft.com/office/drawing/2014/main" id="{5F0289A6-B853-48EB-9409-2E0D009300CE}"/>
              </a:ext>
            </a:extLst>
          </p:cNvPr>
          <p:cNvGrpSpPr/>
          <p:nvPr/>
        </p:nvGrpSpPr>
        <p:grpSpPr>
          <a:xfrm>
            <a:off x="6925395" y="2942555"/>
            <a:ext cx="1394835" cy="2437705"/>
            <a:chOff x="6781555" y="2695137"/>
            <a:chExt cx="1859780" cy="3250273"/>
          </a:xfrm>
        </p:grpSpPr>
        <p:grpSp>
          <p:nvGrpSpPr>
            <p:cNvPr id="34" name="组合 33">
              <a:extLst>
                <a:ext uri="{FF2B5EF4-FFF2-40B4-BE49-F238E27FC236}">
                  <a16:creationId xmlns:a16="http://schemas.microsoft.com/office/drawing/2014/main" id="{0CF73E76-D5DC-4A22-9BE0-3C7FB51AE056}"/>
                </a:ext>
              </a:extLst>
            </p:cNvPr>
            <p:cNvGrpSpPr/>
            <p:nvPr/>
          </p:nvGrpSpPr>
          <p:grpSpPr>
            <a:xfrm>
              <a:off x="6781555" y="2695137"/>
              <a:ext cx="1859780" cy="3250273"/>
              <a:chOff x="7302239" y="2908202"/>
              <a:chExt cx="2005002" cy="3522229"/>
            </a:xfrm>
          </p:grpSpPr>
          <p:sp>
            <p:nvSpPr>
              <p:cNvPr id="37" name="圆角矩形 76">
                <a:extLst>
                  <a:ext uri="{FF2B5EF4-FFF2-40B4-BE49-F238E27FC236}">
                    <a16:creationId xmlns:a16="http://schemas.microsoft.com/office/drawing/2014/main" id="{EB1DF7BA-EA20-4C60-B827-0BF0B075503E}"/>
                  </a:ext>
                </a:extLst>
              </p:cNvPr>
              <p:cNvSpPr/>
              <p:nvPr/>
            </p:nvSpPr>
            <p:spPr>
              <a:xfrm>
                <a:off x="7302239" y="3151936"/>
                <a:ext cx="2005002" cy="3278495"/>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0F0535CF-4159-4FB6-91CA-C52F619E15E3}"/>
                  </a:ext>
                </a:extLst>
              </p:cNvPr>
              <p:cNvSpPr txBox="1"/>
              <p:nvPr/>
            </p:nvSpPr>
            <p:spPr>
              <a:xfrm>
                <a:off x="7403573" y="2908202"/>
                <a:ext cx="1802333" cy="466940"/>
              </a:xfrm>
              <a:prstGeom prst="rect">
                <a:avLst/>
              </a:prstGeom>
              <a:solidFill>
                <a:schemeClr val="bg1"/>
              </a:solidFill>
            </p:spPr>
            <p:txBody>
              <a:bodyPr wrap="square" rtlCol="0">
                <a:spAutoFit/>
              </a:bodyPr>
              <a:lstStyle/>
              <a:p>
                <a:pPr algn="ctr" defTabSz="685800">
                  <a:defRPr/>
                </a:pPr>
                <a:r>
                  <a:rPr lang="zh-CN" altLang="en-US" sz="1500" b="1" dirty="0">
                    <a:solidFill>
                      <a:srgbClr val="0074DD"/>
                    </a:solidFill>
                    <a:latin typeface="Microsoft YaHei" panose="020B0503020204020204" pitchFamily="34" charset="-122"/>
                    <a:ea typeface="Microsoft YaHei" panose="020B0503020204020204" pitchFamily="34" charset="-122"/>
                  </a:rPr>
                  <a:t>流程型知识</a:t>
                </a:r>
              </a:p>
            </p:txBody>
          </p:sp>
        </p:grpSp>
        <p:pic>
          <p:nvPicPr>
            <p:cNvPr id="35" name="Picture 4" descr="由DALL·E生成">
              <a:extLst>
                <a:ext uri="{FF2B5EF4-FFF2-40B4-BE49-F238E27FC236}">
                  <a16:creationId xmlns:a16="http://schemas.microsoft.com/office/drawing/2014/main" id="{9E12036A-F78E-4A10-B029-225FDFB4042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75550" y="3934172"/>
              <a:ext cx="1671790" cy="1671790"/>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8">
              <a:extLst>
                <a:ext uri="{FF2B5EF4-FFF2-40B4-BE49-F238E27FC236}">
                  <a16:creationId xmlns:a16="http://schemas.microsoft.com/office/drawing/2014/main" id="{12964F99-1AA6-44D2-A433-DED09B864F28}"/>
                </a:ext>
              </a:extLst>
            </p:cNvPr>
            <p:cNvSpPr txBox="1"/>
            <p:nvPr/>
          </p:nvSpPr>
          <p:spPr>
            <a:xfrm>
              <a:off x="6891258" y="3081093"/>
              <a:ext cx="1629580" cy="713489"/>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srgbClr val="374151"/>
                  </a:solidFill>
                  <a:latin typeface="Microsoft YaHei" panose="020B0503020204020204" pitchFamily="34" charset="-122"/>
                  <a:ea typeface="Microsoft YaHei" panose="020B0503020204020204" pitchFamily="34" charset="-122"/>
                </a:rPr>
                <a:t>大模型可以编排复杂逻辑流程</a:t>
              </a:r>
            </a:p>
          </p:txBody>
        </p:sp>
      </p:grpSp>
      <p:grpSp>
        <p:nvGrpSpPr>
          <p:cNvPr id="39" name="组合 38">
            <a:extLst>
              <a:ext uri="{FF2B5EF4-FFF2-40B4-BE49-F238E27FC236}">
                <a16:creationId xmlns:a16="http://schemas.microsoft.com/office/drawing/2014/main" id="{A716213A-A7FD-40AD-AB39-5198CAB664C3}"/>
              </a:ext>
            </a:extLst>
          </p:cNvPr>
          <p:cNvGrpSpPr/>
          <p:nvPr/>
        </p:nvGrpSpPr>
        <p:grpSpPr>
          <a:xfrm>
            <a:off x="8428977" y="2942555"/>
            <a:ext cx="1394835" cy="2437705"/>
            <a:chOff x="9031094" y="2695137"/>
            <a:chExt cx="1859780" cy="3250273"/>
          </a:xfrm>
        </p:grpSpPr>
        <p:grpSp>
          <p:nvGrpSpPr>
            <p:cNvPr id="40" name="组合 39">
              <a:extLst>
                <a:ext uri="{FF2B5EF4-FFF2-40B4-BE49-F238E27FC236}">
                  <a16:creationId xmlns:a16="http://schemas.microsoft.com/office/drawing/2014/main" id="{113D35DA-E842-455A-AFD8-202B25CC2BEF}"/>
                </a:ext>
              </a:extLst>
            </p:cNvPr>
            <p:cNvGrpSpPr/>
            <p:nvPr/>
          </p:nvGrpSpPr>
          <p:grpSpPr>
            <a:xfrm>
              <a:off x="9031094" y="2695137"/>
              <a:ext cx="1859780" cy="3250273"/>
              <a:chOff x="10150119" y="2908202"/>
              <a:chExt cx="2005002" cy="3522229"/>
            </a:xfrm>
          </p:grpSpPr>
          <p:sp>
            <p:nvSpPr>
              <p:cNvPr id="43" name="圆角矩形 82">
                <a:extLst>
                  <a:ext uri="{FF2B5EF4-FFF2-40B4-BE49-F238E27FC236}">
                    <a16:creationId xmlns:a16="http://schemas.microsoft.com/office/drawing/2014/main" id="{C031CDA6-2C87-4667-AA7E-B9EB49B46499}"/>
                  </a:ext>
                </a:extLst>
              </p:cNvPr>
              <p:cNvSpPr/>
              <p:nvPr/>
            </p:nvSpPr>
            <p:spPr>
              <a:xfrm>
                <a:off x="10150119" y="3151936"/>
                <a:ext cx="2005002" cy="3278495"/>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endParaRPr lang="zh-CN" altLang="en-US" sz="1350">
                  <a:solidFill>
                    <a:prstClr val="white"/>
                  </a:solidFill>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88136591-2024-4EE5-808F-DC0E8F2435C9}"/>
                  </a:ext>
                </a:extLst>
              </p:cNvPr>
              <p:cNvSpPr txBox="1"/>
              <p:nvPr/>
            </p:nvSpPr>
            <p:spPr>
              <a:xfrm>
                <a:off x="10251453" y="2908202"/>
                <a:ext cx="1802333" cy="466940"/>
              </a:xfrm>
              <a:prstGeom prst="rect">
                <a:avLst/>
              </a:prstGeom>
              <a:solidFill>
                <a:schemeClr val="bg1"/>
              </a:solidFill>
            </p:spPr>
            <p:txBody>
              <a:bodyPr wrap="square" rtlCol="0">
                <a:spAutoFit/>
              </a:bodyPr>
              <a:lstStyle/>
              <a:p>
                <a:pPr algn="ctr" defTabSz="685800">
                  <a:defRPr/>
                </a:pPr>
                <a:r>
                  <a:rPr lang="zh-CN" altLang="en-US" sz="1500" b="1" dirty="0">
                    <a:solidFill>
                      <a:srgbClr val="0074DD"/>
                    </a:solidFill>
                    <a:latin typeface="Microsoft YaHei" panose="020B0503020204020204" pitchFamily="34" charset="-122"/>
                    <a:ea typeface="Microsoft YaHei" panose="020B0503020204020204" pitchFamily="34" charset="-122"/>
                  </a:rPr>
                  <a:t>协作型知识</a:t>
                </a:r>
              </a:p>
            </p:txBody>
          </p:sp>
        </p:grpSp>
        <p:pic>
          <p:nvPicPr>
            <p:cNvPr id="41" name="图片 40">
              <a:extLst>
                <a:ext uri="{FF2B5EF4-FFF2-40B4-BE49-F238E27FC236}">
                  <a16:creationId xmlns:a16="http://schemas.microsoft.com/office/drawing/2014/main" id="{6C473322-812A-4F80-B912-4E4454F5DA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25089" y="3934174"/>
              <a:ext cx="1671790" cy="1671788"/>
            </a:xfrm>
            <a:prstGeom prst="rect">
              <a:avLst/>
            </a:prstGeom>
          </p:spPr>
        </p:pic>
        <p:sp>
          <p:nvSpPr>
            <p:cNvPr id="42" name="文本框 8">
              <a:extLst>
                <a:ext uri="{FF2B5EF4-FFF2-40B4-BE49-F238E27FC236}">
                  <a16:creationId xmlns:a16="http://schemas.microsoft.com/office/drawing/2014/main" id="{503FFAD8-AC54-494D-9E7A-50336ED685BE}"/>
                </a:ext>
              </a:extLst>
            </p:cNvPr>
            <p:cNvSpPr txBox="1"/>
            <p:nvPr/>
          </p:nvSpPr>
          <p:spPr>
            <a:xfrm>
              <a:off x="9146194" y="3121250"/>
              <a:ext cx="1629580" cy="713489"/>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srgbClr val="374151"/>
                  </a:solidFill>
                  <a:latin typeface="Microsoft YaHei" panose="020B0503020204020204" pitchFamily="34" charset="-122"/>
                  <a:ea typeface="Microsoft YaHei" panose="020B0503020204020204" pitchFamily="34" charset="-122"/>
                </a:rPr>
                <a:t>大模型可以彼此沟通协作</a:t>
              </a:r>
            </a:p>
          </p:txBody>
        </p:sp>
      </p:grpSp>
      <p:sp>
        <p:nvSpPr>
          <p:cNvPr id="45" name="文本框 44">
            <a:extLst>
              <a:ext uri="{FF2B5EF4-FFF2-40B4-BE49-F238E27FC236}">
                <a16:creationId xmlns:a16="http://schemas.microsoft.com/office/drawing/2014/main" id="{3057BBDA-840F-4ABF-A14F-98086F901AD2}"/>
              </a:ext>
            </a:extLst>
          </p:cNvPr>
          <p:cNvSpPr txBox="1"/>
          <p:nvPr/>
        </p:nvSpPr>
        <p:spPr>
          <a:xfrm>
            <a:off x="1704482" y="5643486"/>
            <a:ext cx="1149255" cy="369332"/>
          </a:xfrm>
          <a:prstGeom prst="rect">
            <a:avLst/>
          </a:prstGeom>
          <a:noFill/>
        </p:spPr>
        <p:txBody>
          <a:bodyPr wrap="square" rtlCol="0">
            <a:spAutoFit/>
          </a:bodyPr>
          <a:lstStyle/>
          <a:p>
            <a:pPr algn="ctr" defTabSz="685800">
              <a:defRPr/>
            </a:pPr>
            <a:r>
              <a:rPr kumimoji="1" lang="zh-CN" altLang="en-US" b="1" dirty="0">
                <a:solidFill>
                  <a:prstClr val="black"/>
                </a:solidFill>
                <a:latin typeface="Microsoft YaHei" panose="020B0503020204020204" pitchFamily="34" charset="-122"/>
                <a:ea typeface="Microsoft YaHei" panose="020B0503020204020204" pitchFamily="34" charset="-122"/>
              </a:rPr>
              <a:t>通识教育</a:t>
            </a:r>
          </a:p>
        </p:txBody>
      </p:sp>
      <p:grpSp>
        <p:nvGrpSpPr>
          <p:cNvPr id="46" name="组合 45">
            <a:extLst>
              <a:ext uri="{FF2B5EF4-FFF2-40B4-BE49-F238E27FC236}">
                <a16:creationId xmlns:a16="http://schemas.microsoft.com/office/drawing/2014/main" id="{8BDA74EF-ACB4-45E0-8BDD-8A5728FE2182}"/>
              </a:ext>
            </a:extLst>
          </p:cNvPr>
          <p:cNvGrpSpPr/>
          <p:nvPr/>
        </p:nvGrpSpPr>
        <p:grpSpPr>
          <a:xfrm>
            <a:off x="1581692" y="2952983"/>
            <a:ext cx="1394835" cy="2437705"/>
            <a:chOff x="2430359" y="2695137"/>
            <a:chExt cx="1859780" cy="3250273"/>
          </a:xfrm>
        </p:grpSpPr>
        <p:grpSp>
          <p:nvGrpSpPr>
            <p:cNvPr id="47" name="组合 46">
              <a:extLst>
                <a:ext uri="{FF2B5EF4-FFF2-40B4-BE49-F238E27FC236}">
                  <a16:creationId xmlns:a16="http://schemas.microsoft.com/office/drawing/2014/main" id="{0AC3E9F9-2506-4F18-88B2-EDD79411AD0C}"/>
                </a:ext>
              </a:extLst>
            </p:cNvPr>
            <p:cNvGrpSpPr/>
            <p:nvPr/>
          </p:nvGrpSpPr>
          <p:grpSpPr>
            <a:xfrm>
              <a:off x="2430359" y="2695137"/>
              <a:ext cx="1859780" cy="3250273"/>
              <a:chOff x="1492800" y="2914081"/>
              <a:chExt cx="2005002" cy="3522229"/>
            </a:xfrm>
          </p:grpSpPr>
          <p:sp>
            <p:nvSpPr>
              <p:cNvPr id="50" name="圆角矩形 89">
                <a:extLst>
                  <a:ext uri="{FF2B5EF4-FFF2-40B4-BE49-F238E27FC236}">
                    <a16:creationId xmlns:a16="http://schemas.microsoft.com/office/drawing/2014/main" id="{F57E0AE0-9BD4-4C28-B878-324D8787CD4B}"/>
                  </a:ext>
                </a:extLst>
              </p:cNvPr>
              <p:cNvSpPr/>
              <p:nvPr/>
            </p:nvSpPr>
            <p:spPr>
              <a:xfrm>
                <a:off x="1492800" y="3157815"/>
                <a:ext cx="2005002" cy="3278495"/>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t"/>
              <a:lstStyle/>
              <a:p>
                <a:pPr algn="ctr" defTabSz="685800">
                  <a:defRPr/>
                </a:pPr>
                <a:endParaRPr lang="zh-CN" altLang="en-US" sz="1350" dirty="0">
                  <a:solidFill>
                    <a:prstClr val="black"/>
                  </a:solidFill>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45B68887-4ADA-4D2A-BCEA-BEC4FB69F1F1}"/>
                  </a:ext>
                </a:extLst>
              </p:cNvPr>
              <p:cNvSpPr txBox="1"/>
              <p:nvPr/>
            </p:nvSpPr>
            <p:spPr>
              <a:xfrm>
                <a:off x="1594134" y="2914081"/>
                <a:ext cx="1802333" cy="466940"/>
              </a:xfrm>
              <a:prstGeom prst="rect">
                <a:avLst/>
              </a:prstGeom>
              <a:solidFill>
                <a:schemeClr val="bg1"/>
              </a:solidFill>
            </p:spPr>
            <p:txBody>
              <a:bodyPr wrap="square" rtlCol="0">
                <a:spAutoFit/>
              </a:bodyPr>
              <a:lstStyle/>
              <a:p>
                <a:pPr algn="ctr" defTabSz="685800">
                  <a:defRPr/>
                </a:pPr>
                <a:r>
                  <a:rPr lang="zh-CN" altLang="en-US" sz="1500" b="1" dirty="0">
                    <a:solidFill>
                      <a:srgbClr val="0074DD"/>
                    </a:solidFill>
                    <a:latin typeface="Microsoft YaHei" panose="020B0503020204020204" pitchFamily="34" charset="-122"/>
                    <a:ea typeface="Microsoft YaHei" panose="020B0503020204020204" pitchFamily="34" charset="-122"/>
                  </a:rPr>
                  <a:t>预训练</a:t>
                </a:r>
              </a:p>
            </p:txBody>
          </p:sp>
        </p:grpSp>
        <p:pic>
          <p:nvPicPr>
            <p:cNvPr id="48" name="Picture 6">
              <a:extLst>
                <a:ext uri="{FF2B5EF4-FFF2-40B4-BE49-F238E27FC236}">
                  <a16:creationId xmlns:a16="http://schemas.microsoft.com/office/drawing/2014/main" id="{71C474FE-0162-4203-A8F7-6EEBB2C7199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24354" y="3936226"/>
              <a:ext cx="1671790" cy="1671790"/>
            </a:xfrm>
            <a:prstGeom prst="rect">
              <a:avLst/>
            </a:prstGeom>
            <a:noFill/>
            <a:extLst>
              <a:ext uri="{909E8E84-426E-40DD-AFC4-6F175D3DCCD1}">
                <a14:hiddenFill xmlns:a14="http://schemas.microsoft.com/office/drawing/2010/main">
                  <a:solidFill>
                    <a:srgbClr val="FFFFFF"/>
                  </a:solidFill>
                </a14:hiddenFill>
              </a:ext>
            </a:extLst>
          </p:spPr>
        </p:pic>
        <p:sp>
          <p:nvSpPr>
            <p:cNvPr id="49" name="文本框 8">
              <a:extLst>
                <a:ext uri="{FF2B5EF4-FFF2-40B4-BE49-F238E27FC236}">
                  <a16:creationId xmlns:a16="http://schemas.microsoft.com/office/drawing/2014/main" id="{6F85425F-4E80-460C-BF8C-F0644DB5C204}"/>
                </a:ext>
              </a:extLst>
            </p:cNvPr>
            <p:cNvSpPr txBox="1"/>
            <p:nvPr/>
          </p:nvSpPr>
          <p:spPr>
            <a:xfrm>
              <a:off x="2545459" y="3080736"/>
              <a:ext cx="1629580" cy="713489"/>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srgbClr val="374151"/>
                  </a:solidFill>
                  <a:latin typeface="Microsoft YaHei" panose="020B0503020204020204" pitchFamily="34" charset="-122"/>
                  <a:ea typeface="Microsoft YaHei" panose="020B0503020204020204" pitchFamily="34" charset="-122"/>
                </a:rPr>
                <a:t>在海量语料上学习基础世界知识</a:t>
              </a:r>
            </a:p>
          </p:txBody>
        </p:sp>
      </p:grpSp>
      <p:sp>
        <p:nvSpPr>
          <p:cNvPr id="52" name="左大括号 51">
            <a:extLst>
              <a:ext uri="{FF2B5EF4-FFF2-40B4-BE49-F238E27FC236}">
                <a16:creationId xmlns:a16="http://schemas.microsoft.com/office/drawing/2014/main" id="{112F36C8-57A5-4D6F-B332-0C6B189FBA17}"/>
              </a:ext>
            </a:extLst>
          </p:cNvPr>
          <p:cNvSpPr/>
          <p:nvPr/>
        </p:nvSpPr>
        <p:spPr>
          <a:xfrm rot="16200000">
            <a:off x="2177879" y="4831241"/>
            <a:ext cx="202460" cy="139483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kumimoji="1" lang="zh-CN" altLang="en-US" sz="1350">
              <a:solidFill>
                <a:prstClr val="black"/>
              </a:solidFill>
              <a:latin typeface="微软雅黑" panose="020B0503020204020204" pitchFamily="34" charset="-122"/>
              <a:ea typeface="微软雅黑" panose="020B0503020204020204" pitchFamily="34" charset="-122"/>
            </a:endParaRPr>
          </a:p>
        </p:txBody>
      </p:sp>
      <p:sp>
        <p:nvSpPr>
          <p:cNvPr id="53" name="左大括号 52">
            <a:extLst>
              <a:ext uri="{FF2B5EF4-FFF2-40B4-BE49-F238E27FC236}">
                <a16:creationId xmlns:a16="http://schemas.microsoft.com/office/drawing/2014/main" id="{CCDC825B-C652-43F0-8544-652CF5199994}"/>
              </a:ext>
            </a:extLst>
          </p:cNvPr>
          <p:cNvSpPr/>
          <p:nvPr/>
        </p:nvSpPr>
        <p:spPr>
          <a:xfrm rot="16200000">
            <a:off x="6718840" y="2668082"/>
            <a:ext cx="259302" cy="577799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kumimoji="1" lang="zh-CN" altLang="en-US" sz="1350">
              <a:solidFill>
                <a:prstClr val="black"/>
              </a:solidFill>
              <a:latin typeface="微软雅黑" panose="020B0503020204020204" pitchFamily="34" charset="-122"/>
              <a:ea typeface="微软雅黑" panose="020B0503020204020204" pitchFamily="34" charset="-122"/>
            </a:endParaRPr>
          </a:p>
        </p:txBody>
      </p:sp>
      <p:grpSp>
        <p:nvGrpSpPr>
          <p:cNvPr id="54" name="组合 53">
            <a:extLst>
              <a:ext uri="{FF2B5EF4-FFF2-40B4-BE49-F238E27FC236}">
                <a16:creationId xmlns:a16="http://schemas.microsoft.com/office/drawing/2014/main" id="{7C6A0B38-4248-4EC0-B41F-149A3B4A18C4}"/>
              </a:ext>
            </a:extLst>
          </p:cNvPr>
          <p:cNvGrpSpPr/>
          <p:nvPr/>
        </p:nvGrpSpPr>
        <p:grpSpPr>
          <a:xfrm>
            <a:off x="3650315" y="3502477"/>
            <a:ext cx="184937" cy="1691270"/>
            <a:chOff x="1134577" y="3447100"/>
            <a:chExt cx="246583" cy="2255027"/>
          </a:xfrm>
        </p:grpSpPr>
        <p:sp>
          <p:nvSpPr>
            <p:cNvPr id="55" name="右箭头 15">
              <a:extLst>
                <a:ext uri="{FF2B5EF4-FFF2-40B4-BE49-F238E27FC236}">
                  <a16:creationId xmlns:a16="http://schemas.microsoft.com/office/drawing/2014/main" id="{98E9FF2D-E301-4FF6-A3FA-B993CFC6ABBC}"/>
                </a:ext>
              </a:extLst>
            </p:cNvPr>
            <p:cNvSpPr/>
            <p:nvPr/>
          </p:nvSpPr>
          <p:spPr>
            <a:xfrm>
              <a:off x="1134577" y="3447100"/>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sp>
          <p:nvSpPr>
            <p:cNvPr id="56" name="右箭头 15">
              <a:extLst>
                <a:ext uri="{FF2B5EF4-FFF2-40B4-BE49-F238E27FC236}">
                  <a16:creationId xmlns:a16="http://schemas.microsoft.com/office/drawing/2014/main" id="{AAE0CC77-C7DA-491C-BDC9-4961C726F53C}"/>
                </a:ext>
              </a:extLst>
            </p:cNvPr>
            <p:cNvSpPr/>
            <p:nvPr/>
          </p:nvSpPr>
          <p:spPr>
            <a:xfrm>
              <a:off x="1134577" y="4416305"/>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sp>
          <p:nvSpPr>
            <p:cNvPr id="57" name="右箭头 15">
              <a:extLst>
                <a:ext uri="{FF2B5EF4-FFF2-40B4-BE49-F238E27FC236}">
                  <a16:creationId xmlns:a16="http://schemas.microsoft.com/office/drawing/2014/main" id="{C4CF7AB4-4D47-445B-96BA-E0B8AB28B0B6}"/>
                </a:ext>
              </a:extLst>
            </p:cNvPr>
            <p:cNvSpPr/>
            <p:nvPr/>
          </p:nvSpPr>
          <p:spPr>
            <a:xfrm>
              <a:off x="1134577" y="5385510"/>
              <a:ext cx="246583" cy="316617"/>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00162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3982180" cy="646331"/>
          </a:xfrm>
          <a:prstGeom prst="rect">
            <a:avLst/>
          </a:prstGeom>
          <a:noFill/>
        </p:spPr>
        <p:txBody>
          <a:bodyPr wrap="none" rtlCol="0">
            <a:spAutoFit/>
          </a:bodyPr>
          <a:lstStyle/>
          <a:p>
            <a:r>
              <a:rPr lang="en-US" altLang="zh-CN" sz="3600" b="1" spc="300" dirty="0">
                <a:solidFill>
                  <a:schemeClr val="tx1">
                    <a:lumMod val="85000"/>
                    <a:lumOff val="15000"/>
                  </a:schemeClr>
                </a:solidFill>
              </a:rPr>
              <a:t>GPT3.5 vs GPT4</a:t>
            </a:r>
            <a:endParaRPr lang="zh-CN" altLang="en-US" sz="3600" b="1" spc="300" dirty="0">
              <a:solidFill>
                <a:schemeClr val="tx1">
                  <a:lumMod val="85000"/>
                  <a:lumOff val="15000"/>
                </a:schemeClr>
              </a:solidFill>
            </a:endParaRP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04</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835B3F71-925D-48A7-BB2F-B9E4D5F88758}"/>
              </a:ext>
            </a:extLst>
          </p:cNvPr>
          <p:cNvSpPr txBox="1"/>
          <p:nvPr/>
        </p:nvSpPr>
        <p:spPr>
          <a:xfrm>
            <a:off x="1567055" y="1261626"/>
            <a:ext cx="5911178" cy="4247317"/>
          </a:xfrm>
          <a:prstGeom prst="rect">
            <a:avLst/>
          </a:prstGeom>
          <a:noFill/>
        </p:spPr>
        <p:txBody>
          <a:bodyPr wrap="square" rtlCol="0">
            <a:spAutoFit/>
          </a:bodyPr>
          <a:lstStyle/>
          <a:p>
            <a:pPr marL="457200" indent="-457200">
              <a:spcBef>
                <a:spcPts val="1200"/>
              </a:spcBef>
              <a:buFont typeface="Wingdings" panose="05000000000000000000" pitchFamily="2" charset="2"/>
              <a:buChar char="n"/>
            </a:pPr>
            <a:r>
              <a:rPr lang="en-US" altLang="zh-CN" sz="2800" b="1" dirty="0">
                <a:solidFill>
                  <a:schemeClr val="tx1">
                    <a:lumMod val="85000"/>
                    <a:lumOff val="15000"/>
                  </a:schemeClr>
                </a:solidFill>
              </a:rPr>
              <a:t>GPT4</a:t>
            </a:r>
            <a:r>
              <a:rPr lang="zh-CN" altLang="en-US" sz="2800" b="1" dirty="0">
                <a:solidFill>
                  <a:schemeClr val="tx1">
                    <a:lumMod val="85000"/>
                    <a:lumOff val="15000"/>
                  </a:schemeClr>
                </a:solidFill>
              </a:rPr>
              <a:t>的优势</a:t>
            </a:r>
            <a:endParaRPr lang="en-US" altLang="zh-CN" sz="2800" b="1"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400" dirty="0">
                <a:solidFill>
                  <a:schemeClr val="tx1">
                    <a:lumMod val="85000"/>
                    <a:lumOff val="15000"/>
                  </a:schemeClr>
                </a:solidFill>
              </a:rPr>
              <a:t>联网查询资料</a:t>
            </a:r>
            <a:endParaRPr lang="en-US" altLang="zh-CN" sz="24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400" dirty="0">
                <a:solidFill>
                  <a:schemeClr val="tx1">
                    <a:lumMod val="85000"/>
                    <a:lumOff val="15000"/>
                  </a:schemeClr>
                </a:solidFill>
              </a:rPr>
              <a:t>直接读取文档与图片</a:t>
            </a:r>
            <a:endParaRPr lang="en-US" altLang="zh-CN" sz="24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400" dirty="0">
                <a:solidFill>
                  <a:schemeClr val="tx1">
                    <a:lumMod val="85000"/>
                    <a:lumOff val="15000"/>
                  </a:schemeClr>
                </a:solidFill>
              </a:rPr>
              <a:t>逻辑推理能力更强</a:t>
            </a:r>
            <a:endParaRPr lang="en-US" altLang="zh-CN" sz="24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400" dirty="0">
                <a:solidFill>
                  <a:schemeClr val="tx1">
                    <a:lumMod val="85000"/>
                    <a:lumOff val="15000"/>
                  </a:schemeClr>
                </a:solidFill>
              </a:rPr>
              <a:t>生成图片</a:t>
            </a:r>
            <a:endParaRPr lang="en-US" altLang="zh-CN" sz="2400" dirty="0">
              <a:solidFill>
                <a:schemeClr val="tx1">
                  <a:lumMod val="85000"/>
                  <a:lumOff val="15000"/>
                </a:schemeClr>
              </a:solidFill>
            </a:endParaRPr>
          </a:p>
          <a:p>
            <a:pPr marL="457200" indent="-457200">
              <a:spcBef>
                <a:spcPts val="1200"/>
              </a:spcBef>
              <a:buFont typeface="Wingdings" panose="05000000000000000000" pitchFamily="2" charset="2"/>
              <a:buChar char="n"/>
            </a:pPr>
            <a:r>
              <a:rPr lang="zh-CN" altLang="en-US" sz="2800" b="1" dirty="0">
                <a:solidFill>
                  <a:schemeClr val="tx1">
                    <a:lumMod val="85000"/>
                    <a:lumOff val="15000"/>
                  </a:schemeClr>
                </a:solidFill>
              </a:rPr>
              <a:t>如何获得</a:t>
            </a:r>
            <a:endParaRPr lang="en-US" altLang="zh-CN" sz="2800" b="1"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400" dirty="0">
                <a:solidFill>
                  <a:schemeClr val="tx1">
                    <a:lumMod val="85000"/>
                    <a:lumOff val="15000"/>
                  </a:schemeClr>
                </a:solidFill>
              </a:rPr>
              <a:t>找一张美国银行卡</a:t>
            </a:r>
            <a:endParaRPr lang="en-US" altLang="zh-CN" sz="24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zh-CN" altLang="en-US" sz="2400" dirty="0">
                <a:solidFill>
                  <a:schemeClr val="tx1">
                    <a:lumMod val="85000"/>
                    <a:lumOff val="15000"/>
                  </a:schemeClr>
                </a:solidFill>
              </a:rPr>
              <a:t>找黄牛（有风险，需谨慎）</a:t>
            </a:r>
            <a:endParaRPr lang="en-US" altLang="zh-CN" sz="2400" dirty="0">
              <a:solidFill>
                <a:schemeClr val="tx1">
                  <a:lumMod val="85000"/>
                  <a:lumOff val="15000"/>
                </a:schemeClr>
              </a:solidFill>
            </a:endParaRPr>
          </a:p>
        </p:txBody>
      </p:sp>
      <p:pic>
        <p:nvPicPr>
          <p:cNvPr id="10" name="图片 9">
            <a:extLst>
              <a:ext uri="{FF2B5EF4-FFF2-40B4-BE49-F238E27FC236}">
                <a16:creationId xmlns:a16="http://schemas.microsoft.com/office/drawing/2014/main" id="{85734F9B-B43F-0131-32D3-D619AC6BF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899" y="1042568"/>
            <a:ext cx="3774558" cy="3774558"/>
          </a:xfrm>
          <a:prstGeom prst="rect">
            <a:avLst/>
          </a:prstGeom>
        </p:spPr>
      </p:pic>
    </p:spTree>
    <p:extLst>
      <p:ext uri="{BB962C8B-B14F-4D97-AF65-F5344CB8AC3E}">
        <p14:creationId xmlns:p14="http://schemas.microsoft.com/office/powerpoint/2010/main" val="25503943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一些平替</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05</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17F20091-98E7-2FDC-5FE0-0ECF780A2A27}"/>
              </a:ext>
            </a:extLst>
          </p:cNvPr>
          <p:cNvSpPr txBox="1"/>
          <p:nvPr/>
        </p:nvSpPr>
        <p:spPr>
          <a:xfrm>
            <a:off x="690452" y="1284040"/>
            <a:ext cx="4477673" cy="461665"/>
          </a:xfrm>
          <a:prstGeom prst="rect">
            <a:avLst/>
          </a:prstGeom>
          <a:noFill/>
        </p:spPr>
        <p:txBody>
          <a:bodyPr wrap="square">
            <a:spAutoFit/>
          </a:bodyPr>
          <a:lstStyle/>
          <a:p>
            <a:pPr algn="ctr">
              <a:spcBef>
                <a:spcPts val="1200"/>
              </a:spcBef>
            </a:pPr>
            <a:r>
              <a:rPr lang="zh-CN" altLang="en-US" sz="2400" b="1" dirty="0"/>
              <a:t>文心一言</a:t>
            </a:r>
            <a:r>
              <a:rPr lang="zh-CN" altLang="en-US" sz="2400" dirty="0"/>
              <a:t>（</a:t>
            </a:r>
            <a:r>
              <a:rPr lang="en-US" altLang="zh-CN" sz="2400" dirty="0"/>
              <a:t>yiyan.baidu.com</a:t>
            </a:r>
            <a:r>
              <a:rPr lang="zh-CN" altLang="en-US" sz="2400" dirty="0"/>
              <a:t>）</a:t>
            </a:r>
            <a:endParaRPr lang="en-US" altLang="zh-CN" sz="2400" dirty="0"/>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D689DA1B-8DD8-F7DF-CD64-C0E282C8479D}"/>
                  </a:ext>
                </a:extLst>
              </p:cNvPr>
              <p:cNvSpPr txBox="1"/>
              <p:nvPr/>
            </p:nvSpPr>
            <p:spPr>
              <a:xfrm>
                <a:off x="5635256" y="1305341"/>
                <a:ext cx="6152511" cy="3847207"/>
              </a:xfrm>
              <a:prstGeom prst="rect">
                <a:avLst/>
              </a:prstGeom>
              <a:noFill/>
            </p:spPr>
            <p:txBody>
              <a:bodyPr wrap="square" rtlCol="0">
                <a:spAutoFit/>
              </a:bodyPr>
              <a:lstStyle/>
              <a:p>
                <a:pPr marL="457200" indent="-457200">
                  <a:spcBef>
                    <a:spcPts val="1200"/>
                  </a:spcBef>
                  <a:buFont typeface="Wingdings" panose="05000000000000000000" pitchFamily="2" charset="2"/>
                  <a:buChar char="n"/>
                </a:pPr>
                <a:r>
                  <a:rPr lang="zh-CN" altLang="en-US" sz="2800" b="1" dirty="0">
                    <a:solidFill>
                      <a:schemeClr val="tx1">
                        <a:lumMod val="85000"/>
                        <a:lumOff val="15000"/>
                      </a:schemeClr>
                    </a:solidFill>
                  </a:rPr>
                  <a:t>优点</a:t>
                </a:r>
                <a:endParaRPr lang="en-US" altLang="zh-CN" sz="2800" b="1" dirty="0">
                  <a:solidFill>
                    <a:schemeClr val="tx1">
                      <a:lumMod val="85000"/>
                      <a:lumOff val="15000"/>
                    </a:schemeClr>
                  </a:solidFill>
                </a:endParaRPr>
              </a:p>
              <a:p>
                <a:pPr>
                  <a:spcBef>
                    <a:spcPts val="1200"/>
                  </a:spcBef>
                </a:pPr>
                <a:r>
                  <a:rPr lang="en-US" altLang="zh-CN" sz="2800" b="1" dirty="0">
                    <a:solidFill>
                      <a:schemeClr val="tx1">
                        <a:lumMod val="85000"/>
                        <a:lumOff val="15000"/>
                      </a:schemeClr>
                    </a:solidFill>
                  </a:rPr>
                  <a:t>	</a:t>
                </a:r>
                <a:r>
                  <a:rPr lang="en-US" altLang="zh-CN" sz="2400" dirty="0">
                    <a:solidFill>
                      <a:schemeClr val="tx1">
                        <a:lumMod val="85000"/>
                        <a:lumOff val="15000"/>
                      </a:schemeClr>
                    </a:solidFill>
                  </a:rPr>
                  <a:t>3.5</a:t>
                </a:r>
                <a:r>
                  <a:rPr lang="zh-CN" altLang="en-US" sz="2400" dirty="0">
                    <a:solidFill>
                      <a:schemeClr val="tx1">
                        <a:lumMod val="85000"/>
                        <a:lumOff val="15000"/>
                      </a:schemeClr>
                    </a:solidFill>
                  </a:rPr>
                  <a:t>免费，且可以读文档，画图，联网</a:t>
                </a:r>
                <a:endParaRPr lang="en-US" altLang="zh-CN" sz="2400" dirty="0">
                  <a:solidFill>
                    <a:schemeClr val="tx1">
                      <a:lumMod val="85000"/>
                      <a:lumOff val="15000"/>
                    </a:schemeClr>
                  </a:solidFill>
                </a:endParaRPr>
              </a:p>
              <a:p>
                <a:pPr>
                  <a:spcBef>
                    <a:spcPts val="1200"/>
                  </a:spcBef>
                </a:pPr>
                <a:r>
                  <a:rPr lang="en-US" altLang="zh-CN" sz="2400" dirty="0">
                    <a:solidFill>
                      <a:schemeClr val="tx1">
                        <a:lumMod val="85000"/>
                        <a:lumOff val="15000"/>
                      </a:schemeClr>
                    </a:solidFill>
                  </a:rPr>
                  <a:t>	</a:t>
                </a:r>
                <a:r>
                  <a:rPr lang="zh-CN" altLang="en-US" sz="2400" dirty="0">
                    <a:solidFill>
                      <a:schemeClr val="tx1">
                        <a:lumMod val="85000"/>
                        <a:lumOff val="15000"/>
                      </a:schemeClr>
                    </a:solidFill>
                  </a:rPr>
                  <a:t>文字书写更中国化</a:t>
                </a:r>
                <a:endParaRPr lang="en-US" altLang="zh-CN" sz="2400" dirty="0">
                  <a:solidFill>
                    <a:schemeClr val="tx1">
                      <a:lumMod val="85000"/>
                      <a:lumOff val="15000"/>
                    </a:schemeClr>
                  </a:solidFill>
                </a:endParaRPr>
              </a:p>
              <a:p>
                <a:pPr>
                  <a:spcBef>
                    <a:spcPts val="1200"/>
                  </a:spcBef>
                </a:pPr>
                <a:r>
                  <a:rPr lang="en-US" altLang="zh-CN" sz="2400" dirty="0">
                    <a:solidFill>
                      <a:schemeClr val="tx1">
                        <a:lumMod val="85000"/>
                        <a:lumOff val="15000"/>
                      </a:schemeClr>
                    </a:solidFill>
                  </a:rPr>
                  <a:t>	</a:t>
                </a:r>
                <a:r>
                  <a:rPr lang="zh-CN" altLang="en-US" sz="2400" dirty="0">
                    <a:solidFill>
                      <a:schemeClr val="tx1">
                        <a:lumMod val="85000"/>
                        <a:lumOff val="15000"/>
                      </a:schemeClr>
                    </a:solidFill>
                  </a:rPr>
                  <a:t>文心</a:t>
                </a:r>
                <a:r>
                  <a:rPr lang="en-US" altLang="zh-CN" sz="2400" dirty="0">
                    <a:solidFill>
                      <a:schemeClr val="tx1">
                        <a:lumMod val="85000"/>
                        <a:lumOff val="15000"/>
                      </a:schemeClr>
                    </a:solidFill>
                  </a:rPr>
                  <a:t>4</a:t>
                </a:r>
                <a14:m>
                  <m:oMath xmlns:m="http://schemas.openxmlformats.org/officeDocument/2006/math">
                    <m:r>
                      <a:rPr lang="en-US" altLang="zh-CN" sz="2400" i="1" dirty="0" smtClean="0">
                        <a:solidFill>
                          <a:schemeClr val="tx1">
                            <a:lumMod val="85000"/>
                            <a:lumOff val="15000"/>
                          </a:schemeClr>
                        </a:solidFill>
                        <a:latin typeface="Cambria Math" panose="02040503050406030204" pitchFamily="18" charset="0"/>
                      </a:rPr>
                      <m:t>≅</m:t>
                    </m:r>
                  </m:oMath>
                </a14:m>
                <a:r>
                  <a:rPr lang="en-US" altLang="zh-CN" sz="2400" dirty="0">
                    <a:solidFill>
                      <a:schemeClr val="tx1">
                        <a:lumMod val="85000"/>
                        <a:lumOff val="15000"/>
                      </a:schemeClr>
                    </a:solidFill>
                  </a:rPr>
                  <a:t>GPT3.5</a:t>
                </a:r>
                <a:r>
                  <a:rPr lang="zh-CN" altLang="en-US" sz="2400" dirty="0">
                    <a:solidFill>
                      <a:schemeClr val="tx1">
                        <a:lumMod val="85000"/>
                        <a:lumOff val="15000"/>
                      </a:schemeClr>
                    </a:solidFill>
                  </a:rPr>
                  <a:t>（连续包月</a:t>
                </a:r>
                <a:r>
                  <a:rPr lang="en-US" altLang="zh-CN" sz="2400" dirty="0">
                    <a:solidFill>
                      <a:schemeClr val="tx1">
                        <a:lumMod val="85000"/>
                        <a:lumOff val="15000"/>
                      </a:schemeClr>
                    </a:solidFill>
                  </a:rPr>
                  <a:t>49.9</a:t>
                </a:r>
                <a:r>
                  <a:rPr lang="zh-CN" altLang="en-US" sz="2400" dirty="0">
                    <a:solidFill>
                      <a:schemeClr val="tx1">
                        <a:lumMod val="85000"/>
                        <a:lumOff val="15000"/>
                      </a:schemeClr>
                    </a:solidFill>
                  </a:rPr>
                  <a:t>）</a:t>
                </a:r>
                <a:endParaRPr lang="en-US" altLang="zh-CN" sz="2800" dirty="0">
                  <a:solidFill>
                    <a:schemeClr val="tx1">
                      <a:lumMod val="85000"/>
                      <a:lumOff val="15000"/>
                    </a:schemeClr>
                  </a:solidFill>
                </a:endParaRPr>
              </a:p>
              <a:p>
                <a:pPr marL="457200" indent="-457200">
                  <a:spcBef>
                    <a:spcPts val="1200"/>
                  </a:spcBef>
                  <a:buFont typeface="Wingdings" panose="05000000000000000000" pitchFamily="2" charset="2"/>
                  <a:buChar char="n"/>
                </a:pPr>
                <a:r>
                  <a:rPr lang="zh-CN" altLang="en-US" sz="2800" b="1" dirty="0">
                    <a:solidFill>
                      <a:schemeClr val="tx1">
                        <a:lumMod val="85000"/>
                        <a:lumOff val="15000"/>
                      </a:schemeClr>
                    </a:solidFill>
                  </a:rPr>
                  <a:t>缺点</a:t>
                </a:r>
                <a:endParaRPr lang="en-US" altLang="zh-CN" sz="2800" b="1" dirty="0">
                  <a:solidFill>
                    <a:schemeClr val="tx1">
                      <a:lumMod val="85000"/>
                      <a:lumOff val="15000"/>
                    </a:schemeClr>
                  </a:solidFill>
                </a:endParaRPr>
              </a:p>
              <a:p>
                <a:pPr>
                  <a:spcBef>
                    <a:spcPts val="1200"/>
                  </a:spcBef>
                </a:pPr>
                <a:r>
                  <a:rPr lang="en-US" altLang="zh-CN" sz="2800" b="1" dirty="0">
                    <a:solidFill>
                      <a:schemeClr val="tx1">
                        <a:lumMod val="85000"/>
                        <a:lumOff val="15000"/>
                      </a:schemeClr>
                    </a:solidFill>
                  </a:rPr>
                  <a:t>	</a:t>
                </a:r>
                <a:r>
                  <a:rPr lang="zh-CN" altLang="en-US" sz="2400" dirty="0">
                    <a:solidFill>
                      <a:schemeClr val="tx1">
                        <a:lumMod val="85000"/>
                        <a:lumOff val="15000"/>
                      </a:schemeClr>
                    </a:solidFill>
                  </a:rPr>
                  <a:t>推理能力远不如</a:t>
                </a:r>
                <a:r>
                  <a:rPr lang="en-US" altLang="zh-CN" sz="2400" dirty="0">
                    <a:solidFill>
                      <a:schemeClr val="tx1">
                        <a:lumMod val="85000"/>
                        <a:lumOff val="15000"/>
                      </a:schemeClr>
                    </a:solidFill>
                  </a:rPr>
                  <a:t>GPT4</a:t>
                </a:r>
              </a:p>
              <a:p>
                <a:pPr>
                  <a:spcBef>
                    <a:spcPts val="1200"/>
                  </a:spcBef>
                </a:pPr>
                <a:r>
                  <a:rPr lang="en-US" altLang="zh-CN" sz="2400" dirty="0">
                    <a:solidFill>
                      <a:schemeClr val="tx1">
                        <a:lumMod val="85000"/>
                        <a:lumOff val="15000"/>
                      </a:schemeClr>
                    </a:solidFill>
                  </a:rPr>
                  <a:t>	</a:t>
                </a:r>
                <a:r>
                  <a:rPr lang="zh-CN" altLang="en-US" sz="2400" dirty="0">
                    <a:solidFill>
                      <a:schemeClr val="tx1">
                        <a:lumMod val="85000"/>
                        <a:lumOff val="15000"/>
                      </a:schemeClr>
                    </a:solidFill>
                  </a:rPr>
                  <a:t>代码能力不足</a:t>
                </a:r>
                <a:endParaRPr lang="en-US" altLang="zh-CN" sz="2000" dirty="0">
                  <a:solidFill>
                    <a:schemeClr val="tx1">
                      <a:lumMod val="85000"/>
                      <a:lumOff val="15000"/>
                    </a:schemeClr>
                  </a:solidFill>
                </a:endParaRPr>
              </a:p>
            </p:txBody>
          </p:sp>
        </mc:Choice>
        <mc:Fallback xmlns="">
          <p:sp>
            <p:nvSpPr>
              <p:cNvPr id="13" name="文本框 12">
                <a:extLst>
                  <a:ext uri="{FF2B5EF4-FFF2-40B4-BE49-F238E27FC236}">
                    <a16:creationId xmlns:a16="http://schemas.microsoft.com/office/drawing/2014/main" id="{D689DA1B-8DD8-F7DF-CD64-C0E282C8479D}"/>
                  </a:ext>
                </a:extLst>
              </p:cNvPr>
              <p:cNvSpPr txBox="1">
                <a:spLocks noRot="1" noChangeAspect="1" noMove="1" noResize="1" noEditPoints="1" noAdjustHandles="1" noChangeArrowheads="1" noChangeShapeType="1" noTextEdit="1"/>
              </p:cNvSpPr>
              <p:nvPr/>
            </p:nvSpPr>
            <p:spPr>
              <a:xfrm>
                <a:off x="5635256" y="1305341"/>
                <a:ext cx="6152511" cy="3847207"/>
              </a:xfrm>
              <a:prstGeom prst="rect">
                <a:avLst/>
              </a:prstGeom>
              <a:blipFill>
                <a:blip r:embed="rId3"/>
                <a:stretch>
                  <a:fillRect l="-1683" t="-1743" b="-2536"/>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D2DAA4A9-963B-39CB-0483-2702532EF459}"/>
              </a:ext>
            </a:extLst>
          </p:cNvPr>
          <p:cNvPicPr>
            <a:picLocks noChangeAspect="1"/>
          </p:cNvPicPr>
          <p:nvPr/>
        </p:nvPicPr>
        <p:blipFill rotWithShape="1">
          <a:blip r:embed="rId4"/>
          <a:srcRect r="1468"/>
          <a:stretch/>
        </p:blipFill>
        <p:spPr>
          <a:xfrm>
            <a:off x="289220" y="1885963"/>
            <a:ext cx="5280135" cy="2947221"/>
          </a:xfrm>
          <a:prstGeom prst="rect">
            <a:avLst/>
          </a:prstGeom>
        </p:spPr>
      </p:pic>
    </p:spTree>
    <p:extLst>
      <p:ext uri="{BB962C8B-B14F-4D97-AF65-F5344CB8AC3E}">
        <p14:creationId xmlns:p14="http://schemas.microsoft.com/office/powerpoint/2010/main" val="22976379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一些平替</a:t>
            </a:r>
          </a:p>
        </p:txBody>
      </p:sp>
      <p:sp>
        <p:nvSpPr>
          <p:cNvPr id="5" name="文本框 4">
            <a:extLst>
              <a:ext uri="{FF2B5EF4-FFF2-40B4-BE49-F238E27FC236}">
                <a16:creationId xmlns:a16="http://schemas.microsoft.com/office/drawing/2014/main" id="{D1F86CD2-C37A-407B-A0C0-8188E3D4B4B8}"/>
              </a:ext>
            </a:extLst>
          </p:cNvPr>
          <p:cNvSpPr txBox="1"/>
          <p:nvPr/>
        </p:nvSpPr>
        <p:spPr>
          <a:xfrm>
            <a:off x="271574" y="339428"/>
            <a:ext cx="646697" cy="523220"/>
          </a:xfrm>
          <a:prstGeom prst="rect">
            <a:avLst/>
          </a:prstGeom>
          <a:noFill/>
        </p:spPr>
        <p:txBody>
          <a:bodyPr wrap="square" rtlCol="0">
            <a:spAutoFit/>
          </a:bodyPr>
          <a:lstStyle/>
          <a:p>
            <a:pPr algn="ctr"/>
            <a:r>
              <a:rPr lang="en-US" altLang="zh-CN" sz="2800" b="1" dirty="0">
                <a:solidFill>
                  <a:schemeClr val="bg1"/>
                </a:solidFill>
              </a:rPr>
              <a:t>05</a:t>
            </a:r>
            <a:endParaRPr lang="zh-CN" altLang="en-US" sz="2800" b="1" dirty="0">
              <a:solidFill>
                <a:schemeClr val="bg1"/>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17F20091-98E7-2FDC-5FE0-0ECF780A2A27}"/>
              </a:ext>
            </a:extLst>
          </p:cNvPr>
          <p:cNvSpPr txBox="1"/>
          <p:nvPr/>
        </p:nvSpPr>
        <p:spPr>
          <a:xfrm>
            <a:off x="690452" y="1284040"/>
            <a:ext cx="4477673" cy="461665"/>
          </a:xfrm>
          <a:prstGeom prst="rect">
            <a:avLst/>
          </a:prstGeom>
          <a:noFill/>
        </p:spPr>
        <p:txBody>
          <a:bodyPr wrap="square">
            <a:spAutoFit/>
          </a:bodyPr>
          <a:lstStyle/>
          <a:p>
            <a:pPr algn="ctr">
              <a:spcBef>
                <a:spcPts val="1200"/>
              </a:spcBef>
            </a:pPr>
            <a:r>
              <a:rPr lang="zh-CN" altLang="en-US" sz="2400" b="1" dirty="0"/>
              <a:t>智谱清言</a:t>
            </a:r>
            <a:r>
              <a:rPr lang="zh-CN" altLang="en-US" sz="2400" dirty="0"/>
              <a:t>（</a:t>
            </a:r>
            <a:r>
              <a:rPr lang="en-US" altLang="zh-CN" sz="2400" dirty="0"/>
              <a:t>chatglm.cn</a:t>
            </a:r>
            <a:r>
              <a:rPr lang="zh-CN" altLang="en-US" sz="2400" dirty="0"/>
              <a:t>）</a:t>
            </a:r>
            <a:endParaRPr lang="en-US" altLang="zh-CN" sz="2400" dirty="0"/>
          </a:p>
        </p:txBody>
      </p:sp>
      <p:sp>
        <p:nvSpPr>
          <p:cNvPr id="13" name="文本框 12">
            <a:extLst>
              <a:ext uri="{FF2B5EF4-FFF2-40B4-BE49-F238E27FC236}">
                <a16:creationId xmlns:a16="http://schemas.microsoft.com/office/drawing/2014/main" id="{D689DA1B-8DD8-F7DF-CD64-C0E282C8479D}"/>
              </a:ext>
            </a:extLst>
          </p:cNvPr>
          <p:cNvSpPr txBox="1"/>
          <p:nvPr/>
        </p:nvSpPr>
        <p:spPr>
          <a:xfrm>
            <a:off x="5725713" y="1466298"/>
            <a:ext cx="6152511" cy="3385542"/>
          </a:xfrm>
          <a:prstGeom prst="rect">
            <a:avLst/>
          </a:prstGeom>
          <a:noFill/>
        </p:spPr>
        <p:txBody>
          <a:bodyPr wrap="square" rtlCol="0">
            <a:spAutoFit/>
          </a:bodyPr>
          <a:lstStyle/>
          <a:p>
            <a:pPr marL="457200" indent="-457200">
              <a:spcBef>
                <a:spcPts val="1200"/>
              </a:spcBef>
              <a:buFont typeface="Wingdings" panose="05000000000000000000" pitchFamily="2" charset="2"/>
              <a:buChar char="n"/>
            </a:pPr>
            <a:r>
              <a:rPr lang="zh-CN" altLang="en-US" sz="2800" b="1" dirty="0">
                <a:solidFill>
                  <a:schemeClr val="tx1">
                    <a:lumMod val="85000"/>
                    <a:lumOff val="15000"/>
                  </a:schemeClr>
                </a:solidFill>
              </a:rPr>
              <a:t>优点</a:t>
            </a:r>
            <a:endParaRPr lang="en-US" altLang="zh-CN" sz="2800" b="1" dirty="0">
              <a:solidFill>
                <a:schemeClr val="tx1">
                  <a:lumMod val="85000"/>
                  <a:lumOff val="15000"/>
                </a:schemeClr>
              </a:solidFill>
            </a:endParaRPr>
          </a:p>
          <a:p>
            <a:pPr>
              <a:spcBef>
                <a:spcPts val="1200"/>
              </a:spcBef>
            </a:pPr>
            <a:r>
              <a:rPr lang="en-US" altLang="zh-CN" sz="2800" b="1" dirty="0">
                <a:solidFill>
                  <a:schemeClr val="tx1">
                    <a:lumMod val="85000"/>
                    <a:lumOff val="15000"/>
                  </a:schemeClr>
                </a:solidFill>
              </a:rPr>
              <a:t>	</a:t>
            </a:r>
            <a:r>
              <a:rPr lang="zh-CN" altLang="en-US" sz="2400" dirty="0">
                <a:solidFill>
                  <a:schemeClr val="tx1">
                    <a:lumMod val="85000"/>
                    <a:lumOff val="15000"/>
                  </a:schemeClr>
                </a:solidFill>
              </a:rPr>
              <a:t>将对话、文档、代码功能分开</a:t>
            </a:r>
            <a:endParaRPr lang="en-US" altLang="zh-CN" sz="2400" dirty="0">
              <a:solidFill>
                <a:schemeClr val="tx1">
                  <a:lumMod val="85000"/>
                  <a:lumOff val="15000"/>
                </a:schemeClr>
              </a:solidFill>
            </a:endParaRPr>
          </a:p>
          <a:p>
            <a:pPr>
              <a:spcBef>
                <a:spcPts val="1200"/>
              </a:spcBef>
            </a:pPr>
            <a:r>
              <a:rPr lang="en-US" altLang="zh-CN" sz="2400" dirty="0">
                <a:solidFill>
                  <a:schemeClr val="tx1">
                    <a:lumMod val="85000"/>
                    <a:lumOff val="15000"/>
                  </a:schemeClr>
                </a:solidFill>
              </a:rPr>
              <a:t>	</a:t>
            </a:r>
            <a:r>
              <a:rPr lang="zh-CN" altLang="en-US" sz="2400" dirty="0">
                <a:solidFill>
                  <a:schemeClr val="tx1">
                    <a:lumMod val="85000"/>
                    <a:lumOff val="15000"/>
                  </a:schemeClr>
                </a:solidFill>
              </a:rPr>
              <a:t>完全免费</a:t>
            </a:r>
            <a:endParaRPr lang="en-US" altLang="zh-CN" sz="2800" dirty="0">
              <a:solidFill>
                <a:schemeClr val="tx1">
                  <a:lumMod val="85000"/>
                  <a:lumOff val="15000"/>
                </a:schemeClr>
              </a:solidFill>
            </a:endParaRPr>
          </a:p>
          <a:p>
            <a:pPr marL="457200" indent="-457200">
              <a:spcBef>
                <a:spcPts val="1200"/>
              </a:spcBef>
              <a:buFont typeface="Wingdings" panose="05000000000000000000" pitchFamily="2" charset="2"/>
              <a:buChar char="n"/>
            </a:pPr>
            <a:r>
              <a:rPr lang="zh-CN" altLang="en-US" sz="2800" b="1" dirty="0">
                <a:solidFill>
                  <a:schemeClr val="tx1">
                    <a:lumMod val="85000"/>
                    <a:lumOff val="15000"/>
                  </a:schemeClr>
                </a:solidFill>
              </a:rPr>
              <a:t>缺点</a:t>
            </a:r>
            <a:endParaRPr lang="en-US" altLang="zh-CN" sz="2800" b="1" dirty="0">
              <a:solidFill>
                <a:schemeClr val="tx1">
                  <a:lumMod val="85000"/>
                  <a:lumOff val="15000"/>
                </a:schemeClr>
              </a:solidFill>
            </a:endParaRPr>
          </a:p>
          <a:p>
            <a:pPr>
              <a:spcBef>
                <a:spcPts val="1200"/>
              </a:spcBef>
            </a:pPr>
            <a:r>
              <a:rPr lang="en-US" altLang="zh-CN" sz="2800" b="1" dirty="0">
                <a:solidFill>
                  <a:schemeClr val="tx1">
                    <a:lumMod val="85000"/>
                    <a:lumOff val="15000"/>
                  </a:schemeClr>
                </a:solidFill>
              </a:rPr>
              <a:t>	</a:t>
            </a:r>
            <a:r>
              <a:rPr lang="zh-CN" altLang="en-US" sz="2400" dirty="0">
                <a:solidFill>
                  <a:schemeClr val="tx1">
                    <a:lumMod val="85000"/>
                    <a:lumOff val="15000"/>
                  </a:schemeClr>
                </a:solidFill>
              </a:rPr>
              <a:t>推理能力远不如</a:t>
            </a:r>
            <a:r>
              <a:rPr lang="en-US" altLang="zh-CN" sz="2400" dirty="0">
                <a:solidFill>
                  <a:schemeClr val="tx1">
                    <a:lumMod val="85000"/>
                    <a:lumOff val="15000"/>
                  </a:schemeClr>
                </a:solidFill>
              </a:rPr>
              <a:t>GPT4</a:t>
            </a:r>
          </a:p>
          <a:p>
            <a:pPr>
              <a:spcBef>
                <a:spcPts val="1200"/>
              </a:spcBef>
            </a:pPr>
            <a:r>
              <a:rPr lang="en-US" altLang="zh-CN" sz="2400" dirty="0">
                <a:solidFill>
                  <a:schemeClr val="tx1">
                    <a:lumMod val="85000"/>
                    <a:lumOff val="15000"/>
                  </a:schemeClr>
                </a:solidFill>
              </a:rPr>
              <a:t>	</a:t>
            </a:r>
            <a:r>
              <a:rPr lang="zh-CN" altLang="en-US" sz="2400" dirty="0">
                <a:solidFill>
                  <a:schemeClr val="tx1">
                    <a:lumMod val="85000"/>
                    <a:lumOff val="15000"/>
                  </a:schemeClr>
                </a:solidFill>
              </a:rPr>
              <a:t>代码能力不足</a:t>
            </a:r>
            <a:endParaRPr lang="en-US" altLang="zh-CN" sz="2000" dirty="0">
              <a:solidFill>
                <a:schemeClr val="tx1">
                  <a:lumMod val="85000"/>
                  <a:lumOff val="15000"/>
                </a:schemeClr>
              </a:solidFill>
            </a:endParaRPr>
          </a:p>
        </p:txBody>
      </p:sp>
      <p:pic>
        <p:nvPicPr>
          <p:cNvPr id="7" name="图片 6">
            <a:extLst>
              <a:ext uri="{FF2B5EF4-FFF2-40B4-BE49-F238E27FC236}">
                <a16:creationId xmlns:a16="http://schemas.microsoft.com/office/drawing/2014/main" id="{16ABB621-4E87-580E-C0A1-086960ACE868}"/>
              </a:ext>
            </a:extLst>
          </p:cNvPr>
          <p:cNvPicPr>
            <a:picLocks noChangeAspect="1"/>
          </p:cNvPicPr>
          <p:nvPr/>
        </p:nvPicPr>
        <p:blipFill>
          <a:blip r:embed="rId3"/>
          <a:stretch>
            <a:fillRect/>
          </a:stretch>
        </p:blipFill>
        <p:spPr>
          <a:xfrm>
            <a:off x="313776" y="1945940"/>
            <a:ext cx="5231023" cy="2966119"/>
          </a:xfrm>
          <a:prstGeom prst="rect">
            <a:avLst/>
          </a:prstGeom>
        </p:spPr>
      </p:pic>
      <p:pic>
        <p:nvPicPr>
          <p:cNvPr id="8" name="图片 7">
            <a:extLst>
              <a:ext uri="{FF2B5EF4-FFF2-40B4-BE49-F238E27FC236}">
                <a16:creationId xmlns:a16="http://schemas.microsoft.com/office/drawing/2014/main" id="{F1936015-264F-EF60-D66B-C84A3DCA0DCB}"/>
              </a:ext>
            </a:extLst>
          </p:cNvPr>
          <p:cNvPicPr>
            <a:picLocks noChangeAspect="1"/>
          </p:cNvPicPr>
          <p:nvPr/>
        </p:nvPicPr>
        <p:blipFill>
          <a:blip r:embed="rId4"/>
          <a:stretch>
            <a:fillRect/>
          </a:stretch>
        </p:blipFill>
        <p:spPr>
          <a:xfrm>
            <a:off x="10857696" y="1143782"/>
            <a:ext cx="733751" cy="3432680"/>
          </a:xfrm>
          <a:prstGeom prst="rect">
            <a:avLst/>
          </a:prstGeom>
        </p:spPr>
      </p:pic>
    </p:spTree>
    <p:extLst>
      <p:ext uri="{BB962C8B-B14F-4D97-AF65-F5344CB8AC3E}">
        <p14:creationId xmlns:p14="http://schemas.microsoft.com/office/powerpoint/2010/main" val="222720116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02</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2" y="3893325"/>
            <a:ext cx="10046966" cy="861774"/>
          </a:xfrm>
          <a:prstGeom prst="rect">
            <a:avLst/>
          </a:prstGeom>
          <a:noFill/>
        </p:spPr>
        <p:txBody>
          <a:bodyPr wrap="square" rtlCol="0">
            <a:spAutoFit/>
          </a:bodyPr>
          <a:lstStyle/>
          <a:p>
            <a:r>
              <a:rPr lang="zh-CN" altLang="en-US" sz="5000" b="1" spc="600" dirty="0">
                <a:solidFill>
                  <a:schemeClr val="tx1">
                    <a:lumMod val="85000"/>
                    <a:lumOff val="15000"/>
                  </a:schemeClr>
                </a:solidFill>
              </a:rPr>
              <a:t>资料查询</a:t>
            </a:r>
            <a:r>
              <a:rPr lang="en-US" altLang="zh-CN" sz="5000" b="1" spc="600" dirty="0">
                <a:solidFill>
                  <a:schemeClr val="tx1">
                    <a:lumMod val="85000"/>
                    <a:lumOff val="15000"/>
                  </a:schemeClr>
                </a:solidFill>
              </a:rPr>
              <a:t>&amp;</a:t>
            </a:r>
            <a:r>
              <a:rPr lang="zh-CN" altLang="en-US" sz="5000" b="1" spc="600" dirty="0">
                <a:solidFill>
                  <a:schemeClr val="tx1">
                    <a:lumMod val="85000"/>
                    <a:lumOff val="15000"/>
                  </a:schemeClr>
                </a:solidFill>
              </a:rPr>
              <a:t>文字撰写</a:t>
            </a:r>
          </a:p>
        </p:txBody>
      </p:sp>
      <p:pic>
        <p:nvPicPr>
          <p:cNvPr id="5" name="图片 4" descr="图片包含 游戏机&#10;&#10;描述已自动生成">
            <a:extLst>
              <a:ext uri="{FF2B5EF4-FFF2-40B4-BE49-F238E27FC236}">
                <a16:creationId xmlns:a16="http://schemas.microsoft.com/office/drawing/2014/main" id="{18CCF0E7-603B-46A8-8313-A1D6A462468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854" t="14311" r="2763" b="18023"/>
          <a:stretch/>
        </p:blipFill>
        <p:spPr>
          <a:xfrm>
            <a:off x="0" y="0"/>
            <a:ext cx="3359822" cy="741561"/>
          </a:xfrm>
          <a:prstGeom prst="rect">
            <a:avLst/>
          </a:prstGeom>
        </p:spPr>
      </p:pic>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1394734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249334" cy="646331"/>
          </a:xfrm>
          <a:prstGeom prst="rect">
            <a:avLst/>
          </a:prstGeom>
          <a:noFill/>
        </p:spPr>
        <p:txBody>
          <a:bodyPr wrap="none" rtlCol="0">
            <a:spAutoFit/>
          </a:bodyPr>
          <a:lstStyle/>
          <a:p>
            <a:r>
              <a:rPr lang="en-US" altLang="zh-CN" sz="3600" b="1" spc="300" dirty="0">
                <a:solidFill>
                  <a:schemeClr val="tx1">
                    <a:lumMod val="85000"/>
                    <a:lumOff val="15000"/>
                  </a:schemeClr>
                </a:solidFill>
              </a:rPr>
              <a:t>Warning</a:t>
            </a:r>
            <a:endParaRPr lang="zh-CN" altLang="en-US" sz="3600" b="1" spc="300" dirty="0">
              <a:solidFill>
                <a:schemeClr val="tx1">
                  <a:lumMod val="85000"/>
                  <a:lumOff val="15000"/>
                </a:schemeClr>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0" name="图片 9">
            <a:extLst>
              <a:ext uri="{FF2B5EF4-FFF2-40B4-BE49-F238E27FC236}">
                <a16:creationId xmlns:a16="http://schemas.microsoft.com/office/drawing/2014/main" id="{74211E0E-BFEE-18F2-7D14-C76FFE80787F}"/>
              </a:ext>
            </a:extLst>
          </p:cNvPr>
          <p:cNvPicPr>
            <a:picLocks noChangeAspect="1"/>
          </p:cNvPicPr>
          <p:nvPr/>
        </p:nvPicPr>
        <p:blipFill>
          <a:blip r:embed="rId3"/>
          <a:stretch>
            <a:fillRect/>
          </a:stretch>
        </p:blipFill>
        <p:spPr>
          <a:xfrm>
            <a:off x="1716762" y="4157960"/>
            <a:ext cx="8212545" cy="2413610"/>
          </a:xfrm>
          <a:prstGeom prst="rect">
            <a:avLst/>
          </a:prstGeom>
        </p:spPr>
      </p:pic>
      <p:sp>
        <p:nvSpPr>
          <p:cNvPr id="7" name="文本框 6">
            <a:extLst>
              <a:ext uri="{FF2B5EF4-FFF2-40B4-BE49-F238E27FC236}">
                <a16:creationId xmlns:a16="http://schemas.microsoft.com/office/drawing/2014/main" id="{8144ACFC-C40A-A366-0D98-0149B19A6414}"/>
              </a:ext>
            </a:extLst>
          </p:cNvPr>
          <p:cNvSpPr txBox="1"/>
          <p:nvPr/>
        </p:nvSpPr>
        <p:spPr>
          <a:xfrm>
            <a:off x="690452" y="1284040"/>
            <a:ext cx="10012990" cy="461665"/>
          </a:xfrm>
          <a:prstGeom prst="rect">
            <a:avLst/>
          </a:prstGeom>
          <a:noFill/>
        </p:spPr>
        <p:txBody>
          <a:bodyPr wrap="square">
            <a:spAutoFit/>
          </a:bodyPr>
          <a:lstStyle/>
          <a:p>
            <a:pPr algn="ctr">
              <a:spcBef>
                <a:spcPts val="1200"/>
              </a:spcBef>
            </a:pPr>
            <a:r>
              <a:rPr lang="zh-CN" altLang="en-US" sz="2400" b="1" dirty="0">
                <a:solidFill>
                  <a:srgbClr val="FF0000"/>
                </a:solidFill>
              </a:rPr>
              <a:t>为方便区分，黑色背景为</a:t>
            </a:r>
            <a:r>
              <a:rPr lang="en-US" altLang="zh-CN" sz="2400" b="1" dirty="0">
                <a:solidFill>
                  <a:srgbClr val="FF0000"/>
                </a:solidFill>
              </a:rPr>
              <a:t>GPT3.5</a:t>
            </a:r>
            <a:r>
              <a:rPr lang="zh-CN" altLang="en-US" sz="2400" b="1" dirty="0">
                <a:solidFill>
                  <a:srgbClr val="FF0000"/>
                </a:solidFill>
              </a:rPr>
              <a:t>，白色背景为</a:t>
            </a:r>
            <a:r>
              <a:rPr lang="en-US" altLang="zh-CN" sz="2400" b="1" dirty="0">
                <a:solidFill>
                  <a:srgbClr val="FF0000"/>
                </a:solidFill>
              </a:rPr>
              <a:t>GPT4</a:t>
            </a:r>
            <a:endParaRPr lang="en-US" altLang="zh-CN" sz="2400" dirty="0">
              <a:solidFill>
                <a:srgbClr val="FF0000"/>
              </a:solidFill>
            </a:endParaRPr>
          </a:p>
        </p:txBody>
      </p:sp>
      <p:pic>
        <p:nvPicPr>
          <p:cNvPr id="8" name="图片 7">
            <a:extLst>
              <a:ext uri="{FF2B5EF4-FFF2-40B4-BE49-F238E27FC236}">
                <a16:creationId xmlns:a16="http://schemas.microsoft.com/office/drawing/2014/main" id="{6D7D4D64-7B1C-11FD-5459-D9E7090BC344}"/>
              </a:ext>
            </a:extLst>
          </p:cNvPr>
          <p:cNvPicPr>
            <a:picLocks noChangeAspect="1"/>
          </p:cNvPicPr>
          <p:nvPr/>
        </p:nvPicPr>
        <p:blipFill>
          <a:blip r:embed="rId4"/>
          <a:stretch>
            <a:fillRect/>
          </a:stretch>
        </p:blipFill>
        <p:spPr>
          <a:xfrm>
            <a:off x="1716762" y="1719299"/>
            <a:ext cx="8212545" cy="2438660"/>
          </a:xfrm>
          <a:prstGeom prst="rect">
            <a:avLst/>
          </a:prstGeom>
        </p:spPr>
      </p:pic>
      <p:sp>
        <p:nvSpPr>
          <p:cNvPr id="12" name="文本框 11">
            <a:extLst>
              <a:ext uri="{FF2B5EF4-FFF2-40B4-BE49-F238E27FC236}">
                <a16:creationId xmlns:a16="http://schemas.microsoft.com/office/drawing/2014/main" id="{821371B4-D097-2C83-D541-099C0005F5ED}"/>
              </a:ext>
            </a:extLst>
          </p:cNvPr>
          <p:cNvSpPr txBox="1"/>
          <p:nvPr/>
        </p:nvSpPr>
        <p:spPr>
          <a:xfrm>
            <a:off x="2955851" y="2834981"/>
            <a:ext cx="6096000" cy="369332"/>
          </a:xfrm>
          <a:prstGeom prst="rect">
            <a:avLst/>
          </a:prstGeom>
          <a:noFill/>
        </p:spPr>
        <p:txBody>
          <a:bodyPr wrap="square">
            <a:spAutoFit/>
          </a:bodyPr>
          <a:lstStyle/>
          <a:p>
            <a:r>
              <a:rPr lang="en-US" altLang="zh-CN" sz="1800" b="1" dirty="0">
                <a:solidFill>
                  <a:srgbClr val="FF0000"/>
                </a:solidFill>
              </a:rPr>
              <a:t>GPT4</a:t>
            </a:r>
            <a:endParaRPr lang="zh-CN" altLang="en-US" dirty="0"/>
          </a:p>
        </p:txBody>
      </p:sp>
      <p:sp>
        <p:nvSpPr>
          <p:cNvPr id="14" name="文本框 13">
            <a:extLst>
              <a:ext uri="{FF2B5EF4-FFF2-40B4-BE49-F238E27FC236}">
                <a16:creationId xmlns:a16="http://schemas.microsoft.com/office/drawing/2014/main" id="{5619EE1A-70AB-910C-CFF3-4453BE9F1FF7}"/>
              </a:ext>
            </a:extLst>
          </p:cNvPr>
          <p:cNvSpPr txBox="1"/>
          <p:nvPr/>
        </p:nvSpPr>
        <p:spPr>
          <a:xfrm>
            <a:off x="3048000" y="5247235"/>
            <a:ext cx="6096000" cy="369332"/>
          </a:xfrm>
          <a:prstGeom prst="rect">
            <a:avLst/>
          </a:prstGeom>
          <a:noFill/>
        </p:spPr>
        <p:txBody>
          <a:bodyPr wrap="square">
            <a:spAutoFit/>
          </a:bodyPr>
          <a:lstStyle/>
          <a:p>
            <a:r>
              <a:rPr lang="en-US" altLang="zh-CN" sz="1800" b="1" dirty="0">
                <a:solidFill>
                  <a:srgbClr val="FF0000"/>
                </a:solidFill>
              </a:rPr>
              <a:t>GPT3.5</a:t>
            </a:r>
            <a:endParaRPr lang="zh-CN" altLang="en-US" dirty="0"/>
          </a:p>
        </p:txBody>
      </p:sp>
    </p:spTree>
    <p:extLst>
      <p:ext uri="{BB962C8B-B14F-4D97-AF65-F5344CB8AC3E}">
        <p14:creationId xmlns:p14="http://schemas.microsoft.com/office/powerpoint/2010/main" val="7894641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信息搜索</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图片 6">
            <a:extLst>
              <a:ext uri="{FF2B5EF4-FFF2-40B4-BE49-F238E27FC236}">
                <a16:creationId xmlns:a16="http://schemas.microsoft.com/office/drawing/2014/main" id="{54619FA6-F2F2-C7B0-3FCF-F9BCC29219CA}"/>
              </a:ext>
            </a:extLst>
          </p:cNvPr>
          <p:cNvPicPr>
            <a:picLocks noChangeAspect="1"/>
          </p:cNvPicPr>
          <p:nvPr/>
        </p:nvPicPr>
        <p:blipFill>
          <a:blip r:embed="rId3"/>
          <a:stretch>
            <a:fillRect/>
          </a:stretch>
        </p:blipFill>
        <p:spPr>
          <a:xfrm>
            <a:off x="2101954" y="1301737"/>
            <a:ext cx="7988091" cy="5293994"/>
          </a:xfrm>
          <a:prstGeom prst="rect">
            <a:avLst/>
          </a:prstGeom>
        </p:spPr>
      </p:pic>
    </p:spTree>
    <p:extLst>
      <p:ext uri="{BB962C8B-B14F-4D97-AF65-F5344CB8AC3E}">
        <p14:creationId xmlns:p14="http://schemas.microsoft.com/office/powerpoint/2010/main" val="17771042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概念区分</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8" name="图片 7">
            <a:extLst>
              <a:ext uri="{FF2B5EF4-FFF2-40B4-BE49-F238E27FC236}">
                <a16:creationId xmlns:a16="http://schemas.microsoft.com/office/drawing/2014/main" id="{C7AEADAC-45A7-73F5-6D81-1778E90EADA3}"/>
              </a:ext>
            </a:extLst>
          </p:cNvPr>
          <p:cNvPicPr>
            <a:picLocks noChangeAspect="1"/>
          </p:cNvPicPr>
          <p:nvPr/>
        </p:nvPicPr>
        <p:blipFill>
          <a:blip r:embed="rId3"/>
          <a:stretch>
            <a:fillRect/>
          </a:stretch>
        </p:blipFill>
        <p:spPr>
          <a:xfrm>
            <a:off x="2663141" y="1045165"/>
            <a:ext cx="6865717" cy="5457365"/>
          </a:xfrm>
          <a:prstGeom prst="rect">
            <a:avLst/>
          </a:prstGeom>
        </p:spPr>
      </p:pic>
    </p:spTree>
    <p:extLst>
      <p:ext uri="{BB962C8B-B14F-4D97-AF65-F5344CB8AC3E}">
        <p14:creationId xmlns:p14="http://schemas.microsoft.com/office/powerpoint/2010/main" val="35573234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概念区分</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46587B46-5FCD-A7CA-15D8-A539D994EFB1}"/>
              </a:ext>
            </a:extLst>
          </p:cNvPr>
          <p:cNvPicPr>
            <a:picLocks noChangeAspect="1"/>
          </p:cNvPicPr>
          <p:nvPr/>
        </p:nvPicPr>
        <p:blipFill>
          <a:blip r:embed="rId3"/>
          <a:stretch>
            <a:fillRect/>
          </a:stretch>
        </p:blipFill>
        <p:spPr>
          <a:xfrm>
            <a:off x="2181530" y="1042568"/>
            <a:ext cx="7828940" cy="5682495"/>
          </a:xfrm>
          <a:prstGeom prst="rect">
            <a:avLst/>
          </a:prstGeom>
        </p:spPr>
      </p:pic>
    </p:spTree>
    <p:extLst>
      <p:ext uri="{BB962C8B-B14F-4D97-AF65-F5344CB8AC3E}">
        <p14:creationId xmlns:p14="http://schemas.microsoft.com/office/powerpoint/2010/main" val="30228205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文献搜索</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图片 6">
            <a:extLst>
              <a:ext uri="{FF2B5EF4-FFF2-40B4-BE49-F238E27FC236}">
                <a16:creationId xmlns:a16="http://schemas.microsoft.com/office/drawing/2014/main" id="{76EB8FBB-2D33-05D0-A909-A6FD9554D2F1}"/>
              </a:ext>
            </a:extLst>
          </p:cNvPr>
          <p:cNvPicPr>
            <a:picLocks noChangeAspect="1"/>
          </p:cNvPicPr>
          <p:nvPr/>
        </p:nvPicPr>
        <p:blipFill>
          <a:blip r:embed="rId3"/>
          <a:stretch>
            <a:fillRect/>
          </a:stretch>
        </p:blipFill>
        <p:spPr>
          <a:xfrm>
            <a:off x="1990601" y="1143782"/>
            <a:ext cx="8210798" cy="5663345"/>
          </a:xfrm>
          <a:prstGeom prst="rect">
            <a:avLst/>
          </a:prstGeom>
        </p:spPr>
      </p:pic>
    </p:spTree>
    <p:extLst>
      <p:ext uri="{BB962C8B-B14F-4D97-AF65-F5344CB8AC3E}">
        <p14:creationId xmlns:p14="http://schemas.microsoft.com/office/powerpoint/2010/main" val="26689794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文献搜索</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03A4E994-8470-FC68-76B1-5133E7F55B33}"/>
              </a:ext>
            </a:extLst>
          </p:cNvPr>
          <p:cNvPicPr>
            <a:picLocks noChangeAspect="1"/>
          </p:cNvPicPr>
          <p:nvPr/>
        </p:nvPicPr>
        <p:blipFill>
          <a:blip r:embed="rId3"/>
          <a:stretch>
            <a:fillRect/>
          </a:stretch>
        </p:blipFill>
        <p:spPr>
          <a:xfrm>
            <a:off x="2727425" y="1101766"/>
            <a:ext cx="6737150" cy="5400764"/>
          </a:xfrm>
          <a:prstGeom prst="rect">
            <a:avLst/>
          </a:prstGeom>
        </p:spPr>
      </p:pic>
    </p:spTree>
    <p:extLst>
      <p:ext uri="{BB962C8B-B14F-4D97-AF65-F5344CB8AC3E}">
        <p14:creationId xmlns:p14="http://schemas.microsoft.com/office/powerpoint/2010/main" val="31639297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11624" y="620688"/>
            <a:ext cx="6740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a:latin typeface="微软雅黑" panose="020B0503020204020204" pitchFamily="34" charset="-122"/>
                <a:ea typeface="微软雅黑" panose="020B0503020204020204" pitchFamily="34" charset="-122"/>
              </a:rPr>
              <a:t>AI</a:t>
            </a:r>
            <a:r>
              <a:rPr lang="zh-CN" altLang="en-US" sz="2800" b="1" dirty="0">
                <a:latin typeface="微软雅黑" panose="020B0503020204020204" pitchFamily="34" charset="-122"/>
                <a:ea typeface="微软雅黑" panose="020B0503020204020204" pitchFamily="34" charset="-122"/>
              </a:rPr>
              <a:t>赋能学生培养全覆盖、服务全天候</a:t>
            </a:r>
          </a:p>
        </p:txBody>
      </p:sp>
      <p:sp>
        <p:nvSpPr>
          <p:cNvPr id="5" name="矩形 4"/>
          <p:cNvSpPr/>
          <p:nvPr/>
        </p:nvSpPr>
        <p:spPr>
          <a:xfrm>
            <a:off x="1651308" y="1494371"/>
            <a:ext cx="8829949" cy="1323439"/>
          </a:xfrm>
          <a:prstGeom prst="rect">
            <a:avLst/>
          </a:prstGeom>
        </p:spPr>
        <p:txBody>
          <a:bodyPr wrap="square">
            <a:spAutoFit/>
          </a:bodyPr>
          <a:lstStyle/>
          <a:p>
            <a:pPr marL="342900" indent="-342900" defTabSz="685800">
              <a:lnSpc>
                <a:spcPct val="200000"/>
              </a:lnSpc>
              <a:buFont typeface="Wingdings" panose="05000000000000000000" pitchFamily="2" charset="2"/>
              <a:buChar char="p"/>
              <a:defRPr/>
            </a:pPr>
            <a:r>
              <a:rPr lang="zh-CN" altLang="en-US" sz="2000" dirty="0">
                <a:solidFill>
                  <a:prstClr val="black"/>
                </a:solidFill>
                <a:latin typeface="微软雅黑" panose="020B0503020204020204" pitchFamily="34" charset="-122"/>
                <a:ea typeface="微软雅黑" panose="020B0503020204020204" pitchFamily="34" charset="-122"/>
              </a:rPr>
              <a:t>生成式</a:t>
            </a:r>
            <a:r>
              <a:rPr lang="en-US" altLang="zh-CN" sz="2000" dirty="0">
                <a:solidFill>
                  <a:prstClr val="black"/>
                </a:solidFill>
                <a:latin typeface="微软雅黑" panose="020B0503020204020204" pitchFamily="34" charset="-122"/>
                <a:ea typeface="微软雅黑" panose="020B0503020204020204" pitchFamily="34" charset="-122"/>
              </a:rPr>
              <a:t>AI</a:t>
            </a:r>
            <a:r>
              <a:rPr lang="zh-CN" altLang="en-US" sz="2000" dirty="0">
                <a:solidFill>
                  <a:prstClr val="black"/>
                </a:solidFill>
                <a:latin typeface="微软雅黑" panose="020B0503020204020204" pitchFamily="34" charset="-122"/>
                <a:ea typeface="微软雅黑" panose="020B0503020204020204" pitchFamily="34" charset="-122"/>
              </a:rPr>
              <a:t>技术将丰富“</a:t>
            </a:r>
            <a:r>
              <a:rPr lang="zh-CN" altLang="en-US" sz="2000" b="1" dirty="0">
                <a:solidFill>
                  <a:srgbClr val="FF0000"/>
                </a:solidFill>
                <a:latin typeface="微软雅黑" panose="020B0503020204020204" pitchFamily="34" charset="-122"/>
                <a:ea typeface="微软雅黑" panose="020B0503020204020204" pitchFamily="34" charset="-122"/>
              </a:rPr>
              <a:t>三全育人</a:t>
            </a:r>
            <a:r>
              <a:rPr lang="zh-CN" altLang="en-US" sz="2000" dirty="0">
                <a:solidFill>
                  <a:prstClr val="black"/>
                </a:solidFill>
                <a:latin typeface="微软雅黑" panose="020B0503020204020204" pitchFamily="34" charset="-122"/>
                <a:ea typeface="微软雅黑" panose="020B0503020204020204" pitchFamily="34" charset="-122"/>
              </a:rPr>
              <a:t>”内涵，助力学生成长发展，实现全面覆盖学生群体，全天候做好学生服务</a:t>
            </a:r>
          </a:p>
        </p:txBody>
      </p:sp>
      <p:grpSp>
        <p:nvGrpSpPr>
          <p:cNvPr id="58" name="组合 57">
            <a:extLst>
              <a:ext uri="{FF2B5EF4-FFF2-40B4-BE49-F238E27FC236}">
                <a16:creationId xmlns:a16="http://schemas.microsoft.com/office/drawing/2014/main" id="{4DAB402B-4DBC-49C5-942D-49D6B914F297}"/>
              </a:ext>
            </a:extLst>
          </p:cNvPr>
          <p:cNvGrpSpPr/>
          <p:nvPr/>
        </p:nvGrpSpPr>
        <p:grpSpPr>
          <a:xfrm>
            <a:off x="1607788" y="3389936"/>
            <a:ext cx="8976427" cy="2501565"/>
            <a:chOff x="92332" y="3299379"/>
            <a:chExt cx="11628852" cy="3240747"/>
          </a:xfrm>
        </p:grpSpPr>
        <p:sp>
          <p:nvSpPr>
            <p:cNvPr id="59" name="文本框 8">
              <a:extLst>
                <a:ext uri="{FF2B5EF4-FFF2-40B4-BE49-F238E27FC236}">
                  <a16:creationId xmlns:a16="http://schemas.microsoft.com/office/drawing/2014/main" id="{8EA2EA03-C9E1-479F-8184-1AD66A0C1243}"/>
                </a:ext>
              </a:extLst>
            </p:cNvPr>
            <p:cNvSpPr txBox="1"/>
            <p:nvPr/>
          </p:nvSpPr>
          <p:spPr>
            <a:xfrm>
              <a:off x="94928" y="3703526"/>
              <a:ext cx="2169574" cy="826812"/>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prstClr val="black"/>
                  </a:solidFill>
                  <a:latin typeface="Microsoft YaHei Regular" panose="020B0703020204020201" charset="-122"/>
                  <a:ea typeface="Microsoft YaHei Regular" panose="020B0703020204020201" charset="-122"/>
                  <a:sym typeface="+mn-ea"/>
                </a:rPr>
                <a:t>全体师生共同参与 </a:t>
              </a:r>
            </a:p>
            <a:p>
              <a:pPr algn="ctr" defTabSz="685800">
                <a:lnSpc>
                  <a:spcPct val="130000"/>
                </a:lnSpc>
                <a:defRPr/>
              </a:pPr>
              <a:r>
                <a:rPr lang="zh-CN" altLang="en-US" sz="1200" dirty="0">
                  <a:solidFill>
                    <a:prstClr val="black"/>
                  </a:solidFill>
                  <a:latin typeface="Microsoft YaHei Regular" panose="020B0703020204020201" charset="-122"/>
                  <a:ea typeface="Microsoft YaHei Regular" panose="020B0703020204020201" charset="-122"/>
                  <a:sym typeface="+mn-ea"/>
                </a:rPr>
                <a:t>共同关注共同支持</a:t>
              </a:r>
            </a:p>
          </p:txBody>
        </p:sp>
        <p:sp>
          <p:nvSpPr>
            <p:cNvPr id="60" name="文本框 8">
              <a:extLst>
                <a:ext uri="{FF2B5EF4-FFF2-40B4-BE49-F238E27FC236}">
                  <a16:creationId xmlns:a16="http://schemas.microsoft.com/office/drawing/2014/main" id="{8E87CEA0-2387-48CE-89D7-4D59AF827A12}"/>
                </a:ext>
              </a:extLst>
            </p:cNvPr>
            <p:cNvSpPr txBox="1"/>
            <p:nvPr/>
          </p:nvSpPr>
          <p:spPr>
            <a:xfrm>
              <a:off x="4796955" y="3688475"/>
              <a:ext cx="2228683" cy="826812"/>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prstClr val="black"/>
                  </a:solidFill>
                  <a:latin typeface="Microsoft YaHei Regular" panose="020B0703020204020201" charset="-122"/>
                  <a:ea typeface="Microsoft YaHei Regular" panose="020B0703020204020201" charset="-122"/>
                </a:rPr>
                <a:t>对学生成长成才</a:t>
              </a:r>
              <a:endParaRPr lang="en-US" altLang="zh-CN" sz="1200" dirty="0">
                <a:solidFill>
                  <a:prstClr val="black"/>
                </a:solidFill>
                <a:latin typeface="Microsoft YaHei Regular" panose="020B0703020204020201" charset="-122"/>
                <a:ea typeface="Microsoft YaHei Regular" panose="020B0703020204020201" charset="-122"/>
              </a:endParaRPr>
            </a:p>
            <a:p>
              <a:pPr algn="ctr" defTabSz="685800">
                <a:lnSpc>
                  <a:spcPct val="130000"/>
                </a:lnSpc>
                <a:defRPr/>
              </a:pPr>
              <a:r>
                <a:rPr lang="zh-CN" altLang="en-US" sz="1200" dirty="0">
                  <a:solidFill>
                    <a:prstClr val="black"/>
                  </a:solidFill>
                  <a:latin typeface="Microsoft YaHei Regular" panose="020B0703020204020201" charset="-122"/>
                  <a:ea typeface="Microsoft YaHei Regular" panose="020B0703020204020201" charset="-122"/>
                </a:rPr>
                <a:t>各类需求全方位支持</a:t>
              </a:r>
            </a:p>
          </p:txBody>
        </p:sp>
        <p:sp>
          <p:nvSpPr>
            <p:cNvPr id="61" name="文本框 8">
              <a:extLst>
                <a:ext uri="{FF2B5EF4-FFF2-40B4-BE49-F238E27FC236}">
                  <a16:creationId xmlns:a16="http://schemas.microsoft.com/office/drawing/2014/main" id="{F0747C95-0958-46E5-83B2-F82B62A65D1A}"/>
                </a:ext>
              </a:extLst>
            </p:cNvPr>
            <p:cNvSpPr txBox="1"/>
            <p:nvPr/>
          </p:nvSpPr>
          <p:spPr>
            <a:xfrm>
              <a:off x="7225379" y="3636890"/>
              <a:ext cx="2155166" cy="826812"/>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prstClr val="black"/>
                  </a:solidFill>
                  <a:latin typeface="Microsoft YaHei Regular" panose="020B0703020204020201" charset="-122"/>
                  <a:ea typeface="Microsoft YaHei Regular" panose="020B0703020204020201" charset="-122"/>
                </a:rPr>
                <a:t>面向学生的全纳教育</a:t>
              </a:r>
              <a:endParaRPr lang="en-US" altLang="zh-CN" sz="1200" dirty="0">
                <a:solidFill>
                  <a:prstClr val="black"/>
                </a:solidFill>
                <a:latin typeface="Microsoft YaHei Regular" panose="020B0703020204020201" charset="-122"/>
                <a:ea typeface="Microsoft YaHei Regular" panose="020B0703020204020201" charset="-122"/>
              </a:endParaRPr>
            </a:p>
            <a:p>
              <a:pPr algn="ctr" defTabSz="685800">
                <a:lnSpc>
                  <a:spcPct val="130000"/>
                </a:lnSpc>
                <a:defRPr/>
              </a:pPr>
              <a:r>
                <a:rPr lang="zh-CN" altLang="en-US" sz="1200" dirty="0">
                  <a:solidFill>
                    <a:prstClr val="black"/>
                  </a:solidFill>
                  <a:latin typeface="Microsoft YaHei Regular" panose="020B0703020204020201" charset="-122"/>
                  <a:ea typeface="Microsoft YaHei Regular" panose="020B0703020204020201" charset="-122"/>
                </a:rPr>
                <a:t>“一个都不能少”</a:t>
              </a:r>
            </a:p>
          </p:txBody>
        </p:sp>
        <p:sp>
          <p:nvSpPr>
            <p:cNvPr id="62" name="圆角矩形 12">
              <a:extLst>
                <a:ext uri="{FF2B5EF4-FFF2-40B4-BE49-F238E27FC236}">
                  <a16:creationId xmlns:a16="http://schemas.microsoft.com/office/drawing/2014/main" id="{1788AA56-83BC-4716-9B52-E29545609423}"/>
                </a:ext>
              </a:extLst>
            </p:cNvPr>
            <p:cNvSpPr/>
            <p:nvPr/>
          </p:nvSpPr>
          <p:spPr>
            <a:xfrm>
              <a:off x="4849769" y="3531954"/>
              <a:ext cx="2155166" cy="3008172"/>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endParaRPr lang="zh-CN" altLang="en-US" sz="1350">
                <a:solidFill>
                  <a:prstClr val="white"/>
                </a:solidFill>
                <a:latin typeface="Verdana" panose="020B0604030504040204"/>
                <a:ea typeface="微软雅黑" panose="020B0503020204020204" pitchFamily="34" charset="-122"/>
              </a:endParaRPr>
            </a:p>
          </p:txBody>
        </p:sp>
        <p:sp>
          <p:nvSpPr>
            <p:cNvPr id="63" name="圆角矩形 16">
              <a:extLst>
                <a:ext uri="{FF2B5EF4-FFF2-40B4-BE49-F238E27FC236}">
                  <a16:creationId xmlns:a16="http://schemas.microsoft.com/office/drawing/2014/main" id="{264091BC-8305-4B4E-8352-761B17C4D2E3}"/>
                </a:ext>
              </a:extLst>
            </p:cNvPr>
            <p:cNvSpPr/>
            <p:nvPr/>
          </p:nvSpPr>
          <p:spPr>
            <a:xfrm>
              <a:off x="2471050" y="3520241"/>
              <a:ext cx="2155166" cy="3008173"/>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endParaRPr lang="zh-CN" altLang="en-US" sz="1350">
                <a:solidFill>
                  <a:prstClr val="white"/>
                </a:solidFill>
                <a:latin typeface="Verdana" panose="020B0604030504040204"/>
                <a:ea typeface="微软雅黑" panose="020B0503020204020204" pitchFamily="34" charset="-122"/>
              </a:endParaRPr>
            </a:p>
          </p:txBody>
        </p:sp>
        <p:sp>
          <p:nvSpPr>
            <p:cNvPr id="64" name="圆角矩形 8">
              <a:extLst>
                <a:ext uri="{FF2B5EF4-FFF2-40B4-BE49-F238E27FC236}">
                  <a16:creationId xmlns:a16="http://schemas.microsoft.com/office/drawing/2014/main" id="{EBB1E9BF-608E-4995-B76D-2510CA046EBA}"/>
                </a:ext>
              </a:extLst>
            </p:cNvPr>
            <p:cNvSpPr/>
            <p:nvPr/>
          </p:nvSpPr>
          <p:spPr>
            <a:xfrm>
              <a:off x="92332" y="3520241"/>
              <a:ext cx="2155166" cy="3019885"/>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t"/>
            <a:lstStyle/>
            <a:p>
              <a:pPr algn="ctr" defTabSz="685800">
                <a:defRPr/>
              </a:pPr>
              <a:endParaRPr lang="zh-CN" altLang="en-US" sz="1350" dirty="0">
                <a:solidFill>
                  <a:prstClr val="black"/>
                </a:solidFill>
                <a:latin typeface="Verdana" panose="020B0604030504040204"/>
                <a:ea typeface="微软雅黑" panose="020B0503020204020204" pitchFamily="34" charset="-122"/>
              </a:endParaRPr>
            </a:p>
          </p:txBody>
        </p:sp>
        <p:sp>
          <p:nvSpPr>
            <p:cNvPr id="65" name="文本框 64">
              <a:extLst>
                <a:ext uri="{FF2B5EF4-FFF2-40B4-BE49-F238E27FC236}">
                  <a16:creationId xmlns:a16="http://schemas.microsoft.com/office/drawing/2014/main" id="{92964C5A-B7CB-4514-B87C-544E1553EBB3}"/>
                </a:ext>
              </a:extLst>
            </p:cNvPr>
            <p:cNvSpPr txBox="1"/>
            <p:nvPr/>
          </p:nvSpPr>
          <p:spPr>
            <a:xfrm>
              <a:off x="5096975" y="3338284"/>
              <a:ext cx="1716495" cy="418656"/>
            </a:xfrm>
            <a:prstGeom prst="rect">
              <a:avLst/>
            </a:prstGeom>
            <a:solidFill>
              <a:schemeClr val="bg1"/>
            </a:solidFill>
            <a:ln>
              <a:noFill/>
            </a:ln>
          </p:spPr>
          <p:txBody>
            <a:bodyPr wrap="square" rtlCol="0">
              <a:spAutoFit/>
            </a:bodyPr>
            <a:lstStyle/>
            <a:p>
              <a:pPr algn="ctr" defTabSz="685800">
                <a:defRPr/>
              </a:pPr>
              <a:r>
                <a:rPr lang="zh-CN" altLang="en-US" sz="1500" b="1" dirty="0">
                  <a:solidFill>
                    <a:srgbClr val="4472C4"/>
                  </a:solidFill>
                  <a:latin typeface="微软雅黑" panose="020B0503020204020204" pitchFamily="34" charset="-122"/>
                  <a:ea typeface="微软雅黑" panose="020B0503020204020204" pitchFamily="34" charset="-122"/>
                </a:rPr>
                <a:t>全方位服务</a:t>
              </a:r>
            </a:p>
          </p:txBody>
        </p:sp>
        <p:sp>
          <p:nvSpPr>
            <p:cNvPr id="66" name="圆角矩形 18">
              <a:extLst>
                <a:ext uri="{FF2B5EF4-FFF2-40B4-BE49-F238E27FC236}">
                  <a16:creationId xmlns:a16="http://schemas.microsoft.com/office/drawing/2014/main" id="{3DC7A053-6EA3-4EC6-86BC-4D5BE0829C29}"/>
                </a:ext>
              </a:extLst>
            </p:cNvPr>
            <p:cNvSpPr/>
            <p:nvPr/>
          </p:nvSpPr>
          <p:spPr>
            <a:xfrm>
              <a:off x="7225380" y="3508524"/>
              <a:ext cx="2155166" cy="3019890"/>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endParaRPr lang="zh-CN" altLang="en-US" sz="1350">
                <a:solidFill>
                  <a:prstClr val="white"/>
                </a:solidFill>
                <a:latin typeface="Verdana" panose="020B0604030504040204"/>
                <a:ea typeface="微软雅黑" panose="020B0503020204020204" pitchFamily="34" charset="-122"/>
              </a:endParaRPr>
            </a:p>
          </p:txBody>
        </p:sp>
        <p:sp>
          <p:nvSpPr>
            <p:cNvPr id="67" name="文本框 66">
              <a:extLst>
                <a:ext uri="{FF2B5EF4-FFF2-40B4-BE49-F238E27FC236}">
                  <a16:creationId xmlns:a16="http://schemas.microsoft.com/office/drawing/2014/main" id="{2C812B1E-F9AD-452F-993B-3D689F6444B4}"/>
                </a:ext>
              </a:extLst>
            </p:cNvPr>
            <p:cNvSpPr txBox="1"/>
            <p:nvPr/>
          </p:nvSpPr>
          <p:spPr>
            <a:xfrm>
              <a:off x="349469" y="3319630"/>
              <a:ext cx="1609337" cy="418656"/>
            </a:xfrm>
            <a:prstGeom prst="rect">
              <a:avLst/>
            </a:prstGeom>
            <a:solidFill>
              <a:schemeClr val="bg1"/>
            </a:solidFill>
            <a:ln>
              <a:noFill/>
            </a:ln>
          </p:spPr>
          <p:txBody>
            <a:bodyPr wrap="square" rtlCol="0">
              <a:spAutoFit/>
            </a:bodyPr>
            <a:lstStyle/>
            <a:p>
              <a:pPr algn="ctr" defTabSz="685800">
                <a:defRPr/>
              </a:pPr>
              <a:r>
                <a:rPr lang="zh-CN" altLang="en-US" sz="1500" b="1" dirty="0">
                  <a:solidFill>
                    <a:srgbClr val="4472C4"/>
                  </a:solidFill>
                  <a:latin typeface="微软雅黑" panose="020B0503020204020204" pitchFamily="34" charset="-122"/>
                  <a:ea typeface="微软雅黑" panose="020B0503020204020204" pitchFamily="34" charset="-122"/>
                </a:rPr>
                <a:t>全员参与</a:t>
              </a:r>
            </a:p>
          </p:txBody>
        </p:sp>
        <p:sp>
          <p:nvSpPr>
            <p:cNvPr id="68" name="文本框 8">
              <a:extLst>
                <a:ext uri="{FF2B5EF4-FFF2-40B4-BE49-F238E27FC236}">
                  <a16:creationId xmlns:a16="http://schemas.microsoft.com/office/drawing/2014/main" id="{B0A2319A-2080-4214-8494-FAFC2BCEAFDD}"/>
                </a:ext>
              </a:extLst>
            </p:cNvPr>
            <p:cNvSpPr txBox="1"/>
            <p:nvPr/>
          </p:nvSpPr>
          <p:spPr>
            <a:xfrm>
              <a:off x="2523095" y="3703526"/>
              <a:ext cx="2043584" cy="826812"/>
            </a:xfrm>
            <a:prstGeom prst="rect">
              <a:avLst/>
            </a:prstGeom>
            <a:solidFill>
              <a:schemeClr val="bg1"/>
            </a:solidFill>
          </p:spPr>
          <p:txBody>
            <a:bodyPr wrap="square" rtlCol="0">
              <a:noAutofit/>
            </a:bodyPr>
            <a:lstStyle/>
            <a:p>
              <a:pPr algn="ctr" defTabSz="685800">
                <a:lnSpc>
                  <a:spcPct val="130000"/>
                </a:lnSpc>
                <a:defRPr/>
              </a:pPr>
              <a:r>
                <a:rPr lang="zh-CN" altLang="en-US" sz="1200" dirty="0">
                  <a:solidFill>
                    <a:prstClr val="black"/>
                  </a:solidFill>
                  <a:latin typeface="Microsoft YaHei Regular" panose="020B0703020204020201" charset="-122"/>
                  <a:ea typeface="Microsoft YaHei Regular" panose="020B0703020204020201" charset="-122"/>
                  <a:sym typeface="+mn-ea"/>
                </a:rPr>
                <a:t>服务学生入学成长  就业全过程</a:t>
              </a:r>
            </a:p>
          </p:txBody>
        </p:sp>
        <p:sp>
          <p:nvSpPr>
            <p:cNvPr id="69" name="文本框 68">
              <a:extLst>
                <a:ext uri="{FF2B5EF4-FFF2-40B4-BE49-F238E27FC236}">
                  <a16:creationId xmlns:a16="http://schemas.microsoft.com/office/drawing/2014/main" id="{2609BA33-2053-4D97-BAF0-4A0A5C4AD332}"/>
                </a:ext>
              </a:extLst>
            </p:cNvPr>
            <p:cNvSpPr txBox="1"/>
            <p:nvPr/>
          </p:nvSpPr>
          <p:spPr>
            <a:xfrm>
              <a:off x="7492653" y="3299379"/>
              <a:ext cx="1581541" cy="418656"/>
            </a:xfrm>
            <a:prstGeom prst="rect">
              <a:avLst/>
            </a:prstGeom>
            <a:solidFill>
              <a:schemeClr val="bg1"/>
            </a:solidFill>
            <a:ln>
              <a:noFill/>
            </a:ln>
          </p:spPr>
          <p:txBody>
            <a:bodyPr wrap="square" rtlCol="0">
              <a:spAutoFit/>
            </a:bodyPr>
            <a:lstStyle/>
            <a:p>
              <a:pPr algn="ctr" defTabSz="685800">
                <a:defRPr/>
              </a:pPr>
              <a:r>
                <a:rPr lang="zh-CN" altLang="en-US" sz="1500" b="1" dirty="0">
                  <a:solidFill>
                    <a:srgbClr val="FF0000"/>
                  </a:solidFill>
                  <a:latin typeface="微软雅黑" panose="020B0503020204020204" pitchFamily="34" charset="-122"/>
                  <a:ea typeface="微软雅黑" panose="020B0503020204020204" pitchFamily="34" charset="-122"/>
                </a:rPr>
                <a:t>全覆盖</a:t>
              </a:r>
              <a:r>
                <a:rPr lang="zh-CN" altLang="en-US" sz="1500" b="1" dirty="0">
                  <a:solidFill>
                    <a:srgbClr val="4472C4"/>
                  </a:solidFill>
                  <a:latin typeface="微软雅黑" panose="020B0503020204020204" pitchFamily="34" charset="-122"/>
                  <a:ea typeface="微软雅黑" panose="020B0503020204020204" pitchFamily="34" charset="-122"/>
                </a:rPr>
                <a:t>支持</a:t>
              </a:r>
            </a:p>
          </p:txBody>
        </p:sp>
        <p:sp>
          <p:nvSpPr>
            <p:cNvPr id="70" name="文本框 69">
              <a:extLst>
                <a:ext uri="{FF2B5EF4-FFF2-40B4-BE49-F238E27FC236}">
                  <a16:creationId xmlns:a16="http://schemas.microsoft.com/office/drawing/2014/main" id="{AC22EF23-30EA-400F-A805-B710C0C3F781}"/>
                </a:ext>
              </a:extLst>
            </p:cNvPr>
            <p:cNvSpPr txBox="1"/>
            <p:nvPr/>
          </p:nvSpPr>
          <p:spPr>
            <a:xfrm>
              <a:off x="2753370" y="3319513"/>
              <a:ext cx="1581541" cy="418656"/>
            </a:xfrm>
            <a:prstGeom prst="rect">
              <a:avLst/>
            </a:prstGeom>
            <a:solidFill>
              <a:schemeClr val="bg1"/>
            </a:solidFill>
            <a:ln>
              <a:noFill/>
            </a:ln>
          </p:spPr>
          <p:txBody>
            <a:bodyPr wrap="square" rtlCol="0">
              <a:spAutoFit/>
            </a:bodyPr>
            <a:lstStyle/>
            <a:p>
              <a:pPr algn="ctr" defTabSz="685800">
                <a:defRPr/>
              </a:pPr>
              <a:r>
                <a:rPr lang="zh-CN" altLang="en-US" sz="1500" b="1" dirty="0">
                  <a:solidFill>
                    <a:srgbClr val="4472C4"/>
                  </a:solidFill>
                  <a:latin typeface="微软雅黑" panose="020B0503020204020204" pitchFamily="34" charset="-122"/>
                  <a:ea typeface="微软雅黑" panose="020B0503020204020204" pitchFamily="34" charset="-122"/>
                </a:rPr>
                <a:t>全过程关注</a:t>
              </a:r>
            </a:p>
          </p:txBody>
        </p:sp>
        <p:sp>
          <p:nvSpPr>
            <p:cNvPr id="71" name="圆角矩形 18">
              <a:extLst>
                <a:ext uri="{FF2B5EF4-FFF2-40B4-BE49-F238E27FC236}">
                  <a16:creationId xmlns:a16="http://schemas.microsoft.com/office/drawing/2014/main" id="{827609D7-298E-40BF-93B4-860B4B675E41}"/>
                </a:ext>
              </a:extLst>
            </p:cNvPr>
            <p:cNvSpPr/>
            <p:nvPr/>
          </p:nvSpPr>
          <p:spPr>
            <a:xfrm>
              <a:off x="9566018" y="3508524"/>
              <a:ext cx="2155166" cy="3019890"/>
            </a:xfrm>
            <a:prstGeom prst="roundRect">
              <a:avLst>
                <a:gd name="adj" fmla="val 3095"/>
              </a:avLst>
            </a:prstGeom>
            <a:noFill/>
            <a:ln w="28575" cap="flat" cmpd="sng">
              <a:solidFill>
                <a:srgbClr val="161930"/>
              </a:solid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defRPr/>
              </a:pPr>
              <a:endParaRPr lang="zh-CN" altLang="en-US" sz="1350">
                <a:solidFill>
                  <a:prstClr val="white"/>
                </a:solidFill>
                <a:latin typeface="Verdana" panose="020B0604030504040204"/>
                <a:ea typeface="微软雅黑" panose="020B0503020204020204" pitchFamily="34" charset="-122"/>
              </a:endParaRPr>
            </a:p>
          </p:txBody>
        </p:sp>
        <p:sp>
          <p:nvSpPr>
            <p:cNvPr id="72" name="文本框 8">
              <a:extLst>
                <a:ext uri="{FF2B5EF4-FFF2-40B4-BE49-F238E27FC236}">
                  <a16:creationId xmlns:a16="http://schemas.microsoft.com/office/drawing/2014/main" id="{F36B2B79-0C6B-490E-885D-ECD1AA88A17D}"/>
                </a:ext>
              </a:extLst>
            </p:cNvPr>
            <p:cNvSpPr txBox="1"/>
            <p:nvPr/>
          </p:nvSpPr>
          <p:spPr>
            <a:xfrm>
              <a:off x="9699399" y="3625784"/>
              <a:ext cx="1888404" cy="826812"/>
            </a:xfrm>
            <a:prstGeom prst="rect">
              <a:avLst/>
            </a:prstGeom>
            <a:solidFill>
              <a:schemeClr val="bg1"/>
            </a:solidFill>
          </p:spPr>
          <p:txBody>
            <a:bodyPr wrap="square" rtlCol="0">
              <a:noAutofit/>
            </a:bodyPr>
            <a:lstStyle/>
            <a:p>
              <a:pPr algn="ctr" defTabSz="685800">
                <a:lnSpc>
                  <a:spcPct val="130000"/>
                </a:lnSpc>
                <a:defRPr/>
              </a:pPr>
              <a:r>
                <a:rPr lang="en-US" altLang="zh-CN" sz="1200" dirty="0">
                  <a:solidFill>
                    <a:prstClr val="black"/>
                  </a:solidFill>
                  <a:latin typeface="Microsoft YaHei Regular" panose="020B0703020204020201" charset="-122"/>
                  <a:ea typeface="Microsoft YaHei Regular" panose="020B0703020204020201" charset="-122"/>
                </a:rPr>
                <a:t>24</a:t>
              </a:r>
              <a:r>
                <a:rPr lang="zh-CN" altLang="en-US" sz="1200" dirty="0">
                  <a:solidFill>
                    <a:prstClr val="black"/>
                  </a:solidFill>
                  <a:latin typeface="Microsoft YaHei Regular" panose="020B0703020204020201" charset="-122"/>
                  <a:ea typeface="Microsoft YaHei Regular" panose="020B0703020204020201" charset="-122"/>
                </a:rPr>
                <a:t>小时服务</a:t>
              </a:r>
              <a:endParaRPr lang="en-US" altLang="zh-CN" sz="1200" dirty="0">
                <a:solidFill>
                  <a:prstClr val="black"/>
                </a:solidFill>
                <a:latin typeface="Microsoft YaHei Regular" panose="020B0703020204020201" charset="-122"/>
                <a:ea typeface="Microsoft YaHei Regular" panose="020B0703020204020201" charset="-122"/>
              </a:endParaRPr>
            </a:p>
            <a:p>
              <a:pPr algn="ctr" defTabSz="685800">
                <a:lnSpc>
                  <a:spcPct val="130000"/>
                </a:lnSpc>
                <a:defRPr/>
              </a:pPr>
              <a:r>
                <a:rPr lang="zh-CN" altLang="en-US" sz="1200" dirty="0">
                  <a:solidFill>
                    <a:prstClr val="black"/>
                  </a:solidFill>
                  <a:latin typeface="Microsoft YaHei Regular" panose="020B0703020204020201" charset="-122"/>
                  <a:ea typeface="Microsoft YaHei Regular" panose="020B0703020204020201" charset="-122"/>
                </a:rPr>
                <a:t>“随时随地即时”</a:t>
              </a:r>
            </a:p>
          </p:txBody>
        </p:sp>
        <p:sp>
          <p:nvSpPr>
            <p:cNvPr id="73" name="文本框 72">
              <a:extLst>
                <a:ext uri="{FF2B5EF4-FFF2-40B4-BE49-F238E27FC236}">
                  <a16:creationId xmlns:a16="http://schemas.microsoft.com/office/drawing/2014/main" id="{0D7CFCD2-1FFB-4227-9A1E-19A8321C8978}"/>
                </a:ext>
              </a:extLst>
            </p:cNvPr>
            <p:cNvSpPr txBox="1"/>
            <p:nvPr/>
          </p:nvSpPr>
          <p:spPr>
            <a:xfrm>
              <a:off x="9833292" y="3299379"/>
              <a:ext cx="1581541" cy="418656"/>
            </a:xfrm>
            <a:prstGeom prst="rect">
              <a:avLst/>
            </a:prstGeom>
            <a:solidFill>
              <a:schemeClr val="bg1"/>
            </a:solidFill>
            <a:ln>
              <a:noFill/>
            </a:ln>
          </p:spPr>
          <p:txBody>
            <a:bodyPr wrap="square" rtlCol="0">
              <a:spAutoFit/>
            </a:bodyPr>
            <a:lstStyle/>
            <a:p>
              <a:pPr algn="ctr" defTabSz="685800">
                <a:defRPr/>
              </a:pPr>
              <a:r>
                <a:rPr lang="zh-CN" altLang="en-US" sz="1500" b="1" dirty="0">
                  <a:solidFill>
                    <a:srgbClr val="FF0000"/>
                  </a:solidFill>
                  <a:latin typeface="微软雅黑" panose="020B0503020204020204" pitchFamily="34" charset="-122"/>
                  <a:ea typeface="微软雅黑" panose="020B0503020204020204" pitchFamily="34" charset="-122"/>
                </a:rPr>
                <a:t>全天候</a:t>
              </a:r>
              <a:r>
                <a:rPr lang="zh-CN" altLang="en-US" sz="1500" b="1" dirty="0">
                  <a:solidFill>
                    <a:srgbClr val="4472C4"/>
                  </a:solidFill>
                  <a:latin typeface="微软雅黑" panose="020B0503020204020204" pitchFamily="34" charset="-122"/>
                  <a:ea typeface="微软雅黑" panose="020B0503020204020204" pitchFamily="34" charset="-122"/>
                </a:rPr>
                <a:t>可用</a:t>
              </a:r>
            </a:p>
          </p:txBody>
        </p:sp>
      </p:grpSp>
      <p:pic>
        <p:nvPicPr>
          <p:cNvPr id="74" name="图片 73">
            <a:extLst>
              <a:ext uri="{FF2B5EF4-FFF2-40B4-BE49-F238E27FC236}">
                <a16:creationId xmlns:a16="http://schemas.microsoft.com/office/drawing/2014/main" id="{8A6447EC-7FD2-4B56-B136-1166F5042344}"/>
              </a:ext>
            </a:extLst>
          </p:cNvPr>
          <p:cNvPicPr>
            <a:picLocks noChangeAspect="1"/>
          </p:cNvPicPr>
          <p:nvPr/>
        </p:nvPicPr>
        <p:blipFill rotWithShape="1">
          <a:blip r:embed="rId10" cstate="email"/>
          <a:srcRect/>
          <a:stretch>
            <a:fillRect/>
          </a:stretch>
        </p:blipFill>
        <p:spPr>
          <a:xfrm>
            <a:off x="1806275" y="4227352"/>
            <a:ext cx="1242263" cy="1593037"/>
          </a:xfrm>
          <a:prstGeom prst="rect">
            <a:avLst/>
          </a:prstGeom>
        </p:spPr>
      </p:pic>
      <p:grpSp>
        <p:nvGrpSpPr>
          <p:cNvPr id="75" name="组合 74">
            <a:extLst>
              <a:ext uri="{FF2B5EF4-FFF2-40B4-BE49-F238E27FC236}">
                <a16:creationId xmlns:a16="http://schemas.microsoft.com/office/drawing/2014/main" id="{14E6379C-7488-449D-8234-5FF31A75DD1E}"/>
              </a:ext>
            </a:extLst>
          </p:cNvPr>
          <p:cNvGrpSpPr/>
          <p:nvPr/>
        </p:nvGrpSpPr>
        <p:grpSpPr>
          <a:xfrm>
            <a:off x="3641431" y="4227352"/>
            <a:ext cx="1260380" cy="1593037"/>
            <a:chOff x="4934851" y="1520061"/>
            <a:chExt cx="3776972" cy="4773841"/>
          </a:xfrm>
        </p:grpSpPr>
        <p:pic>
          <p:nvPicPr>
            <p:cNvPr id="76" name="图片 75">
              <a:extLst>
                <a:ext uri="{FF2B5EF4-FFF2-40B4-BE49-F238E27FC236}">
                  <a16:creationId xmlns:a16="http://schemas.microsoft.com/office/drawing/2014/main" id="{3377DDB1-CB4A-478E-AEE0-4D15795C719F}"/>
                </a:ext>
              </a:extLst>
            </p:cNvPr>
            <p:cNvPicPr>
              <a:picLocks noChangeAspect="1"/>
            </p:cNvPicPr>
            <p:nvPr/>
          </p:nvPicPr>
          <p:blipFill rotWithShape="1">
            <a:blip r:embed="rId11" cstate="email"/>
            <a:srcRect/>
            <a:stretch>
              <a:fillRect/>
            </a:stretch>
          </p:blipFill>
          <p:spPr>
            <a:xfrm>
              <a:off x="4934851" y="1520061"/>
              <a:ext cx="3776972" cy="4773841"/>
            </a:xfrm>
            <a:prstGeom prst="rect">
              <a:avLst/>
            </a:prstGeom>
          </p:spPr>
        </p:pic>
        <p:sp>
          <p:nvSpPr>
            <p:cNvPr id="77" name="文本框 76">
              <a:extLst>
                <a:ext uri="{FF2B5EF4-FFF2-40B4-BE49-F238E27FC236}">
                  <a16:creationId xmlns:a16="http://schemas.microsoft.com/office/drawing/2014/main" id="{C83D3E4F-2DB8-4004-8778-58B32314162A}"/>
                </a:ext>
              </a:extLst>
            </p:cNvPr>
            <p:cNvSpPr txBox="1"/>
            <p:nvPr/>
          </p:nvSpPr>
          <p:spPr>
            <a:xfrm>
              <a:off x="5354607" y="3798197"/>
              <a:ext cx="566768" cy="415039"/>
            </a:xfrm>
            <a:prstGeom prst="rect">
              <a:avLst/>
            </a:prstGeom>
            <a:solidFill>
              <a:srgbClr val="E79733"/>
            </a:solidFill>
          </p:spPr>
          <p:txBody>
            <a:bodyPr wrap="square" rtlCol="0">
              <a:spAutoFit/>
            </a:bodyPr>
            <a:lstStyle/>
            <a:p>
              <a:pPr algn="ctr" defTabSz="685800">
                <a:defRPr/>
              </a:pPr>
              <a:r>
                <a:rPr lang="zh-CN" altLang="en-US" sz="150" b="1" dirty="0">
                  <a:solidFill>
                    <a:prstClr val="white"/>
                  </a:solidFill>
                  <a:latin typeface="Verdana"/>
                  <a:ea typeface="微软雅黑" panose="020B0503020204020204" pitchFamily="34" charset="-122"/>
                </a:rPr>
                <a:t>入学</a:t>
              </a:r>
            </a:p>
          </p:txBody>
        </p:sp>
        <p:sp>
          <p:nvSpPr>
            <p:cNvPr id="78" name="文本框 77">
              <a:extLst>
                <a:ext uri="{FF2B5EF4-FFF2-40B4-BE49-F238E27FC236}">
                  <a16:creationId xmlns:a16="http://schemas.microsoft.com/office/drawing/2014/main" id="{A893F08D-033E-431A-856B-8ABEF7405A4A}"/>
                </a:ext>
              </a:extLst>
            </p:cNvPr>
            <p:cNvSpPr txBox="1"/>
            <p:nvPr/>
          </p:nvSpPr>
          <p:spPr>
            <a:xfrm>
              <a:off x="6498019" y="3213905"/>
              <a:ext cx="630294" cy="415039"/>
            </a:xfrm>
            <a:prstGeom prst="rect">
              <a:avLst/>
            </a:prstGeom>
            <a:solidFill>
              <a:srgbClr val="41B3BD"/>
            </a:solidFill>
          </p:spPr>
          <p:txBody>
            <a:bodyPr wrap="square" rtlCol="0">
              <a:spAutoFit/>
            </a:bodyPr>
            <a:lstStyle/>
            <a:p>
              <a:pPr algn="ctr" defTabSz="685800">
                <a:defRPr/>
              </a:pPr>
              <a:r>
                <a:rPr lang="zh-CN" altLang="en-US" sz="150" b="1" dirty="0">
                  <a:solidFill>
                    <a:prstClr val="white"/>
                  </a:solidFill>
                  <a:latin typeface="Verdana"/>
                  <a:ea typeface="微软雅黑" panose="020B0503020204020204" pitchFamily="34" charset="-122"/>
                </a:rPr>
                <a:t>成长</a:t>
              </a:r>
            </a:p>
          </p:txBody>
        </p:sp>
        <p:sp>
          <p:nvSpPr>
            <p:cNvPr id="79" name="文本框 78">
              <a:extLst>
                <a:ext uri="{FF2B5EF4-FFF2-40B4-BE49-F238E27FC236}">
                  <a16:creationId xmlns:a16="http://schemas.microsoft.com/office/drawing/2014/main" id="{10DA1180-FF89-4B60-A7D4-A00C6C55B242}"/>
                </a:ext>
              </a:extLst>
            </p:cNvPr>
            <p:cNvSpPr txBox="1"/>
            <p:nvPr/>
          </p:nvSpPr>
          <p:spPr>
            <a:xfrm>
              <a:off x="7679121" y="2574207"/>
              <a:ext cx="574292" cy="415039"/>
            </a:xfrm>
            <a:prstGeom prst="rect">
              <a:avLst/>
            </a:prstGeom>
            <a:solidFill>
              <a:srgbClr val="C43C32"/>
            </a:solidFill>
          </p:spPr>
          <p:txBody>
            <a:bodyPr wrap="square" rtlCol="0">
              <a:spAutoFit/>
            </a:bodyPr>
            <a:lstStyle/>
            <a:p>
              <a:pPr algn="ctr" defTabSz="685800">
                <a:defRPr/>
              </a:pPr>
              <a:r>
                <a:rPr lang="zh-CN" altLang="en-US" sz="150" b="1" dirty="0">
                  <a:solidFill>
                    <a:prstClr val="white"/>
                  </a:solidFill>
                  <a:latin typeface="Verdana"/>
                  <a:ea typeface="微软雅黑" panose="020B0503020204020204" pitchFamily="34" charset="-122"/>
                </a:rPr>
                <a:t>就业</a:t>
              </a:r>
            </a:p>
          </p:txBody>
        </p:sp>
        <p:sp>
          <p:nvSpPr>
            <p:cNvPr id="80" name="文本框 79">
              <a:extLst>
                <a:ext uri="{FF2B5EF4-FFF2-40B4-BE49-F238E27FC236}">
                  <a16:creationId xmlns:a16="http://schemas.microsoft.com/office/drawing/2014/main" id="{7E1383EC-4F3D-4B73-A633-F00D283DF865}"/>
                </a:ext>
              </a:extLst>
            </p:cNvPr>
            <p:cNvSpPr txBox="1"/>
            <p:nvPr/>
          </p:nvSpPr>
          <p:spPr>
            <a:xfrm>
              <a:off x="5304397" y="2543626"/>
              <a:ext cx="693770" cy="415039"/>
            </a:xfrm>
            <a:prstGeom prst="rect">
              <a:avLst/>
            </a:prstGeom>
            <a:solidFill>
              <a:srgbClr val="0D87A9"/>
            </a:solidFill>
          </p:spPr>
          <p:txBody>
            <a:bodyPr wrap="square" rtlCol="0">
              <a:spAutoFit/>
            </a:bodyPr>
            <a:lstStyle/>
            <a:p>
              <a:pPr algn="ctr" defTabSz="685800">
                <a:defRPr/>
              </a:pPr>
              <a:r>
                <a:rPr lang="zh-CN" altLang="en-US" sz="150" b="1" dirty="0">
                  <a:solidFill>
                    <a:prstClr val="white"/>
                  </a:solidFill>
                  <a:latin typeface="Verdana"/>
                  <a:ea typeface="微软雅黑" panose="020B0503020204020204" pitchFamily="34" charset="-122"/>
                </a:rPr>
                <a:t>全过程</a:t>
              </a:r>
            </a:p>
          </p:txBody>
        </p:sp>
      </p:grpSp>
      <p:pic>
        <p:nvPicPr>
          <p:cNvPr id="81" name="图片 80">
            <a:extLst>
              <a:ext uri="{FF2B5EF4-FFF2-40B4-BE49-F238E27FC236}">
                <a16:creationId xmlns:a16="http://schemas.microsoft.com/office/drawing/2014/main" id="{314A53DD-E7C7-4269-A4D5-CBA6B88E5672}"/>
              </a:ext>
            </a:extLst>
          </p:cNvPr>
          <p:cNvPicPr>
            <a:picLocks noChangeAspect="1"/>
          </p:cNvPicPr>
          <p:nvPr/>
        </p:nvPicPr>
        <p:blipFill rotWithShape="1">
          <a:blip r:embed="rId12" cstate="email"/>
          <a:srcRect/>
          <a:stretch>
            <a:fillRect/>
          </a:stretch>
        </p:blipFill>
        <p:spPr>
          <a:xfrm>
            <a:off x="5485476" y="4248503"/>
            <a:ext cx="1221048" cy="1565832"/>
          </a:xfrm>
          <a:prstGeom prst="rect">
            <a:avLst/>
          </a:prstGeom>
        </p:spPr>
      </p:pic>
      <p:pic>
        <p:nvPicPr>
          <p:cNvPr id="82" name="图片 81">
            <a:extLst>
              <a:ext uri="{FF2B5EF4-FFF2-40B4-BE49-F238E27FC236}">
                <a16:creationId xmlns:a16="http://schemas.microsoft.com/office/drawing/2014/main" id="{B88315DE-F931-4CF3-8665-6A93C034F729}"/>
              </a:ext>
            </a:extLst>
          </p:cNvPr>
          <p:cNvPicPr>
            <a:picLocks noChangeAspect="1"/>
          </p:cNvPicPr>
          <p:nvPr/>
        </p:nvPicPr>
        <p:blipFill rotWithShape="1">
          <a:blip r:embed="rId13" cstate="email"/>
          <a:srcRect/>
          <a:stretch>
            <a:fillRect/>
          </a:stretch>
        </p:blipFill>
        <p:spPr>
          <a:xfrm>
            <a:off x="7365622" y="4233293"/>
            <a:ext cx="1160065" cy="1581155"/>
          </a:xfrm>
          <a:prstGeom prst="rect">
            <a:avLst/>
          </a:prstGeom>
        </p:spPr>
      </p:pic>
      <p:pic>
        <p:nvPicPr>
          <p:cNvPr id="83" name="图片 82">
            <a:extLst>
              <a:ext uri="{FF2B5EF4-FFF2-40B4-BE49-F238E27FC236}">
                <a16:creationId xmlns:a16="http://schemas.microsoft.com/office/drawing/2014/main" id="{3844388E-7EB9-44B3-B7F2-07CCBCDEF2BE}"/>
              </a:ext>
            </a:extLst>
          </p:cNvPr>
          <p:cNvPicPr>
            <a:picLocks noChangeAspect="1"/>
          </p:cNvPicPr>
          <p:nvPr/>
        </p:nvPicPr>
        <p:blipFill rotWithShape="1">
          <a:blip r:embed="rId14" cstate="email"/>
          <a:srcRect/>
          <a:stretch>
            <a:fillRect/>
          </a:stretch>
        </p:blipFill>
        <p:spPr>
          <a:xfrm>
            <a:off x="9126930" y="4234362"/>
            <a:ext cx="1220807" cy="1575809"/>
          </a:xfrm>
          <a:prstGeom prst="rect">
            <a:avLst/>
          </a:prstGeom>
        </p:spPr>
      </p:pic>
      <p:sp>
        <p:nvSpPr>
          <p:cNvPr id="84" name="右箭头 15">
            <a:extLst>
              <a:ext uri="{FF2B5EF4-FFF2-40B4-BE49-F238E27FC236}">
                <a16:creationId xmlns:a16="http://schemas.microsoft.com/office/drawing/2014/main" id="{CD1B98C4-FAB3-4CCE-8293-D20696BE266F}"/>
              </a:ext>
            </a:extLst>
          </p:cNvPr>
          <p:cNvSpPr/>
          <p:nvPr>
            <p:custDataLst>
              <p:tags r:id="rId1"/>
            </p:custDataLst>
          </p:nvPr>
        </p:nvSpPr>
        <p:spPr>
          <a:xfrm>
            <a:off x="1608296" y="2930354"/>
            <a:ext cx="8975408" cy="344805"/>
          </a:xfrm>
          <a:prstGeom prst="rightArrow">
            <a:avLst/>
          </a:prstGeom>
          <a:solidFill>
            <a:srgbClr val="FF0000">
              <a:alpha val="20000"/>
            </a:srgb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kumimoji="1" lang="zh-CN" altLang="en-US" sz="1350">
              <a:solidFill>
                <a:srgbClr val="471F7F"/>
              </a:solidFill>
              <a:latin typeface="Verdana" panose="020B0604030504040204"/>
              <a:ea typeface="微软雅黑" panose="020B0503020204020204" pitchFamily="34" charset="-122"/>
            </a:endParaRPr>
          </a:p>
        </p:txBody>
      </p:sp>
      <p:sp>
        <p:nvSpPr>
          <p:cNvPr id="85" name="文本框 84">
            <a:extLst>
              <a:ext uri="{FF2B5EF4-FFF2-40B4-BE49-F238E27FC236}">
                <a16:creationId xmlns:a16="http://schemas.microsoft.com/office/drawing/2014/main" id="{87E56AE9-418C-47EE-A34F-E064FF678207}"/>
              </a:ext>
            </a:extLst>
          </p:cNvPr>
          <p:cNvSpPr txBox="1"/>
          <p:nvPr>
            <p:custDataLst>
              <p:tags r:id="rId2"/>
            </p:custDataLst>
          </p:nvPr>
        </p:nvSpPr>
        <p:spPr>
          <a:xfrm>
            <a:off x="2527295" y="2938924"/>
            <a:ext cx="1253843" cy="323165"/>
          </a:xfrm>
          <a:prstGeom prst="rect">
            <a:avLst/>
          </a:prstGeom>
          <a:noFill/>
        </p:spPr>
        <p:txBody>
          <a:bodyPr wrap="square" rtlCol="0">
            <a:spAutoFit/>
          </a:bodyPr>
          <a:lstStyle/>
          <a:p>
            <a:pPr algn="ctr" defTabSz="685800">
              <a:defRPr/>
            </a:pPr>
            <a:r>
              <a:rPr lang="zh-CN" altLang="en-US" sz="1500" b="1" dirty="0">
                <a:solidFill>
                  <a:prstClr val="black"/>
                </a:solidFill>
                <a:latin typeface="微软雅黑" panose="020B0503020204020204" pitchFamily="34" charset="-122"/>
                <a:ea typeface="微软雅黑" panose="020B0503020204020204" pitchFamily="34" charset="-122"/>
              </a:rPr>
              <a:t>思想教育</a:t>
            </a:r>
          </a:p>
        </p:txBody>
      </p:sp>
      <p:sp>
        <p:nvSpPr>
          <p:cNvPr id="86" name="文本框 85">
            <a:extLst>
              <a:ext uri="{FF2B5EF4-FFF2-40B4-BE49-F238E27FC236}">
                <a16:creationId xmlns:a16="http://schemas.microsoft.com/office/drawing/2014/main" id="{59622B4A-7192-49D0-BC56-FAE3EA6F3083}"/>
              </a:ext>
            </a:extLst>
          </p:cNvPr>
          <p:cNvSpPr txBox="1"/>
          <p:nvPr>
            <p:custDataLst>
              <p:tags r:id="rId3"/>
            </p:custDataLst>
          </p:nvPr>
        </p:nvSpPr>
        <p:spPr>
          <a:xfrm>
            <a:off x="4556941" y="2938924"/>
            <a:ext cx="1253843" cy="323165"/>
          </a:xfrm>
          <a:prstGeom prst="rect">
            <a:avLst/>
          </a:prstGeom>
          <a:noFill/>
        </p:spPr>
        <p:txBody>
          <a:bodyPr wrap="square" rtlCol="0">
            <a:spAutoFit/>
          </a:bodyPr>
          <a:lstStyle/>
          <a:p>
            <a:pPr algn="ctr" defTabSz="685800">
              <a:defRPr/>
            </a:pPr>
            <a:r>
              <a:rPr lang="zh-CN" altLang="en-US" sz="1500" b="1" dirty="0">
                <a:solidFill>
                  <a:prstClr val="black"/>
                </a:solidFill>
                <a:latin typeface="微软雅黑" panose="020B0503020204020204" pitchFamily="34" charset="-122"/>
                <a:ea typeface="微软雅黑" panose="020B0503020204020204" pitchFamily="34" charset="-122"/>
              </a:rPr>
              <a:t>专业教育</a:t>
            </a:r>
          </a:p>
        </p:txBody>
      </p:sp>
      <p:sp>
        <p:nvSpPr>
          <p:cNvPr id="87" name="文本框 86">
            <a:extLst>
              <a:ext uri="{FF2B5EF4-FFF2-40B4-BE49-F238E27FC236}">
                <a16:creationId xmlns:a16="http://schemas.microsoft.com/office/drawing/2014/main" id="{2817F6DA-192B-43A6-8E33-49C93718D6DE}"/>
              </a:ext>
            </a:extLst>
          </p:cNvPr>
          <p:cNvSpPr txBox="1"/>
          <p:nvPr>
            <p:custDataLst>
              <p:tags r:id="rId4"/>
            </p:custDataLst>
          </p:nvPr>
        </p:nvSpPr>
        <p:spPr>
          <a:xfrm>
            <a:off x="6445356" y="2938924"/>
            <a:ext cx="1253843" cy="323165"/>
          </a:xfrm>
          <a:prstGeom prst="rect">
            <a:avLst/>
          </a:prstGeom>
          <a:noFill/>
        </p:spPr>
        <p:txBody>
          <a:bodyPr wrap="square" rtlCol="0">
            <a:spAutoFit/>
          </a:bodyPr>
          <a:lstStyle/>
          <a:p>
            <a:pPr algn="ctr" defTabSz="685800">
              <a:defRPr/>
            </a:pPr>
            <a:r>
              <a:rPr lang="zh-CN" altLang="en-US" sz="1500" b="1" dirty="0">
                <a:solidFill>
                  <a:prstClr val="black"/>
                </a:solidFill>
                <a:latin typeface="微软雅黑" panose="020B0503020204020204" pitchFamily="34" charset="-122"/>
                <a:ea typeface="微软雅黑" panose="020B0503020204020204" pitchFamily="34" charset="-122"/>
              </a:rPr>
              <a:t>五育并举</a:t>
            </a:r>
          </a:p>
        </p:txBody>
      </p:sp>
      <p:sp>
        <p:nvSpPr>
          <p:cNvPr id="88" name="文本框 87">
            <a:extLst>
              <a:ext uri="{FF2B5EF4-FFF2-40B4-BE49-F238E27FC236}">
                <a16:creationId xmlns:a16="http://schemas.microsoft.com/office/drawing/2014/main" id="{0D9714F8-DB1E-4EF1-9A72-3030DC80312F}"/>
              </a:ext>
            </a:extLst>
          </p:cNvPr>
          <p:cNvSpPr txBox="1"/>
          <p:nvPr>
            <p:custDataLst>
              <p:tags r:id="rId5"/>
            </p:custDataLst>
          </p:nvPr>
        </p:nvSpPr>
        <p:spPr>
          <a:xfrm>
            <a:off x="8198053" y="2938924"/>
            <a:ext cx="1253843" cy="323165"/>
          </a:xfrm>
          <a:prstGeom prst="rect">
            <a:avLst/>
          </a:prstGeom>
          <a:noFill/>
        </p:spPr>
        <p:txBody>
          <a:bodyPr wrap="square" rtlCol="0">
            <a:spAutoFit/>
          </a:bodyPr>
          <a:lstStyle/>
          <a:p>
            <a:pPr algn="ctr" defTabSz="685800">
              <a:defRPr/>
            </a:pPr>
            <a:r>
              <a:rPr lang="zh-CN" altLang="en-US" sz="1500" b="1" dirty="0">
                <a:solidFill>
                  <a:prstClr val="black"/>
                </a:solidFill>
                <a:latin typeface="微软雅黑" panose="020B0503020204020204" pitchFamily="34" charset="-122"/>
                <a:ea typeface="微软雅黑" panose="020B0503020204020204" pitchFamily="34" charset="-122"/>
              </a:rPr>
              <a:t>全面发展</a:t>
            </a:r>
          </a:p>
        </p:txBody>
      </p:sp>
      <p:pic>
        <p:nvPicPr>
          <p:cNvPr id="89" name="图片 88">
            <a:extLst>
              <a:ext uri="{FF2B5EF4-FFF2-40B4-BE49-F238E27FC236}">
                <a16:creationId xmlns:a16="http://schemas.microsoft.com/office/drawing/2014/main" id="{1F0FDBB8-2953-499B-9583-53B2CFCA8D97}"/>
              </a:ext>
            </a:extLst>
          </p:cNvPr>
          <p:cNvPicPr>
            <a:picLocks noChangeAspect="1"/>
          </p:cNvPicPr>
          <p:nvPr>
            <p:custDataLst>
              <p:tags r:id="rId6"/>
            </p:custDataLst>
          </p:nvPr>
        </p:nvPicPr>
        <p:blipFill>
          <a:blip r:embed="rId15" cstate="email"/>
          <a:stretch>
            <a:fillRect/>
          </a:stretch>
        </p:blipFill>
        <p:spPr>
          <a:xfrm>
            <a:off x="1690212" y="2817007"/>
            <a:ext cx="651034" cy="511969"/>
          </a:xfrm>
          <a:prstGeom prst="rect">
            <a:avLst/>
          </a:prstGeom>
        </p:spPr>
      </p:pic>
      <p:pic>
        <p:nvPicPr>
          <p:cNvPr id="90" name="图片 89">
            <a:extLst>
              <a:ext uri="{FF2B5EF4-FFF2-40B4-BE49-F238E27FC236}">
                <a16:creationId xmlns:a16="http://schemas.microsoft.com/office/drawing/2014/main" id="{327C51C2-E2CD-4E08-A934-F63A8792462D}"/>
              </a:ext>
            </a:extLst>
          </p:cNvPr>
          <p:cNvPicPr>
            <a:picLocks noChangeAspect="1"/>
          </p:cNvPicPr>
          <p:nvPr>
            <p:custDataLst>
              <p:tags r:id="rId7"/>
            </p:custDataLst>
          </p:nvPr>
        </p:nvPicPr>
        <p:blipFill>
          <a:blip r:embed="rId16" cstate="email">
            <a:clrChange>
              <a:clrFrom>
                <a:srgbClr val="FFFFFF">
                  <a:alpha val="100000"/>
                </a:srgbClr>
              </a:clrFrom>
              <a:clrTo>
                <a:srgbClr val="FFFFFF">
                  <a:alpha val="100000"/>
                  <a:alpha val="0"/>
                </a:srgbClr>
              </a:clrTo>
            </a:clrChange>
          </a:blip>
          <a:stretch>
            <a:fillRect/>
          </a:stretch>
        </p:blipFill>
        <p:spPr>
          <a:xfrm>
            <a:off x="9738837" y="2817006"/>
            <a:ext cx="609124" cy="527685"/>
          </a:xfrm>
          <a:prstGeom prst="rect">
            <a:avLst/>
          </a:prstGeom>
        </p:spPr>
      </p:pic>
    </p:spTree>
    <p:extLst>
      <p:ext uri="{BB962C8B-B14F-4D97-AF65-F5344CB8AC3E}">
        <p14:creationId xmlns:p14="http://schemas.microsoft.com/office/powerpoint/2010/main" val="1730950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文献搜索</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图片 6">
            <a:extLst>
              <a:ext uri="{FF2B5EF4-FFF2-40B4-BE49-F238E27FC236}">
                <a16:creationId xmlns:a16="http://schemas.microsoft.com/office/drawing/2014/main" id="{F58F6AAF-2FA4-C767-D1E9-E9F9AF81247C}"/>
              </a:ext>
            </a:extLst>
          </p:cNvPr>
          <p:cNvPicPr>
            <a:picLocks noChangeAspect="1"/>
          </p:cNvPicPr>
          <p:nvPr/>
        </p:nvPicPr>
        <p:blipFill>
          <a:blip r:embed="rId3"/>
          <a:stretch>
            <a:fillRect/>
          </a:stretch>
        </p:blipFill>
        <p:spPr>
          <a:xfrm>
            <a:off x="2642316" y="1042568"/>
            <a:ext cx="6907368" cy="5597715"/>
          </a:xfrm>
          <a:prstGeom prst="rect">
            <a:avLst/>
          </a:prstGeom>
        </p:spPr>
      </p:pic>
    </p:spTree>
    <p:extLst>
      <p:ext uri="{BB962C8B-B14F-4D97-AF65-F5344CB8AC3E}">
        <p14:creationId xmlns:p14="http://schemas.microsoft.com/office/powerpoint/2010/main" val="26476789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文献搜索</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BC02F659-C7A7-08E9-BA5C-10E9519247F4}"/>
              </a:ext>
            </a:extLst>
          </p:cNvPr>
          <p:cNvPicPr>
            <a:picLocks noChangeAspect="1"/>
          </p:cNvPicPr>
          <p:nvPr/>
        </p:nvPicPr>
        <p:blipFill>
          <a:blip r:embed="rId3"/>
          <a:stretch>
            <a:fillRect/>
          </a:stretch>
        </p:blipFill>
        <p:spPr>
          <a:xfrm>
            <a:off x="2135296" y="1143782"/>
            <a:ext cx="7921407" cy="5589878"/>
          </a:xfrm>
          <a:prstGeom prst="rect">
            <a:avLst/>
          </a:prstGeom>
        </p:spPr>
      </p:pic>
    </p:spTree>
    <p:extLst>
      <p:ext uri="{BB962C8B-B14F-4D97-AF65-F5344CB8AC3E}">
        <p14:creationId xmlns:p14="http://schemas.microsoft.com/office/powerpoint/2010/main" val="36093823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文献搜索</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图片 6">
            <a:extLst>
              <a:ext uri="{FF2B5EF4-FFF2-40B4-BE49-F238E27FC236}">
                <a16:creationId xmlns:a16="http://schemas.microsoft.com/office/drawing/2014/main" id="{7361A9E7-BA1A-519C-EACE-E92D3B76381C}"/>
              </a:ext>
            </a:extLst>
          </p:cNvPr>
          <p:cNvPicPr>
            <a:picLocks noChangeAspect="1"/>
          </p:cNvPicPr>
          <p:nvPr/>
        </p:nvPicPr>
        <p:blipFill>
          <a:blip r:embed="rId3"/>
          <a:stretch>
            <a:fillRect/>
          </a:stretch>
        </p:blipFill>
        <p:spPr>
          <a:xfrm>
            <a:off x="2183219" y="1001801"/>
            <a:ext cx="7825562" cy="5107641"/>
          </a:xfrm>
          <a:prstGeom prst="rect">
            <a:avLst/>
          </a:prstGeom>
        </p:spPr>
      </p:pic>
      <p:sp>
        <p:nvSpPr>
          <p:cNvPr id="8" name="文本框 7">
            <a:extLst>
              <a:ext uri="{FF2B5EF4-FFF2-40B4-BE49-F238E27FC236}">
                <a16:creationId xmlns:a16="http://schemas.microsoft.com/office/drawing/2014/main" id="{F70EC364-7558-55D3-4971-B397E6721D0D}"/>
              </a:ext>
            </a:extLst>
          </p:cNvPr>
          <p:cNvSpPr txBox="1"/>
          <p:nvPr/>
        </p:nvSpPr>
        <p:spPr>
          <a:xfrm>
            <a:off x="1609093" y="6271697"/>
            <a:ext cx="8973813" cy="461665"/>
          </a:xfrm>
          <a:prstGeom prst="rect">
            <a:avLst/>
          </a:prstGeom>
          <a:noFill/>
        </p:spPr>
        <p:txBody>
          <a:bodyPr wrap="square">
            <a:spAutoFit/>
          </a:bodyPr>
          <a:lstStyle/>
          <a:p>
            <a:pPr algn="ctr">
              <a:spcBef>
                <a:spcPts val="1200"/>
              </a:spcBef>
            </a:pPr>
            <a:r>
              <a:rPr lang="zh-CN" altLang="en-US" sz="2400" b="1" dirty="0"/>
              <a:t>这是去年的结果，基本全是瞎编，今年已经进步很多了</a:t>
            </a:r>
            <a:endParaRPr lang="en-US" altLang="zh-CN" sz="2400" b="1" dirty="0"/>
          </a:p>
        </p:txBody>
      </p:sp>
    </p:spTree>
    <p:extLst>
      <p:ext uri="{BB962C8B-B14F-4D97-AF65-F5344CB8AC3E}">
        <p14:creationId xmlns:p14="http://schemas.microsoft.com/office/powerpoint/2010/main" val="17656750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资料查询</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3C75B8BF-E588-ACD4-3F2B-86BB8496A5F1}"/>
              </a:ext>
            </a:extLst>
          </p:cNvPr>
          <p:cNvSpPr txBox="1"/>
          <p:nvPr/>
        </p:nvSpPr>
        <p:spPr>
          <a:xfrm>
            <a:off x="678495" y="1227518"/>
            <a:ext cx="10405206" cy="3262432"/>
          </a:xfrm>
          <a:prstGeom prst="rect">
            <a:avLst/>
          </a:prstGeom>
          <a:noFill/>
        </p:spPr>
        <p:txBody>
          <a:bodyPr wrap="square" rtlCol="0">
            <a:spAutoFit/>
          </a:bodyPr>
          <a:lstStyle/>
          <a:p>
            <a:pPr marL="914400" lvl="1" indent="-457200">
              <a:spcBef>
                <a:spcPts val="1200"/>
              </a:spcBef>
              <a:buFont typeface="Wingdings" panose="05000000000000000000" pitchFamily="2" charset="2"/>
              <a:buChar char="n"/>
            </a:pPr>
            <a:r>
              <a:rPr lang="zh-CN" altLang="en-US" sz="2800" dirty="0">
                <a:solidFill>
                  <a:schemeClr val="tx1">
                    <a:lumMod val="85000"/>
                    <a:lumOff val="15000"/>
                  </a:schemeClr>
                </a:solidFill>
              </a:rPr>
              <a:t>对于信息查询这一需求，基于联网能力，</a:t>
            </a:r>
            <a:r>
              <a:rPr lang="en-US" altLang="zh-CN" sz="2800" dirty="0">
                <a:solidFill>
                  <a:schemeClr val="tx1">
                    <a:lumMod val="85000"/>
                    <a:lumOff val="15000"/>
                  </a:schemeClr>
                </a:solidFill>
              </a:rPr>
              <a:t>4</a:t>
            </a:r>
            <a:r>
              <a:rPr lang="zh-CN" altLang="en-US" sz="2800" dirty="0">
                <a:solidFill>
                  <a:schemeClr val="tx1">
                    <a:lumMod val="85000"/>
                    <a:lumOff val="15000"/>
                  </a:schemeClr>
                </a:solidFill>
              </a:rPr>
              <a:t>会显著优于</a:t>
            </a:r>
            <a:r>
              <a:rPr lang="en-US" altLang="zh-CN" sz="2800" dirty="0">
                <a:solidFill>
                  <a:schemeClr val="tx1">
                    <a:lumMod val="85000"/>
                    <a:lumOff val="15000"/>
                  </a:schemeClr>
                </a:solidFill>
              </a:rPr>
              <a:t>3.5</a:t>
            </a:r>
          </a:p>
          <a:p>
            <a:pPr marL="914400" lvl="1" indent="-457200">
              <a:spcBef>
                <a:spcPts val="1200"/>
              </a:spcBef>
              <a:buFont typeface="Wingdings" panose="05000000000000000000" pitchFamily="2" charset="2"/>
              <a:buChar char="n"/>
            </a:pPr>
            <a:r>
              <a:rPr lang="en-US" altLang="zh-CN" sz="2800" dirty="0">
                <a:solidFill>
                  <a:schemeClr val="tx1">
                    <a:lumMod val="85000"/>
                    <a:lumOff val="15000"/>
                  </a:schemeClr>
                </a:solidFill>
              </a:rPr>
              <a:t>3.5</a:t>
            </a:r>
            <a:r>
              <a:rPr lang="zh-CN" altLang="en-US" sz="2800" dirty="0">
                <a:solidFill>
                  <a:schemeClr val="tx1">
                    <a:lumMod val="85000"/>
                    <a:lumOff val="15000"/>
                  </a:schemeClr>
                </a:solidFill>
              </a:rPr>
              <a:t>的数据库时间截止到</a:t>
            </a:r>
            <a:r>
              <a:rPr lang="en-US" altLang="zh-CN" sz="2800" dirty="0">
                <a:solidFill>
                  <a:schemeClr val="tx1">
                    <a:lumMod val="85000"/>
                    <a:lumOff val="15000"/>
                  </a:schemeClr>
                </a:solidFill>
              </a:rPr>
              <a:t>2022.1</a:t>
            </a:r>
            <a:r>
              <a:rPr lang="zh-CN" altLang="en-US" sz="2800" dirty="0">
                <a:solidFill>
                  <a:schemeClr val="tx1">
                    <a:lumMod val="85000"/>
                    <a:lumOff val="15000"/>
                  </a:schemeClr>
                </a:solidFill>
              </a:rPr>
              <a:t>，且中文语料非常少</a:t>
            </a:r>
            <a:endParaRPr lang="en-US" altLang="zh-CN" sz="2800" dirty="0">
              <a:solidFill>
                <a:schemeClr val="tx1">
                  <a:lumMod val="85000"/>
                  <a:lumOff val="15000"/>
                </a:schemeClr>
              </a:solidFill>
            </a:endParaRPr>
          </a:p>
          <a:p>
            <a:pPr marL="914400" lvl="1" indent="-457200">
              <a:spcBef>
                <a:spcPts val="1200"/>
              </a:spcBef>
              <a:buFont typeface="Wingdings" panose="05000000000000000000" pitchFamily="2" charset="2"/>
              <a:buChar char="n"/>
            </a:pPr>
            <a:r>
              <a:rPr lang="en-US" altLang="zh-CN" sz="2800" dirty="0">
                <a:solidFill>
                  <a:schemeClr val="tx1">
                    <a:lumMod val="85000"/>
                    <a:lumOff val="15000"/>
                  </a:schemeClr>
                </a:solidFill>
              </a:rPr>
              <a:t>3.5</a:t>
            </a:r>
            <a:r>
              <a:rPr lang="zh-CN" altLang="en-US" sz="2800" dirty="0">
                <a:solidFill>
                  <a:schemeClr val="tx1">
                    <a:lumMod val="85000"/>
                    <a:lumOff val="15000"/>
                  </a:schemeClr>
                </a:solidFill>
              </a:rPr>
              <a:t>查询资料适合的场景：</a:t>
            </a:r>
            <a:endParaRPr lang="en-US" altLang="zh-CN" sz="2800" dirty="0">
              <a:solidFill>
                <a:schemeClr val="tx1">
                  <a:lumMod val="85000"/>
                  <a:lumOff val="15000"/>
                </a:schemeClr>
              </a:solidFill>
            </a:endParaRPr>
          </a:p>
          <a:p>
            <a:pPr marL="1371600" lvl="2" indent="-457200">
              <a:spcBef>
                <a:spcPts val="1200"/>
              </a:spcBef>
              <a:buFont typeface="Wingdings" panose="05000000000000000000" pitchFamily="2" charset="2"/>
              <a:buChar char="n"/>
            </a:pPr>
            <a:r>
              <a:rPr lang="zh-CN" altLang="en-US" sz="2400" dirty="0">
                <a:solidFill>
                  <a:schemeClr val="tx1">
                    <a:lumMod val="85000"/>
                    <a:lumOff val="15000"/>
                  </a:schemeClr>
                </a:solidFill>
              </a:rPr>
              <a:t>典型概念的定义</a:t>
            </a:r>
            <a:endParaRPr lang="en-US" altLang="zh-CN" sz="2400" dirty="0">
              <a:solidFill>
                <a:schemeClr val="tx1">
                  <a:lumMod val="85000"/>
                  <a:lumOff val="15000"/>
                </a:schemeClr>
              </a:solidFill>
            </a:endParaRPr>
          </a:p>
          <a:p>
            <a:pPr marL="1371600" lvl="2" indent="-457200">
              <a:spcBef>
                <a:spcPts val="1200"/>
              </a:spcBef>
              <a:buFont typeface="Wingdings" panose="05000000000000000000" pitchFamily="2" charset="2"/>
              <a:buChar char="n"/>
            </a:pPr>
            <a:r>
              <a:rPr lang="zh-CN" altLang="en-US" sz="2400" dirty="0">
                <a:solidFill>
                  <a:schemeClr val="tx1">
                    <a:lumMod val="85000"/>
                    <a:lumOff val="15000"/>
                  </a:schemeClr>
                </a:solidFill>
              </a:rPr>
              <a:t>经典名著</a:t>
            </a:r>
            <a:endParaRPr lang="en-US" altLang="zh-CN" sz="2400" dirty="0">
              <a:solidFill>
                <a:schemeClr val="tx1">
                  <a:lumMod val="85000"/>
                  <a:lumOff val="15000"/>
                </a:schemeClr>
              </a:solidFill>
            </a:endParaRPr>
          </a:p>
          <a:p>
            <a:pPr marL="1371600" lvl="2" indent="-457200">
              <a:spcBef>
                <a:spcPts val="1200"/>
              </a:spcBef>
              <a:buFont typeface="Wingdings" panose="05000000000000000000" pitchFamily="2" charset="2"/>
              <a:buChar char="n"/>
            </a:pPr>
            <a:r>
              <a:rPr lang="zh-CN" altLang="en-US" sz="2400" dirty="0">
                <a:solidFill>
                  <a:schemeClr val="tx1">
                    <a:lumMod val="85000"/>
                    <a:lumOff val="15000"/>
                  </a:schemeClr>
                </a:solidFill>
              </a:rPr>
              <a:t>总之就是一切比较古老和经典的信息</a:t>
            </a:r>
            <a:endParaRPr lang="en-US" altLang="zh-CN" sz="2400" dirty="0">
              <a:solidFill>
                <a:schemeClr val="tx1">
                  <a:lumMod val="85000"/>
                  <a:lumOff val="15000"/>
                </a:schemeClr>
              </a:solidFill>
            </a:endParaRPr>
          </a:p>
        </p:txBody>
      </p:sp>
      <p:sp>
        <p:nvSpPr>
          <p:cNvPr id="9" name="文本框 8">
            <a:extLst>
              <a:ext uri="{FF2B5EF4-FFF2-40B4-BE49-F238E27FC236}">
                <a16:creationId xmlns:a16="http://schemas.microsoft.com/office/drawing/2014/main" id="{DD58CA65-56C5-286C-1F49-4B6B3281D402}"/>
              </a:ext>
            </a:extLst>
          </p:cNvPr>
          <p:cNvSpPr txBox="1"/>
          <p:nvPr/>
        </p:nvSpPr>
        <p:spPr>
          <a:xfrm>
            <a:off x="1538276" y="5551767"/>
            <a:ext cx="8973813" cy="984885"/>
          </a:xfrm>
          <a:prstGeom prst="rect">
            <a:avLst/>
          </a:prstGeom>
          <a:noFill/>
        </p:spPr>
        <p:txBody>
          <a:bodyPr wrap="square">
            <a:spAutoFit/>
          </a:bodyPr>
          <a:lstStyle/>
          <a:p>
            <a:pPr algn="ctr">
              <a:spcBef>
                <a:spcPts val="1200"/>
              </a:spcBef>
            </a:pPr>
            <a:r>
              <a:rPr lang="en-US" altLang="zh-CN" sz="2400" b="1" dirty="0">
                <a:solidFill>
                  <a:srgbClr val="FF0000"/>
                </a:solidFill>
              </a:rPr>
              <a:t>GPT</a:t>
            </a:r>
            <a:r>
              <a:rPr lang="zh-CN" altLang="en-US" sz="2400" b="1" dirty="0">
                <a:solidFill>
                  <a:srgbClr val="FF0000"/>
                </a:solidFill>
              </a:rPr>
              <a:t>有着丰富的骗人经验，最好对他提供的信息进行人工验证</a:t>
            </a:r>
            <a:endParaRPr lang="en-US" altLang="zh-CN" sz="2400" b="1" dirty="0">
              <a:solidFill>
                <a:srgbClr val="FF0000"/>
              </a:solidFill>
            </a:endParaRPr>
          </a:p>
          <a:p>
            <a:pPr algn="ctr">
              <a:spcBef>
                <a:spcPts val="1200"/>
              </a:spcBef>
            </a:pPr>
            <a:r>
              <a:rPr lang="zh-CN" altLang="en-US" sz="2400" b="1" dirty="0">
                <a:solidFill>
                  <a:srgbClr val="FF0000"/>
                </a:solidFill>
              </a:rPr>
              <a:t>或要求他给出链接证据</a:t>
            </a:r>
            <a:endParaRPr lang="en-US" altLang="zh-CN" sz="2400" b="1" dirty="0">
              <a:solidFill>
                <a:srgbClr val="FF0000"/>
              </a:solidFill>
            </a:endParaRPr>
          </a:p>
        </p:txBody>
      </p:sp>
    </p:spTree>
    <p:extLst>
      <p:ext uri="{BB962C8B-B14F-4D97-AF65-F5344CB8AC3E}">
        <p14:creationId xmlns:p14="http://schemas.microsoft.com/office/powerpoint/2010/main" val="32555328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文字撰写</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79778BBD-D538-9F9F-086F-04B9B64DC413}"/>
              </a:ext>
            </a:extLst>
          </p:cNvPr>
          <p:cNvPicPr>
            <a:picLocks noChangeAspect="1"/>
          </p:cNvPicPr>
          <p:nvPr/>
        </p:nvPicPr>
        <p:blipFill>
          <a:blip r:embed="rId3"/>
          <a:stretch>
            <a:fillRect/>
          </a:stretch>
        </p:blipFill>
        <p:spPr>
          <a:xfrm>
            <a:off x="2645475" y="1509823"/>
            <a:ext cx="6901049" cy="5137130"/>
          </a:xfrm>
          <a:prstGeom prst="rect">
            <a:avLst/>
          </a:prstGeom>
        </p:spPr>
      </p:pic>
      <p:sp>
        <p:nvSpPr>
          <p:cNvPr id="9" name="文本框 8">
            <a:extLst>
              <a:ext uri="{FF2B5EF4-FFF2-40B4-BE49-F238E27FC236}">
                <a16:creationId xmlns:a16="http://schemas.microsoft.com/office/drawing/2014/main" id="{CCDF4FCA-9AB4-B136-1D27-09BFD9702ADB}"/>
              </a:ext>
            </a:extLst>
          </p:cNvPr>
          <p:cNvSpPr txBox="1"/>
          <p:nvPr/>
        </p:nvSpPr>
        <p:spPr>
          <a:xfrm>
            <a:off x="983582" y="1111281"/>
            <a:ext cx="8973813" cy="461665"/>
          </a:xfrm>
          <a:prstGeom prst="rect">
            <a:avLst/>
          </a:prstGeom>
          <a:noFill/>
        </p:spPr>
        <p:txBody>
          <a:bodyPr wrap="square">
            <a:spAutoFit/>
          </a:bodyPr>
          <a:lstStyle/>
          <a:p>
            <a:pPr>
              <a:spcBef>
                <a:spcPts val="1200"/>
              </a:spcBef>
            </a:pPr>
            <a:r>
              <a:rPr lang="zh-CN" altLang="en-US" sz="2400" b="1" dirty="0"/>
              <a:t>需求：</a:t>
            </a:r>
            <a:r>
              <a:rPr lang="zh-CN" altLang="en-US" sz="2400" dirty="0"/>
              <a:t>生成一段关于细胞培养历史的综述</a:t>
            </a:r>
            <a:endParaRPr lang="en-US" altLang="zh-CN" sz="2400" b="1" dirty="0"/>
          </a:p>
        </p:txBody>
      </p:sp>
    </p:spTree>
    <p:extLst>
      <p:ext uri="{BB962C8B-B14F-4D97-AF65-F5344CB8AC3E}">
        <p14:creationId xmlns:p14="http://schemas.microsoft.com/office/powerpoint/2010/main" val="23163334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文字撰写</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CDF4FCA-9AB4-B136-1D27-09BFD9702ADB}"/>
              </a:ext>
            </a:extLst>
          </p:cNvPr>
          <p:cNvSpPr txBox="1"/>
          <p:nvPr/>
        </p:nvSpPr>
        <p:spPr>
          <a:xfrm>
            <a:off x="983582" y="1111281"/>
            <a:ext cx="8973813" cy="461665"/>
          </a:xfrm>
          <a:prstGeom prst="rect">
            <a:avLst/>
          </a:prstGeom>
          <a:noFill/>
        </p:spPr>
        <p:txBody>
          <a:bodyPr wrap="square">
            <a:spAutoFit/>
          </a:bodyPr>
          <a:lstStyle/>
          <a:p>
            <a:pPr>
              <a:spcBef>
                <a:spcPts val="1200"/>
              </a:spcBef>
            </a:pPr>
            <a:r>
              <a:rPr lang="zh-CN" altLang="en-US" sz="2400" b="1" dirty="0"/>
              <a:t>需求：</a:t>
            </a:r>
            <a:r>
              <a:rPr lang="zh-CN" altLang="en-US" sz="2400" dirty="0"/>
              <a:t>生成一段关于细胞培养历史的综述</a:t>
            </a:r>
            <a:endParaRPr lang="en-US" altLang="zh-CN" sz="2400" b="1" dirty="0"/>
          </a:p>
        </p:txBody>
      </p:sp>
      <p:pic>
        <p:nvPicPr>
          <p:cNvPr id="7" name="图片 6">
            <a:extLst>
              <a:ext uri="{FF2B5EF4-FFF2-40B4-BE49-F238E27FC236}">
                <a16:creationId xmlns:a16="http://schemas.microsoft.com/office/drawing/2014/main" id="{3BC6A69F-D310-888B-667B-B8D6035E4740}"/>
              </a:ext>
            </a:extLst>
          </p:cNvPr>
          <p:cNvPicPr>
            <a:picLocks noChangeAspect="1"/>
          </p:cNvPicPr>
          <p:nvPr/>
        </p:nvPicPr>
        <p:blipFill>
          <a:blip r:embed="rId3"/>
          <a:stretch>
            <a:fillRect/>
          </a:stretch>
        </p:blipFill>
        <p:spPr>
          <a:xfrm>
            <a:off x="2873534" y="1572946"/>
            <a:ext cx="6444931" cy="5202938"/>
          </a:xfrm>
          <a:prstGeom prst="rect">
            <a:avLst/>
          </a:prstGeom>
        </p:spPr>
      </p:pic>
    </p:spTree>
    <p:extLst>
      <p:ext uri="{BB962C8B-B14F-4D97-AF65-F5344CB8AC3E}">
        <p14:creationId xmlns:p14="http://schemas.microsoft.com/office/powerpoint/2010/main" val="24206148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文字撰写</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CDF4FCA-9AB4-B136-1D27-09BFD9702ADB}"/>
              </a:ext>
            </a:extLst>
          </p:cNvPr>
          <p:cNvSpPr txBox="1"/>
          <p:nvPr/>
        </p:nvSpPr>
        <p:spPr>
          <a:xfrm>
            <a:off x="983582" y="1111281"/>
            <a:ext cx="8973813" cy="461665"/>
          </a:xfrm>
          <a:prstGeom prst="rect">
            <a:avLst/>
          </a:prstGeom>
          <a:noFill/>
        </p:spPr>
        <p:txBody>
          <a:bodyPr wrap="square">
            <a:spAutoFit/>
          </a:bodyPr>
          <a:lstStyle/>
          <a:p>
            <a:pPr>
              <a:spcBef>
                <a:spcPts val="1200"/>
              </a:spcBef>
            </a:pPr>
            <a:r>
              <a:rPr lang="zh-CN" altLang="en-US" sz="2400" b="1" dirty="0"/>
              <a:t>技巧：</a:t>
            </a:r>
            <a:r>
              <a:rPr lang="zh-CN" altLang="en-US" sz="2400" dirty="0"/>
              <a:t>用</a:t>
            </a:r>
            <a:r>
              <a:rPr lang="en-US" altLang="zh-CN" sz="2400" dirty="0"/>
              <a:t>prompt</a:t>
            </a:r>
            <a:r>
              <a:rPr lang="zh-CN" altLang="en-US" sz="2400" dirty="0"/>
              <a:t>来要求</a:t>
            </a:r>
            <a:r>
              <a:rPr lang="en-US" altLang="zh-CN" sz="2400" dirty="0"/>
              <a:t>GPT</a:t>
            </a:r>
            <a:r>
              <a:rPr lang="zh-CN" altLang="en-US" sz="2400" dirty="0"/>
              <a:t>修改，不要自己手动修改</a:t>
            </a:r>
            <a:endParaRPr lang="en-US" altLang="zh-CN" sz="2400" b="1" dirty="0"/>
          </a:p>
        </p:txBody>
      </p:sp>
      <p:pic>
        <p:nvPicPr>
          <p:cNvPr id="5" name="图片 4">
            <a:extLst>
              <a:ext uri="{FF2B5EF4-FFF2-40B4-BE49-F238E27FC236}">
                <a16:creationId xmlns:a16="http://schemas.microsoft.com/office/drawing/2014/main" id="{9F83C4DE-A302-E78A-6252-636A2F1D7D55}"/>
              </a:ext>
            </a:extLst>
          </p:cNvPr>
          <p:cNvPicPr>
            <a:picLocks noChangeAspect="1"/>
          </p:cNvPicPr>
          <p:nvPr/>
        </p:nvPicPr>
        <p:blipFill>
          <a:blip r:embed="rId3"/>
          <a:stretch>
            <a:fillRect/>
          </a:stretch>
        </p:blipFill>
        <p:spPr>
          <a:xfrm>
            <a:off x="2621870" y="1572946"/>
            <a:ext cx="6948260" cy="5190790"/>
          </a:xfrm>
          <a:prstGeom prst="rect">
            <a:avLst/>
          </a:prstGeom>
        </p:spPr>
      </p:pic>
    </p:spTree>
    <p:extLst>
      <p:ext uri="{BB962C8B-B14F-4D97-AF65-F5344CB8AC3E}">
        <p14:creationId xmlns:p14="http://schemas.microsoft.com/office/powerpoint/2010/main" val="13319794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文字撰写</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CDF4FCA-9AB4-B136-1D27-09BFD9702ADB}"/>
              </a:ext>
            </a:extLst>
          </p:cNvPr>
          <p:cNvSpPr txBox="1"/>
          <p:nvPr/>
        </p:nvSpPr>
        <p:spPr>
          <a:xfrm>
            <a:off x="983582" y="1111281"/>
            <a:ext cx="8973813" cy="461665"/>
          </a:xfrm>
          <a:prstGeom prst="rect">
            <a:avLst/>
          </a:prstGeom>
          <a:noFill/>
        </p:spPr>
        <p:txBody>
          <a:bodyPr wrap="square">
            <a:spAutoFit/>
          </a:bodyPr>
          <a:lstStyle/>
          <a:p>
            <a:pPr>
              <a:spcBef>
                <a:spcPts val="1200"/>
              </a:spcBef>
            </a:pPr>
            <a:r>
              <a:rPr lang="zh-CN" altLang="en-US" sz="2400" b="1" dirty="0"/>
              <a:t>技巧：</a:t>
            </a:r>
            <a:r>
              <a:rPr lang="zh-CN" altLang="en-US" sz="2400" dirty="0"/>
              <a:t>用</a:t>
            </a:r>
            <a:r>
              <a:rPr lang="en-US" altLang="zh-CN" sz="2400" dirty="0"/>
              <a:t>prompt</a:t>
            </a:r>
            <a:r>
              <a:rPr lang="zh-CN" altLang="en-US" sz="2400" dirty="0"/>
              <a:t>来要求</a:t>
            </a:r>
            <a:r>
              <a:rPr lang="en-US" altLang="zh-CN" sz="2400" dirty="0"/>
              <a:t>GPT</a:t>
            </a:r>
            <a:r>
              <a:rPr lang="zh-CN" altLang="en-US" sz="2400" dirty="0"/>
              <a:t>修改，不要自己手动修改</a:t>
            </a:r>
            <a:endParaRPr lang="en-US" altLang="zh-CN" sz="2400" b="1" dirty="0"/>
          </a:p>
        </p:txBody>
      </p:sp>
      <p:pic>
        <p:nvPicPr>
          <p:cNvPr id="7" name="图片 6">
            <a:extLst>
              <a:ext uri="{FF2B5EF4-FFF2-40B4-BE49-F238E27FC236}">
                <a16:creationId xmlns:a16="http://schemas.microsoft.com/office/drawing/2014/main" id="{805CB229-EDB3-851A-9C9D-6052241746EB}"/>
              </a:ext>
            </a:extLst>
          </p:cNvPr>
          <p:cNvPicPr>
            <a:picLocks noChangeAspect="1"/>
          </p:cNvPicPr>
          <p:nvPr/>
        </p:nvPicPr>
        <p:blipFill>
          <a:blip r:embed="rId3"/>
          <a:stretch>
            <a:fillRect/>
          </a:stretch>
        </p:blipFill>
        <p:spPr>
          <a:xfrm>
            <a:off x="3022760" y="1641659"/>
            <a:ext cx="6146480" cy="5126381"/>
          </a:xfrm>
          <a:prstGeom prst="rect">
            <a:avLst/>
          </a:prstGeom>
        </p:spPr>
      </p:pic>
    </p:spTree>
    <p:extLst>
      <p:ext uri="{BB962C8B-B14F-4D97-AF65-F5344CB8AC3E}">
        <p14:creationId xmlns:p14="http://schemas.microsoft.com/office/powerpoint/2010/main" val="16133346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文字撰写</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CDF4FCA-9AB4-B136-1D27-09BFD9702ADB}"/>
              </a:ext>
            </a:extLst>
          </p:cNvPr>
          <p:cNvSpPr txBox="1"/>
          <p:nvPr/>
        </p:nvSpPr>
        <p:spPr>
          <a:xfrm>
            <a:off x="983582" y="1111281"/>
            <a:ext cx="8973813" cy="461665"/>
          </a:xfrm>
          <a:prstGeom prst="rect">
            <a:avLst/>
          </a:prstGeom>
          <a:noFill/>
        </p:spPr>
        <p:txBody>
          <a:bodyPr wrap="square">
            <a:spAutoFit/>
          </a:bodyPr>
          <a:lstStyle/>
          <a:p>
            <a:pPr>
              <a:spcBef>
                <a:spcPts val="1200"/>
              </a:spcBef>
            </a:pPr>
            <a:r>
              <a:rPr lang="zh-CN" altLang="en-US" sz="2400" b="1" dirty="0"/>
              <a:t>技巧：</a:t>
            </a:r>
            <a:r>
              <a:rPr lang="zh-CN" altLang="en-US" sz="2400" dirty="0"/>
              <a:t>使用中文语言模型再过一遍</a:t>
            </a:r>
            <a:endParaRPr lang="en-US" altLang="zh-CN" sz="2400" b="1" dirty="0"/>
          </a:p>
        </p:txBody>
      </p:sp>
      <p:pic>
        <p:nvPicPr>
          <p:cNvPr id="5" name="图片 4">
            <a:extLst>
              <a:ext uri="{FF2B5EF4-FFF2-40B4-BE49-F238E27FC236}">
                <a16:creationId xmlns:a16="http://schemas.microsoft.com/office/drawing/2014/main" id="{2F4B5A5E-9329-7430-D964-A318485FC192}"/>
              </a:ext>
            </a:extLst>
          </p:cNvPr>
          <p:cNvPicPr>
            <a:picLocks noChangeAspect="1"/>
          </p:cNvPicPr>
          <p:nvPr/>
        </p:nvPicPr>
        <p:blipFill>
          <a:blip r:embed="rId3"/>
          <a:stretch>
            <a:fillRect/>
          </a:stretch>
        </p:blipFill>
        <p:spPr>
          <a:xfrm>
            <a:off x="2033804" y="1572946"/>
            <a:ext cx="8124392" cy="5180206"/>
          </a:xfrm>
          <a:prstGeom prst="rect">
            <a:avLst/>
          </a:prstGeom>
        </p:spPr>
      </p:pic>
    </p:spTree>
    <p:extLst>
      <p:ext uri="{BB962C8B-B14F-4D97-AF65-F5344CB8AC3E}">
        <p14:creationId xmlns:p14="http://schemas.microsoft.com/office/powerpoint/2010/main" val="29543861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3544560" cy="646331"/>
          </a:xfrm>
          <a:prstGeom prst="rect">
            <a:avLst/>
          </a:prstGeom>
          <a:noFill/>
        </p:spPr>
        <p:txBody>
          <a:bodyPr wrap="none" rtlCol="0">
            <a:spAutoFit/>
          </a:bodyPr>
          <a:lstStyle/>
          <a:p>
            <a:r>
              <a:rPr lang="zh-CN" altLang="en-US" sz="3600" b="1" spc="300" dirty="0">
                <a:solidFill>
                  <a:schemeClr val="tx1">
                    <a:lumMod val="85000"/>
                    <a:lumOff val="15000"/>
                  </a:schemeClr>
                </a:solidFill>
              </a:rPr>
              <a:t>直球大纲</a:t>
            </a:r>
            <a:r>
              <a:rPr lang="en-US" altLang="zh-CN" sz="3600" b="1" spc="300" dirty="0">
                <a:solidFill>
                  <a:schemeClr val="tx1">
                    <a:lumMod val="85000"/>
                    <a:lumOff val="15000"/>
                  </a:schemeClr>
                </a:solidFill>
              </a:rPr>
              <a:t>+</a:t>
            </a:r>
            <a:r>
              <a:rPr lang="zh-CN" altLang="en-US" sz="3600" b="1" spc="300" dirty="0">
                <a:solidFill>
                  <a:schemeClr val="tx1">
                    <a:lumMod val="85000"/>
                    <a:lumOff val="15000"/>
                  </a:schemeClr>
                </a:solidFill>
              </a:rPr>
              <a:t>扩写</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CDF4FCA-9AB4-B136-1D27-09BFD9702ADB}"/>
              </a:ext>
            </a:extLst>
          </p:cNvPr>
          <p:cNvSpPr txBox="1"/>
          <p:nvPr/>
        </p:nvSpPr>
        <p:spPr>
          <a:xfrm>
            <a:off x="983582" y="1111281"/>
            <a:ext cx="8973813" cy="461665"/>
          </a:xfrm>
          <a:prstGeom prst="rect">
            <a:avLst/>
          </a:prstGeom>
          <a:noFill/>
        </p:spPr>
        <p:txBody>
          <a:bodyPr wrap="square">
            <a:spAutoFit/>
          </a:bodyPr>
          <a:lstStyle/>
          <a:p>
            <a:pPr>
              <a:spcBef>
                <a:spcPts val="1200"/>
              </a:spcBef>
            </a:pPr>
            <a:r>
              <a:rPr lang="zh-CN" altLang="en-US" sz="2400" b="1" dirty="0"/>
              <a:t>技巧：</a:t>
            </a:r>
            <a:r>
              <a:rPr lang="zh-CN" altLang="en-US" sz="2400" dirty="0"/>
              <a:t>先问大纲，再分别扩写</a:t>
            </a:r>
            <a:endParaRPr lang="en-US" altLang="zh-CN" sz="2400" b="1" dirty="0"/>
          </a:p>
        </p:txBody>
      </p:sp>
      <p:pic>
        <p:nvPicPr>
          <p:cNvPr id="7" name="图片 6">
            <a:extLst>
              <a:ext uri="{FF2B5EF4-FFF2-40B4-BE49-F238E27FC236}">
                <a16:creationId xmlns:a16="http://schemas.microsoft.com/office/drawing/2014/main" id="{06F6DBB3-3CE6-ECFF-89EC-A0C8FAF97229}"/>
              </a:ext>
            </a:extLst>
          </p:cNvPr>
          <p:cNvPicPr>
            <a:picLocks noChangeAspect="1"/>
          </p:cNvPicPr>
          <p:nvPr/>
        </p:nvPicPr>
        <p:blipFill>
          <a:blip r:embed="rId3"/>
          <a:stretch>
            <a:fillRect/>
          </a:stretch>
        </p:blipFill>
        <p:spPr>
          <a:xfrm>
            <a:off x="2302415" y="1682426"/>
            <a:ext cx="7587170" cy="5135854"/>
          </a:xfrm>
          <a:prstGeom prst="rect">
            <a:avLst/>
          </a:prstGeom>
        </p:spPr>
      </p:pic>
    </p:spTree>
    <p:extLst>
      <p:ext uri="{BB962C8B-B14F-4D97-AF65-F5344CB8AC3E}">
        <p14:creationId xmlns:p14="http://schemas.microsoft.com/office/powerpoint/2010/main" val="395246001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41762" y="652654"/>
            <a:ext cx="88299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工作思路：</a:t>
            </a:r>
          </a:p>
          <a:p>
            <a:pPr eaLnBrk="1" hangingPunct="1"/>
            <a:r>
              <a:rPr lang="zh-CN" altLang="en-US" sz="2800" b="1" dirty="0">
                <a:latin typeface="微软雅黑" panose="020B0503020204020204" pitchFamily="34" charset="-122"/>
                <a:ea typeface="微软雅黑" panose="020B0503020204020204" pitchFamily="34" charset="-122"/>
              </a:rPr>
              <a:t>运用大数据</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大模型技术，实现数据驱动精准关怀</a:t>
            </a:r>
          </a:p>
        </p:txBody>
      </p:sp>
      <p:sp>
        <p:nvSpPr>
          <p:cNvPr id="5" name="矩形 4"/>
          <p:cNvSpPr/>
          <p:nvPr/>
        </p:nvSpPr>
        <p:spPr>
          <a:xfrm>
            <a:off x="1631505" y="1580913"/>
            <a:ext cx="8829949" cy="1477328"/>
          </a:xfrm>
          <a:prstGeom prst="rect">
            <a:avLst/>
          </a:prstGeom>
        </p:spPr>
        <p:txBody>
          <a:bodyPr wrap="square">
            <a:spAutoFit/>
          </a:bodyPr>
          <a:lstStyle/>
          <a:p>
            <a:pPr algn="just" defTabSz="685800">
              <a:lnSpc>
                <a:spcPct val="150000"/>
              </a:lnSpc>
              <a:buClr>
                <a:srgbClr val="7030A0"/>
              </a:buClr>
            </a:pPr>
            <a:r>
              <a:rPr lang="zh-CN" altLang="en-US" sz="2000" dirty="0">
                <a:solidFill>
                  <a:prstClr val="black"/>
                </a:solidFill>
                <a:latin typeface="微软雅黑" panose="020B0503020204020204" charset="-122"/>
                <a:ea typeface="微软雅黑" panose="020B0503020204020204" charset="-122"/>
              </a:rPr>
              <a:t>围绕人才培养教育资源、教育对象和教育过程三要素挑战问题，推进</a:t>
            </a:r>
            <a:r>
              <a:rPr lang="zh-CN" altLang="en-US" sz="2000" b="1" dirty="0">
                <a:solidFill>
                  <a:srgbClr val="FF0000"/>
                </a:solidFill>
                <a:latin typeface="微软雅黑" panose="020B0503020204020204" pitchFamily="34" charset="-122"/>
                <a:ea typeface="微软雅黑" panose="020B0503020204020204" pitchFamily="34" charset="-122"/>
              </a:rPr>
              <a:t>学生行为分析智能化、成长资源推荐个性化、重点学生指导精准化</a:t>
            </a:r>
            <a:r>
              <a:rPr lang="zh-CN" altLang="en-US" sz="2000" dirty="0">
                <a:solidFill>
                  <a:prstClr val="black"/>
                </a:solidFill>
                <a:latin typeface="微软雅黑" panose="020B0503020204020204" charset="-122"/>
                <a:ea typeface="微软雅黑" panose="020B0503020204020204" charset="-122"/>
              </a:rPr>
              <a:t>建设，推动学生思政工作的覆盖度、精准度和效率</a:t>
            </a:r>
          </a:p>
        </p:txBody>
      </p:sp>
      <p:sp>
        <p:nvSpPr>
          <p:cNvPr id="37" name="文本框 36">
            <a:extLst>
              <a:ext uri="{FF2B5EF4-FFF2-40B4-BE49-F238E27FC236}">
                <a16:creationId xmlns:a16="http://schemas.microsoft.com/office/drawing/2014/main" id="{4F9ACD07-CFEE-4144-9E0D-C2017677DD6D}"/>
              </a:ext>
            </a:extLst>
          </p:cNvPr>
          <p:cNvSpPr txBox="1"/>
          <p:nvPr/>
        </p:nvSpPr>
        <p:spPr>
          <a:xfrm>
            <a:off x="1803747" y="5444878"/>
            <a:ext cx="569387" cy="553998"/>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培养</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要素</a:t>
            </a:r>
          </a:p>
        </p:txBody>
      </p:sp>
      <p:sp>
        <p:nvSpPr>
          <p:cNvPr id="38" name="文本框 37">
            <a:extLst>
              <a:ext uri="{FF2B5EF4-FFF2-40B4-BE49-F238E27FC236}">
                <a16:creationId xmlns:a16="http://schemas.microsoft.com/office/drawing/2014/main" id="{BB1B73B6-36DB-4674-A9E7-565178AAC978}"/>
              </a:ext>
            </a:extLst>
          </p:cNvPr>
          <p:cNvSpPr txBox="1"/>
          <p:nvPr/>
        </p:nvSpPr>
        <p:spPr>
          <a:xfrm>
            <a:off x="1789574" y="3297453"/>
            <a:ext cx="569387" cy="553998"/>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工作</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思路</a:t>
            </a:r>
          </a:p>
        </p:txBody>
      </p:sp>
      <p:sp>
        <p:nvSpPr>
          <p:cNvPr id="39" name="矩形 38">
            <a:extLst>
              <a:ext uri="{FF2B5EF4-FFF2-40B4-BE49-F238E27FC236}">
                <a16:creationId xmlns:a16="http://schemas.microsoft.com/office/drawing/2014/main" id="{4309A17A-5BD3-4FF4-A716-18D600BEF933}"/>
              </a:ext>
            </a:extLst>
          </p:cNvPr>
          <p:cNvSpPr/>
          <p:nvPr/>
        </p:nvSpPr>
        <p:spPr>
          <a:xfrm>
            <a:off x="2891077" y="3226221"/>
            <a:ext cx="2305295" cy="654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学生行为分析智能化</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a:p>
            <a:pPr algn="ctr" defTabSz="685800"/>
            <a:r>
              <a:rPr lang="zh-CN" altLang="en-US" sz="1500" b="1" dirty="0">
                <a:solidFill>
                  <a:srgbClr val="FF0000"/>
                </a:solidFill>
                <a:latin typeface="微软雅黑" panose="020B0503020204020204" pitchFamily="34" charset="-122"/>
                <a:ea typeface="微软雅黑" panose="020B0503020204020204" pitchFamily="34" charset="-122"/>
              </a:rPr>
              <a:t>深度辅导助手</a:t>
            </a:r>
          </a:p>
        </p:txBody>
      </p:sp>
      <p:sp>
        <p:nvSpPr>
          <p:cNvPr id="40" name="矩形 39">
            <a:extLst>
              <a:ext uri="{FF2B5EF4-FFF2-40B4-BE49-F238E27FC236}">
                <a16:creationId xmlns:a16="http://schemas.microsoft.com/office/drawing/2014/main" id="{5F088051-8249-4886-B3AA-80181AE50831}"/>
              </a:ext>
            </a:extLst>
          </p:cNvPr>
          <p:cNvSpPr/>
          <p:nvPr/>
        </p:nvSpPr>
        <p:spPr>
          <a:xfrm>
            <a:off x="5460383" y="3232503"/>
            <a:ext cx="2305295" cy="654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成长资源推荐个性化</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a:p>
            <a:pPr algn="ctr" defTabSz="685800"/>
            <a:r>
              <a:rPr lang="zh-CN" altLang="en-US" sz="1500" b="1" dirty="0">
                <a:solidFill>
                  <a:srgbClr val="FF0000"/>
                </a:solidFill>
                <a:latin typeface="微软雅黑" panose="020B0503020204020204" pitchFamily="34" charset="-122"/>
                <a:ea typeface="微软雅黑" panose="020B0503020204020204" pitchFamily="34" charset="-122"/>
              </a:rPr>
              <a:t>学生成长助手</a:t>
            </a:r>
          </a:p>
        </p:txBody>
      </p:sp>
      <p:sp>
        <p:nvSpPr>
          <p:cNvPr id="41" name="矩形 40">
            <a:extLst>
              <a:ext uri="{FF2B5EF4-FFF2-40B4-BE49-F238E27FC236}">
                <a16:creationId xmlns:a16="http://schemas.microsoft.com/office/drawing/2014/main" id="{2DD45DF0-3842-4F0F-9255-CAD5A4B7B51A}"/>
              </a:ext>
            </a:extLst>
          </p:cNvPr>
          <p:cNvSpPr/>
          <p:nvPr/>
        </p:nvSpPr>
        <p:spPr>
          <a:xfrm>
            <a:off x="8029690" y="3232503"/>
            <a:ext cx="2305296" cy="654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重点学生指导精准化</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a:p>
            <a:pPr algn="ctr" defTabSz="685800"/>
            <a:r>
              <a:rPr lang="zh-CN" altLang="en-US" sz="1500" b="1" dirty="0">
                <a:solidFill>
                  <a:srgbClr val="FF0000"/>
                </a:solidFill>
                <a:latin typeface="微软雅黑" panose="020B0503020204020204" pitchFamily="34" charset="-122"/>
                <a:ea typeface="微软雅黑" panose="020B0503020204020204" pitchFamily="34" charset="-122"/>
              </a:rPr>
              <a:t>全</a:t>
            </a:r>
            <a:r>
              <a:rPr lang="en-US" altLang="zh-CN" sz="1500" b="1" dirty="0">
                <a:solidFill>
                  <a:srgbClr val="FF0000"/>
                </a:solidFill>
                <a:latin typeface="微软雅黑" panose="020B0503020204020204" pitchFamily="34" charset="-122"/>
                <a:ea typeface="微软雅黑" panose="020B0503020204020204" pitchFamily="34" charset="-122"/>
              </a:rPr>
              <a:t>AI</a:t>
            </a:r>
            <a:r>
              <a:rPr lang="zh-CN" altLang="en-US" sz="1500" b="1" dirty="0">
                <a:solidFill>
                  <a:srgbClr val="FF0000"/>
                </a:solidFill>
                <a:latin typeface="微软雅黑" panose="020B0503020204020204" pitchFamily="34" charset="-122"/>
                <a:ea typeface="微软雅黑" panose="020B0503020204020204" pitchFamily="34" charset="-122"/>
              </a:rPr>
              <a:t>守护课堂</a:t>
            </a:r>
          </a:p>
        </p:txBody>
      </p:sp>
      <p:grpSp>
        <p:nvGrpSpPr>
          <p:cNvPr id="42" name="组合 41">
            <a:extLst>
              <a:ext uri="{FF2B5EF4-FFF2-40B4-BE49-F238E27FC236}">
                <a16:creationId xmlns:a16="http://schemas.microsoft.com/office/drawing/2014/main" id="{88C422E9-F326-44E6-8163-25A4BAA4D3E6}"/>
              </a:ext>
            </a:extLst>
          </p:cNvPr>
          <p:cNvGrpSpPr/>
          <p:nvPr/>
        </p:nvGrpSpPr>
        <p:grpSpPr>
          <a:xfrm>
            <a:off x="3791528" y="3978059"/>
            <a:ext cx="5643003" cy="337790"/>
            <a:chOff x="2340590" y="2298503"/>
            <a:chExt cx="5643003" cy="337790"/>
          </a:xfrm>
        </p:grpSpPr>
        <p:sp>
          <p:nvSpPr>
            <p:cNvPr id="43" name="箭头: 右 30">
              <a:extLst>
                <a:ext uri="{FF2B5EF4-FFF2-40B4-BE49-F238E27FC236}">
                  <a16:creationId xmlns:a16="http://schemas.microsoft.com/office/drawing/2014/main" id="{415019D6-63B2-4C0D-AC20-CEA7565F3C2B}"/>
                </a:ext>
              </a:extLst>
            </p:cNvPr>
            <p:cNvSpPr/>
            <p:nvPr/>
          </p:nvSpPr>
          <p:spPr>
            <a:xfrm rot="16200000">
              <a:off x="2426051" y="2213043"/>
              <a:ext cx="333468" cy="504389"/>
            </a:xfrm>
            <a:prstGeom prst="rightArrow">
              <a:avLst/>
            </a:prstGeom>
            <a:solidFill>
              <a:schemeClr val="bg1"/>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685783"/>
              <a:endParaRPr lang="en-US" sz="1050">
                <a:solidFill>
                  <a:prstClr val="black"/>
                </a:solidFill>
                <a:latin typeface="Calibri" panose="020F0502020204030204"/>
                <a:ea typeface="Calibri" panose="020F0502020204030204"/>
                <a:cs typeface="Calibri" panose="020F0502020204030204"/>
                <a:sym typeface="Calibri" panose="020F0502020204030204"/>
              </a:endParaRPr>
            </a:p>
          </p:txBody>
        </p:sp>
        <p:sp>
          <p:nvSpPr>
            <p:cNvPr id="44" name="箭头: 右 31">
              <a:extLst>
                <a:ext uri="{FF2B5EF4-FFF2-40B4-BE49-F238E27FC236}">
                  <a16:creationId xmlns:a16="http://schemas.microsoft.com/office/drawing/2014/main" id="{2818A869-916B-4F91-AA12-4DB43FAE7551}"/>
                </a:ext>
              </a:extLst>
            </p:cNvPr>
            <p:cNvSpPr/>
            <p:nvPr/>
          </p:nvSpPr>
          <p:spPr>
            <a:xfrm rot="16200000">
              <a:off x="5017727" y="2217364"/>
              <a:ext cx="333468" cy="504389"/>
            </a:xfrm>
            <a:prstGeom prst="rightArrow">
              <a:avLst/>
            </a:prstGeom>
            <a:solidFill>
              <a:schemeClr val="bg1"/>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685783"/>
              <a:endParaRPr lang="en-US" sz="1050">
                <a:solidFill>
                  <a:prstClr val="black"/>
                </a:solidFill>
                <a:latin typeface="Calibri" panose="020F0502020204030204"/>
                <a:ea typeface="Calibri" panose="020F0502020204030204"/>
                <a:cs typeface="Calibri" panose="020F0502020204030204"/>
                <a:sym typeface="Calibri" panose="020F0502020204030204"/>
              </a:endParaRPr>
            </a:p>
          </p:txBody>
        </p:sp>
        <p:sp>
          <p:nvSpPr>
            <p:cNvPr id="45" name="箭头: 右 32">
              <a:extLst>
                <a:ext uri="{FF2B5EF4-FFF2-40B4-BE49-F238E27FC236}">
                  <a16:creationId xmlns:a16="http://schemas.microsoft.com/office/drawing/2014/main" id="{06D97E75-E25C-4175-845A-7B8C2E47CE74}"/>
                </a:ext>
              </a:extLst>
            </p:cNvPr>
            <p:cNvSpPr/>
            <p:nvPr/>
          </p:nvSpPr>
          <p:spPr>
            <a:xfrm rot="16200000">
              <a:off x="7564665" y="2213042"/>
              <a:ext cx="333468" cy="504389"/>
            </a:xfrm>
            <a:prstGeom prst="rightArrow">
              <a:avLst/>
            </a:prstGeom>
            <a:solidFill>
              <a:schemeClr val="bg1"/>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685783"/>
              <a:endParaRPr lang="en-US" sz="1050">
                <a:solidFill>
                  <a:prstClr val="black"/>
                </a:solidFill>
                <a:latin typeface="Calibri" panose="020F0502020204030204"/>
                <a:ea typeface="Calibri" panose="020F0502020204030204"/>
                <a:cs typeface="Calibri" panose="020F0502020204030204"/>
                <a:sym typeface="Calibri" panose="020F0502020204030204"/>
              </a:endParaRPr>
            </a:p>
          </p:txBody>
        </p:sp>
      </p:grpSp>
      <p:grpSp>
        <p:nvGrpSpPr>
          <p:cNvPr id="46" name="组合 45">
            <a:extLst>
              <a:ext uri="{FF2B5EF4-FFF2-40B4-BE49-F238E27FC236}">
                <a16:creationId xmlns:a16="http://schemas.microsoft.com/office/drawing/2014/main" id="{5B3CABE2-F062-44DE-A016-0DDC119962D9}"/>
              </a:ext>
            </a:extLst>
          </p:cNvPr>
          <p:cNvGrpSpPr/>
          <p:nvPr/>
        </p:nvGrpSpPr>
        <p:grpSpPr>
          <a:xfrm>
            <a:off x="1796924" y="4376410"/>
            <a:ext cx="8538061" cy="658646"/>
            <a:chOff x="345986" y="2845543"/>
            <a:chExt cx="8538061" cy="658646"/>
          </a:xfrm>
        </p:grpSpPr>
        <p:sp>
          <p:nvSpPr>
            <p:cNvPr id="47" name="文本框 46">
              <a:extLst>
                <a:ext uri="{FF2B5EF4-FFF2-40B4-BE49-F238E27FC236}">
                  <a16:creationId xmlns:a16="http://schemas.microsoft.com/office/drawing/2014/main" id="{86FC09D3-E9AC-4786-BD95-7F37600A047D}"/>
                </a:ext>
              </a:extLst>
            </p:cNvPr>
            <p:cNvSpPr txBox="1"/>
            <p:nvPr/>
          </p:nvSpPr>
          <p:spPr>
            <a:xfrm>
              <a:off x="345986" y="2915305"/>
              <a:ext cx="569387" cy="553998"/>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主要</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挑战</a:t>
              </a:r>
            </a:p>
          </p:txBody>
        </p:sp>
        <p:sp>
          <p:nvSpPr>
            <p:cNvPr id="48" name="矩形 47">
              <a:extLst>
                <a:ext uri="{FF2B5EF4-FFF2-40B4-BE49-F238E27FC236}">
                  <a16:creationId xmlns:a16="http://schemas.microsoft.com/office/drawing/2014/main" id="{8A0DFDF9-234C-4DE2-89A7-54E4BFF8FD63}"/>
                </a:ext>
              </a:extLst>
            </p:cNvPr>
            <p:cNvSpPr/>
            <p:nvPr/>
          </p:nvSpPr>
          <p:spPr>
            <a:xfrm>
              <a:off x="1440138" y="2845543"/>
              <a:ext cx="2305295" cy="654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学生异常行为如何精准发现关怀跟踪</a:t>
              </a:r>
            </a:p>
          </p:txBody>
        </p:sp>
        <p:sp>
          <p:nvSpPr>
            <p:cNvPr id="49" name="矩形 48">
              <a:extLst>
                <a:ext uri="{FF2B5EF4-FFF2-40B4-BE49-F238E27FC236}">
                  <a16:creationId xmlns:a16="http://schemas.microsoft.com/office/drawing/2014/main" id="{4573EFE1-4A62-4FB4-9771-B5B43B1CBB41}"/>
                </a:ext>
              </a:extLst>
            </p:cNvPr>
            <p:cNvSpPr/>
            <p:nvPr/>
          </p:nvSpPr>
          <p:spPr>
            <a:xfrm>
              <a:off x="3994745" y="2850125"/>
              <a:ext cx="2305295" cy="654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碎片化成长资源</a:t>
              </a:r>
              <a:endParaRPr kumimoji="1" lang="en-US" altLang="zh-CN" sz="1500" b="1" dirty="0">
                <a:solidFill>
                  <a:prstClr val="black"/>
                </a:solidFill>
                <a:latin typeface="Microsoft YaHei" panose="020B0503020204020204" pitchFamily="34" charset="-122"/>
                <a:ea typeface="Microsoft YaHei" panose="020B0503020204020204" pitchFamily="34" charset="-122"/>
              </a:endParaRPr>
            </a:p>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如何精准匹配</a:t>
              </a:r>
            </a:p>
          </p:txBody>
        </p:sp>
        <p:sp>
          <p:nvSpPr>
            <p:cNvPr id="50" name="矩形 49">
              <a:extLst>
                <a:ext uri="{FF2B5EF4-FFF2-40B4-BE49-F238E27FC236}">
                  <a16:creationId xmlns:a16="http://schemas.microsoft.com/office/drawing/2014/main" id="{AFE0BA19-4ECE-4654-B3D8-F9BAA50A76C3}"/>
                </a:ext>
              </a:extLst>
            </p:cNvPr>
            <p:cNvSpPr/>
            <p:nvPr/>
          </p:nvSpPr>
          <p:spPr>
            <a:xfrm>
              <a:off x="6578751" y="2845543"/>
              <a:ext cx="2305296" cy="654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如何面向重点关心学生有效供给</a:t>
              </a:r>
            </a:p>
          </p:txBody>
        </p:sp>
      </p:grpSp>
      <p:sp>
        <p:nvSpPr>
          <p:cNvPr id="51" name="矩形 50">
            <a:extLst>
              <a:ext uri="{FF2B5EF4-FFF2-40B4-BE49-F238E27FC236}">
                <a16:creationId xmlns:a16="http://schemas.microsoft.com/office/drawing/2014/main" id="{9CBEADDE-C7BD-4A8B-8DCA-1396002EFC25}"/>
              </a:ext>
            </a:extLst>
          </p:cNvPr>
          <p:cNvSpPr/>
          <p:nvPr/>
        </p:nvSpPr>
        <p:spPr>
          <a:xfrm>
            <a:off x="2891076" y="5562112"/>
            <a:ext cx="2322726" cy="33346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教育对象</a:t>
            </a:r>
          </a:p>
        </p:txBody>
      </p:sp>
      <p:sp>
        <p:nvSpPr>
          <p:cNvPr id="52" name="矩形 51">
            <a:extLst>
              <a:ext uri="{FF2B5EF4-FFF2-40B4-BE49-F238E27FC236}">
                <a16:creationId xmlns:a16="http://schemas.microsoft.com/office/drawing/2014/main" id="{05AEFCFE-AD61-4A86-9DFD-50AEA48B9BD3}"/>
              </a:ext>
            </a:extLst>
          </p:cNvPr>
          <p:cNvSpPr/>
          <p:nvPr/>
        </p:nvSpPr>
        <p:spPr>
          <a:xfrm>
            <a:off x="8029689" y="5562156"/>
            <a:ext cx="2307858" cy="3334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教育资源</a:t>
            </a:r>
          </a:p>
        </p:txBody>
      </p:sp>
      <p:grpSp>
        <p:nvGrpSpPr>
          <p:cNvPr id="53" name="组合 52">
            <a:extLst>
              <a:ext uri="{FF2B5EF4-FFF2-40B4-BE49-F238E27FC236}">
                <a16:creationId xmlns:a16="http://schemas.microsoft.com/office/drawing/2014/main" id="{1D8BBF99-D50C-4442-9028-1FA411416F57}"/>
              </a:ext>
            </a:extLst>
          </p:cNvPr>
          <p:cNvGrpSpPr/>
          <p:nvPr/>
        </p:nvGrpSpPr>
        <p:grpSpPr>
          <a:xfrm>
            <a:off x="3791529" y="5130869"/>
            <a:ext cx="5643003" cy="337401"/>
            <a:chOff x="2354322" y="2316845"/>
            <a:chExt cx="5643002" cy="337401"/>
          </a:xfrm>
        </p:grpSpPr>
        <p:sp>
          <p:nvSpPr>
            <p:cNvPr id="54" name="箭头: 右 23">
              <a:extLst>
                <a:ext uri="{FF2B5EF4-FFF2-40B4-BE49-F238E27FC236}">
                  <a16:creationId xmlns:a16="http://schemas.microsoft.com/office/drawing/2014/main" id="{2F73C442-8D6D-4CF3-A482-E3879B6E0993}"/>
                </a:ext>
              </a:extLst>
            </p:cNvPr>
            <p:cNvSpPr/>
            <p:nvPr/>
          </p:nvSpPr>
          <p:spPr>
            <a:xfrm rot="16200000">
              <a:off x="2439783" y="2231384"/>
              <a:ext cx="333468" cy="504389"/>
            </a:xfrm>
            <a:prstGeom prst="rightArrow">
              <a:avLst/>
            </a:prstGeom>
            <a:solidFill>
              <a:schemeClr val="bg1"/>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685783"/>
              <a:endParaRPr lang="en-US" sz="1050">
                <a:solidFill>
                  <a:prstClr val="black"/>
                </a:solidFill>
                <a:latin typeface="Calibri" panose="020F0502020204030204"/>
                <a:ea typeface="Calibri" panose="020F0502020204030204"/>
                <a:cs typeface="Calibri" panose="020F0502020204030204"/>
                <a:sym typeface="Calibri" panose="020F0502020204030204"/>
              </a:endParaRPr>
            </a:p>
          </p:txBody>
        </p:sp>
        <p:sp>
          <p:nvSpPr>
            <p:cNvPr id="55" name="箭头: 右 24">
              <a:extLst>
                <a:ext uri="{FF2B5EF4-FFF2-40B4-BE49-F238E27FC236}">
                  <a16:creationId xmlns:a16="http://schemas.microsoft.com/office/drawing/2014/main" id="{13997D78-F369-4D0D-A1AC-098EF127890B}"/>
                </a:ext>
              </a:extLst>
            </p:cNvPr>
            <p:cNvSpPr/>
            <p:nvPr/>
          </p:nvSpPr>
          <p:spPr>
            <a:xfrm rot="16200000">
              <a:off x="5009089" y="2235317"/>
              <a:ext cx="333468" cy="504389"/>
            </a:xfrm>
            <a:prstGeom prst="rightArrow">
              <a:avLst/>
            </a:prstGeom>
            <a:solidFill>
              <a:schemeClr val="bg1"/>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685783"/>
              <a:endParaRPr lang="en-US" sz="1050">
                <a:solidFill>
                  <a:prstClr val="black"/>
                </a:solidFill>
                <a:latin typeface="Calibri" panose="020F0502020204030204"/>
                <a:ea typeface="Calibri" panose="020F0502020204030204"/>
                <a:cs typeface="Calibri" panose="020F0502020204030204"/>
                <a:sym typeface="Calibri" panose="020F0502020204030204"/>
              </a:endParaRPr>
            </a:p>
          </p:txBody>
        </p:sp>
        <p:sp>
          <p:nvSpPr>
            <p:cNvPr id="56" name="箭头: 右 25">
              <a:extLst>
                <a:ext uri="{FF2B5EF4-FFF2-40B4-BE49-F238E27FC236}">
                  <a16:creationId xmlns:a16="http://schemas.microsoft.com/office/drawing/2014/main" id="{9618C924-88B6-4B1F-B95F-6CE3952812F0}"/>
                </a:ext>
              </a:extLst>
            </p:cNvPr>
            <p:cNvSpPr/>
            <p:nvPr/>
          </p:nvSpPr>
          <p:spPr>
            <a:xfrm rot="16200000">
              <a:off x="7578396" y="2231384"/>
              <a:ext cx="333468" cy="504389"/>
            </a:xfrm>
            <a:prstGeom prst="rightArrow">
              <a:avLst/>
            </a:prstGeom>
            <a:solidFill>
              <a:schemeClr val="bg1"/>
            </a:solidFill>
            <a:ln w="12700" cap="flat">
              <a:solidFill>
                <a:schemeClr val="tx1"/>
              </a:solidFill>
              <a:prstDash val="solid"/>
              <a:miter lim="8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685783"/>
              <a:endParaRPr lang="en-US" sz="1050">
                <a:solidFill>
                  <a:prstClr val="black"/>
                </a:solidFill>
                <a:latin typeface="Calibri" panose="020F0502020204030204"/>
                <a:ea typeface="Calibri" panose="020F0502020204030204"/>
                <a:cs typeface="Calibri" panose="020F0502020204030204"/>
                <a:sym typeface="Calibri" panose="020F0502020204030204"/>
              </a:endParaRPr>
            </a:p>
          </p:txBody>
        </p:sp>
      </p:grpSp>
      <p:cxnSp>
        <p:nvCxnSpPr>
          <p:cNvPr id="57" name="直接箭头连接符 21">
            <a:extLst>
              <a:ext uri="{FF2B5EF4-FFF2-40B4-BE49-F238E27FC236}">
                <a16:creationId xmlns:a16="http://schemas.microsoft.com/office/drawing/2014/main" id="{EE1015D2-3974-4AB7-97ED-D154FF61A687}"/>
              </a:ext>
            </a:extLst>
          </p:cNvPr>
          <p:cNvCxnSpPr>
            <a:cxnSpLocks/>
            <a:stCxn id="51" idx="3"/>
            <a:endCxn id="52" idx="1"/>
          </p:cNvCxnSpPr>
          <p:nvPr/>
        </p:nvCxnSpPr>
        <p:spPr>
          <a:xfrm>
            <a:off x="5213803" y="5728846"/>
            <a:ext cx="2815887" cy="22"/>
          </a:xfrm>
          <a:prstGeom prst="straightConnector1">
            <a:avLst/>
          </a:prstGeom>
          <a:noFill/>
          <a:ln w="28575" cap="flat">
            <a:solidFill>
              <a:schemeClr val="tx1"/>
            </a:solidFill>
            <a:prstDash val="solid"/>
            <a:miter lim="800000"/>
            <a:headEnd type="triangle"/>
            <a:tailEnd type="triangle"/>
          </a:ln>
        </p:spPr>
        <p:style>
          <a:lnRef idx="0">
            <a:scrgbClr r="0" g="0" b="0"/>
          </a:lnRef>
          <a:fillRef idx="0">
            <a:scrgbClr r="0" g="0" b="0"/>
          </a:fillRef>
          <a:effectRef idx="0">
            <a:scrgbClr r="0" g="0" b="0"/>
          </a:effectRef>
          <a:fontRef idx="none"/>
        </p:style>
      </p:cxnSp>
      <p:sp>
        <p:nvSpPr>
          <p:cNvPr id="91" name="文本框 90">
            <a:extLst>
              <a:ext uri="{FF2B5EF4-FFF2-40B4-BE49-F238E27FC236}">
                <a16:creationId xmlns:a16="http://schemas.microsoft.com/office/drawing/2014/main" id="{AB074514-A26B-471F-AE25-03F8C8DA5864}"/>
              </a:ext>
            </a:extLst>
          </p:cNvPr>
          <p:cNvSpPr txBox="1"/>
          <p:nvPr/>
        </p:nvSpPr>
        <p:spPr>
          <a:xfrm>
            <a:off x="6181429" y="5464338"/>
            <a:ext cx="954107" cy="323165"/>
          </a:xfrm>
          <a:prstGeom prst="rect">
            <a:avLst/>
          </a:prstGeom>
          <a:noFill/>
        </p:spPr>
        <p:txBody>
          <a:bodyPr wrap="none" rtlCol="0">
            <a:spAutoFit/>
          </a:bodyPr>
          <a:lstStyle/>
          <a:p>
            <a:pPr defTabSz="685800"/>
            <a:r>
              <a:rPr kumimoji="1" lang="zh-CN" altLang="en-US" sz="1500" b="1" dirty="0">
                <a:solidFill>
                  <a:prstClr val="black"/>
                </a:solidFill>
                <a:latin typeface="Microsoft YaHei" panose="020B0503020204020204" pitchFamily="34" charset="-122"/>
                <a:ea typeface="Microsoft YaHei" panose="020B0503020204020204" pitchFamily="34" charset="-122"/>
              </a:rPr>
              <a:t>教育过程</a:t>
            </a:r>
          </a:p>
        </p:txBody>
      </p:sp>
    </p:spTree>
    <p:extLst>
      <p:ext uri="{BB962C8B-B14F-4D97-AF65-F5344CB8AC3E}">
        <p14:creationId xmlns:p14="http://schemas.microsoft.com/office/powerpoint/2010/main" val="2931175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3544560" cy="646331"/>
          </a:xfrm>
          <a:prstGeom prst="rect">
            <a:avLst/>
          </a:prstGeom>
          <a:noFill/>
        </p:spPr>
        <p:txBody>
          <a:bodyPr wrap="none" rtlCol="0">
            <a:spAutoFit/>
          </a:bodyPr>
          <a:lstStyle/>
          <a:p>
            <a:r>
              <a:rPr lang="zh-CN" altLang="en-US" sz="3600" b="1" spc="300" dirty="0">
                <a:solidFill>
                  <a:schemeClr val="tx1">
                    <a:lumMod val="85000"/>
                    <a:lumOff val="15000"/>
                  </a:schemeClr>
                </a:solidFill>
              </a:rPr>
              <a:t>直球大纲</a:t>
            </a:r>
            <a:r>
              <a:rPr lang="en-US" altLang="zh-CN" sz="3600" b="1" spc="300" dirty="0">
                <a:solidFill>
                  <a:schemeClr val="tx1">
                    <a:lumMod val="85000"/>
                    <a:lumOff val="15000"/>
                  </a:schemeClr>
                </a:solidFill>
              </a:rPr>
              <a:t>+</a:t>
            </a:r>
            <a:r>
              <a:rPr lang="zh-CN" altLang="en-US" sz="3600" b="1" spc="300" dirty="0">
                <a:solidFill>
                  <a:schemeClr val="tx1">
                    <a:lumMod val="85000"/>
                    <a:lumOff val="15000"/>
                  </a:schemeClr>
                </a:solidFill>
              </a:rPr>
              <a:t>扩写</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a:extLst>
              <a:ext uri="{FF2B5EF4-FFF2-40B4-BE49-F238E27FC236}">
                <a16:creationId xmlns:a16="http://schemas.microsoft.com/office/drawing/2014/main" id="{CCDF4FCA-9AB4-B136-1D27-09BFD9702ADB}"/>
              </a:ext>
            </a:extLst>
          </p:cNvPr>
          <p:cNvSpPr txBox="1"/>
          <p:nvPr/>
        </p:nvSpPr>
        <p:spPr>
          <a:xfrm>
            <a:off x="983582" y="1111281"/>
            <a:ext cx="8973813" cy="461665"/>
          </a:xfrm>
          <a:prstGeom prst="rect">
            <a:avLst/>
          </a:prstGeom>
          <a:noFill/>
        </p:spPr>
        <p:txBody>
          <a:bodyPr wrap="square">
            <a:spAutoFit/>
          </a:bodyPr>
          <a:lstStyle/>
          <a:p>
            <a:pPr>
              <a:spcBef>
                <a:spcPts val="1200"/>
              </a:spcBef>
            </a:pPr>
            <a:r>
              <a:rPr lang="zh-CN" altLang="en-US" sz="2400" b="1" dirty="0"/>
              <a:t>技巧：</a:t>
            </a:r>
            <a:r>
              <a:rPr lang="zh-CN" altLang="en-US" sz="2400" dirty="0"/>
              <a:t>先问大纲，再分别扩写</a:t>
            </a:r>
            <a:endParaRPr lang="en-US" altLang="zh-CN" sz="2400" b="1" dirty="0"/>
          </a:p>
        </p:txBody>
      </p:sp>
      <p:pic>
        <p:nvPicPr>
          <p:cNvPr id="5" name="图片 4">
            <a:extLst>
              <a:ext uri="{FF2B5EF4-FFF2-40B4-BE49-F238E27FC236}">
                <a16:creationId xmlns:a16="http://schemas.microsoft.com/office/drawing/2014/main" id="{B1E0D1E6-EE7F-3199-227D-5AB57C666189}"/>
              </a:ext>
            </a:extLst>
          </p:cNvPr>
          <p:cNvPicPr>
            <a:picLocks noChangeAspect="1"/>
          </p:cNvPicPr>
          <p:nvPr/>
        </p:nvPicPr>
        <p:blipFill>
          <a:blip r:embed="rId3"/>
          <a:stretch>
            <a:fillRect/>
          </a:stretch>
        </p:blipFill>
        <p:spPr>
          <a:xfrm>
            <a:off x="1461654" y="1682426"/>
            <a:ext cx="9268692" cy="5048800"/>
          </a:xfrm>
          <a:prstGeom prst="rect">
            <a:avLst/>
          </a:prstGeom>
        </p:spPr>
      </p:pic>
    </p:spTree>
    <p:extLst>
      <p:ext uri="{BB962C8B-B14F-4D97-AF65-F5344CB8AC3E}">
        <p14:creationId xmlns:p14="http://schemas.microsoft.com/office/powerpoint/2010/main" val="18777772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03</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2" y="3893325"/>
            <a:ext cx="10046966" cy="861774"/>
          </a:xfrm>
          <a:prstGeom prst="rect">
            <a:avLst/>
          </a:prstGeom>
          <a:noFill/>
        </p:spPr>
        <p:txBody>
          <a:bodyPr wrap="square" rtlCol="0">
            <a:spAutoFit/>
          </a:bodyPr>
          <a:lstStyle/>
          <a:p>
            <a:r>
              <a:rPr lang="en-US" altLang="zh-CN" sz="5000" b="1" spc="600" dirty="0">
                <a:solidFill>
                  <a:schemeClr val="tx1">
                    <a:lumMod val="85000"/>
                    <a:lumOff val="15000"/>
                  </a:schemeClr>
                </a:solidFill>
              </a:rPr>
              <a:t>Coding</a:t>
            </a:r>
            <a:r>
              <a:rPr lang="zh-CN" altLang="en-US" sz="5000" b="1" spc="600" dirty="0">
                <a:solidFill>
                  <a:schemeClr val="tx1">
                    <a:lumMod val="85000"/>
                    <a:lumOff val="15000"/>
                  </a:schemeClr>
                </a:solidFill>
              </a:rPr>
              <a:t>教程</a:t>
            </a:r>
          </a:p>
        </p:txBody>
      </p:sp>
      <p:pic>
        <p:nvPicPr>
          <p:cNvPr id="5" name="图片 4" descr="图片包含 游戏机&#10;&#10;描述已自动生成">
            <a:extLst>
              <a:ext uri="{FF2B5EF4-FFF2-40B4-BE49-F238E27FC236}">
                <a16:creationId xmlns:a16="http://schemas.microsoft.com/office/drawing/2014/main" id="{18CCF0E7-603B-46A8-8313-A1D6A462468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854" t="14311" r="2763" b="18023"/>
          <a:stretch/>
        </p:blipFill>
        <p:spPr>
          <a:xfrm>
            <a:off x="0" y="0"/>
            <a:ext cx="3359822" cy="741561"/>
          </a:xfrm>
          <a:prstGeom prst="rect">
            <a:avLst/>
          </a:prstGeom>
        </p:spPr>
      </p:pic>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2578046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使用情景</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468BF4EE-B831-F2DD-E9EA-82735E7C4A58}"/>
              </a:ext>
            </a:extLst>
          </p:cNvPr>
          <p:cNvSpPr txBox="1"/>
          <p:nvPr/>
        </p:nvSpPr>
        <p:spPr>
          <a:xfrm>
            <a:off x="1474907" y="1143782"/>
            <a:ext cx="9242186" cy="4078039"/>
          </a:xfrm>
          <a:prstGeom prst="rect">
            <a:avLst/>
          </a:prstGeom>
          <a:noFill/>
        </p:spPr>
        <p:txBody>
          <a:bodyPr wrap="square" rtlCol="0">
            <a:spAutoFit/>
          </a:bodyPr>
          <a:lstStyle/>
          <a:p>
            <a:pPr marL="457200" indent="-457200">
              <a:spcBef>
                <a:spcPts val="600"/>
              </a:spcBef>
              <a:buFont typeface="Wingdings" panose="05000000000000000000" pitchFamily="2" charset="2"/>
              <a:buChar char="n"/>
            </a:pPr>
            <a:r>
              <a:rPr lang="zh-CN" altLang="en-US" sz="2800" b="1" dirty="0">
                <a:solidFill>
                  <a:schemeClr val="tx1">
                    <a:lumMod val="85000"/>
                    <a:lumOff val="15000"/>
                  </a:schemeClr>
                </a:solidFill>
              </a:rPr>
              <a:t>学习新语言：</a:t>
            </a:r>
            <a:endParaRPr lang="en-US" altLang="zh-CN" sz="2800" b="1" dirty="0">
              <a:solidFill>
                <a:schemeClr val="tx1">
                  <a:lumMod val="85000"/>
                  <a:lumOff val="15000"/>
                </a:schemeClr>
              </a:solidFill>
            </a:endParaRPr>
          </a:p>
          <a:p>
            <a:pPr>
              <a:spcBef>
                <a:spcPts val="600"/>
              </a:spcBef>
            </a:pPr>
            <a:r>
              <a:rPr lang="en-US" altLang="zh-CN" sz="2800" b="1" dirty="0">
                <a:solidFill>
                  <a:schemeClr val="tx1">
                    <a:lumMod val="85000"/>
                    <a:lumOff val="15000"/>
                  </a:schemeClr>
                </a:solidFill>
              </a:rPr>
              <a:t>	</a:t>
            </a:r>
            <a:r>
              <a:rPr lang="zh-CN" altLang="en-US" sz="2400" dirty="0">
                <a:solidFill>
                  <a:schemeClr val="tx1">
                    <a:lumMod val="85000"/>
                    <a:lumOff val="15000"/>
                  </a:schemeClr>
                </a:solidFill>
              </a:rPr>
              <a:t>作为</a:t>
            </a:r>
            <a:r>
              <a:rPr lang="en-US" altLang="zh-CN" sz="2400" dirty="0" err="1">
                <a:solidFill>
                  <a:schemeClr val="tx1">
                    <a:lumMod val="85000"/>
                    <a:lumOff val="15000"/>
                  </a:schemeClr>
                </a:solidFill>
              </a:rPr>
              <a:t>csdn</a:t>
            </a:r>
            <a:r>
              <a:rPr lang="zh-CN" altLang="en-US" sz="2400" dirty="0">
                <a:solidFill>
                  <a:schemeClr val="tx1">
                    <a:lumMod val="85000"/>
                    <a:lumOff val="15000"/>
                  </a:schemeClr>
                </a:solidFill>
              </a:rPr>
              <a:t>等教程的辅助工具，对代码“批改”</a:t>
            </a:r>
            <a:endParaRPr lang="en-US" altLang="zh-CN" sz="2400" dirty="0">
              <a:solidFill>
                <a:schemeClr val="tx1">
                  <a:lumMod val="85000"/>
                  <a:lumOff val="15000"/>
                </a:schemeClr>
              </a:solidFill>
            </a:endParaRPr>
          </a:p>
          <a:p>
            <a:pPr marL="457200" indent="-457200">
              <a:spcBef>
                <a:spcPts val="600"/>
              </a:spcBef>
              <a:buFont typeface="Wingdings" panose="05000000000000000000" pitchFamily="2" charset="2"/>
              <a:buChar char="n"/>
            </a:pPr>
            <a:r>
              <a:rPr lang="zh-CN" altLang="en-US" sz="2800" b="1" dirty="0">
                <a:solidFill>
                  <a:schemeClr val="tx1">
                    <a:lumMod val="85000"/>
                    <a:lumOff val="15000"/>
                  </a:schemeClr>
                </a:solidFill>
              </a:rPr>
              <a:t>实现新功能：</a:t>
            </a:r>
            <a:endParaRPr lang="en-US" altLang="zh-CN" sz="2800" b="1" dirty="0">
              <a:solidFill>
                <a:schemeClr val="tx1">
                  <a:lumMod val="85000"/>
                  <a:lumOff val="15000"/>
                </a:schemeClr>
              </a:solidFill>
            </a:endParaRPr>
          </a:p>
          <a:p>
            <a:pPr>
              <a:spcBef>
                <a:spcPts val="600"/>
              </a:spcBef>
            </a:pPr>
            <a:r>
              <a:rPr lang="en-US" altLang="zh-CN" sz="2800" b="1" dirty="0">
                <a:solidFill>
                  <a:schemeClr val="tx1">
                    <a:lumMod val="85000"/>
                    <a:lumOff val="15000"/>
                  </a:schemeClr>
                </a:solidFill>
              </a:rPr>
              <a:t>	</a:t>
            </a:r>
            <a:r>
              <a:rPr lang="zh-CN" altLang="en-US" sz="2400" dirty="0">
                <a:solidFill>
                  <a:schemeClr val="tx1">
                    <a:lumMod val="85000"/>
                    <a:lumOff val="15000"/>
                  </a:schemeClr>
                </a:solidFill>
              </a:rPr>
              <a:t>查找陌生库</a:t>
            </a:r>
            <a:endParaRPr lang="en-US" altLang="zh-CN" sz="2800" b="1" dirty="0">
              <a:solidFill>
                <a:schemeClr val="tx1">
                  <a:lumMod val="85000"/>
                  <a:lumOff val="15000"/>
                </a:schemeClr>
              </a:solidFill>
            </a:endParaRPr>
          </a:p>
          <a:p>
            <a:pPr marL="457200" indent="-457200">
              <a:spcBef>
                <a:spcPts val="600"/>
              </a:spcBef>
              <a:buFont typeface="Wingdings" panose="05000000000000000000" pitchFamily="2" charset="2"/>
              <a:buChar char="n"/>
            </a:pPr>
            <a:r>
              <a:rPr lang="zh-CN" altLang="en-US" sz="2800" b="1" dirty="0">
                <a:solidFill>
                  <a:schemeClr val="tx1">
                    <a:lumMod val="85000"/>
                    <a:lumOff val="15000"/>
                  </a:schemeClr>
                </a:solidFill>
              </a:rPr>
              <a:t>数据处理</a:t>
            </a:r>
            <a:r>
              <a:rPr lang="en-US" altLang="zh-CN" sz="2800" b="1" dirty="0">
                <a:solidFill>
                  <a:schemeClr val="tx1">
                    <a:lumMod val="85000"/>
                    <a:lumOff val="15000"/>
                  </a:schemeClr>
                </a:solidFill>
              </a:rPr>
              <a:t>+</a:t>
            </a:r>
            <a:r>
              <a:rPr lang="zh-CN" altLang="en-US" sz="2800" b="1" dirty="0">
                <a:solidFill>
                  <a:schemeClr val="tx1">
                    <a:lumMod val="85000"/>
                    <a:lumOff val="15000"/>
                  </a:schemeClr>
                </a:solidFill>
              </a:rPr>
              <a:t>画图</a:t>
            </a:r>
            <a:r>
              <a:rPr lang="en-US" altLang="zh-CN" sz="2800" b="1" dirty="0">
                <a:solidFill>
                  <a:schemeClr val="tx1">
                    <a:lumMod val="85000"/>
                    <a:lumOff val="15000"/>
                  </a:schemeClr>
                </a:solidFill>
              </a:rPr>
              <a:t>+</a:t>
            </a:r>
            <a:r>
              <a:rPr lang="zh-CN" altLang="en-US" sz="2800" b="1" dirty="0">
                <a:solidFill>
                  <a:schemeClr val="tx1">
                    <a:lumMod val="85000"/>
                    <a:lumOff val="15000"/>
                  </a:schemeClr>
                </a:solidFill>
              </a:rPr>
              <a:t>报告：</a:t>
            </a:r>
            <a:endParaRPr lang="en-US" altLang="zh-CN" sz="2800" b="1" dirty="0">
              <a:solidFill>
                <a:schemeClr val="tx1">
                  <a:lumMod val="85000"/>
                  <a:lumOff val="15000"/>
                </a:schemeClr>
              </a:solidFill>
            </a:endParaRPr>
          </a:p>
          <a:p>
            <a:pPr>
              <a:spcBef>
                <a:spcPts val="600"/>
              </a:spcBef>
            </a:pPr>
            <a:r>
              <a:rPr lang="en-US" altLang="zh-CN" sz="2800" b="1" dirty="0">
                <a:solidFill>
                  <a:schemeClr val="tx1">
                    <a:lumMod val="85000"/>
                    <a:lumOff val="15000"/>
                  </a:schemeClr>
                </a:solidFill>
              </a:rPr>
              <a:t>	</a:t>
            </a:r>
            <a:r>
              <a:rPr lang="zh-CN" altLang="en-US" sz="2400" dirty="0">
                <a:solidFill>
                  <a:schemeClr val="tx1">
                    <a:lumMod val="85000"/>
                    <a:lumOff val="15000"/>
                  </a:schemeClr>
                </a:solidFill>
              </a:rPr>
              <a:t>直接处理实验数据，生成报告</a:t>
            </a:r>
            <a:endParaRPr lang="en-US" altLang="zh-CN" sz="2800" b="1" dirty="0">
              <a:solidFill>
                <a:schemeClr val="tx1">
                  <a:lumMod val="85000"/>
                  <a:lumOff val="15000"/>
                </a:schemeClr>
              </a:solidFill>
            </a:endParaRPr>
          </a:p>
          <a:p>
            <a:pPr marL="457200" indent="-457200">
              <a:spcBef>
                <a:spcPts val="600"/>
              </a:spcBef>
              <a:buFont typeface="Wingdings" panose="05000000000000000000" pitchFamily="2" charset="2"/>
              <a:buChar char="n"/>
            </a:pPr>
            <a:r>
              <a:rPr lang="en-US" altLang="zh-CN" sz="2800" b="1" dirty="0">
                <a:solidFill>
                  <a:schemeClr val="tx1">
                    <a:lumMod val="85000"/>
                    <a:lumOff val="15000"/>
                  </a:schemeClr>
                </a:solidFill>
              </a:rPr>
              <a:t>Debug</a:t>
            </a:r>
            <a:r>
              <a:rPr lang="zh-CN" altLang="en-US" sz="2800" b="1" dirty="0">
                <a:solidFill>
                  <a:schemeClr val="tx1">
                    <a:lumMod val="85000"/>
                    <a:lumOff val="15000"/>
                  </a:schemeClr>
                </a:solidFill>
              </a:rPr>
              <a:t>：</a:t>
            </a:r>
            <a:endParaRPr lang="en-US" altLang="zh-CN" sz="2800" b="1" dirty="0">
              <a:solidFill>
                <a:schemeClr val="tx1">
                  <a:lumMod val="85000"/>
                  <a:lumOff val="15000"/>
                </a:schemeClr>
              </a:solidFill>
            </a:endParaRPr>
          </a:p>
          <a:p>
            <a:pPr>
              <a:spcBef>
                <a:spcPts val="600"/>
              </a:spcBef>
            </a:pPr>
            <a:r>
              <a:rPr lang="en-US" altLang="zh-CN" sz="2800" b="1" dirty="0">
                <a:solidFill>
                  <a:schemeClr val="tx1">
                    <a:lumMod val="85000"/>
                    <a:lumOff val="15000"/>
                  </a:schemeClr>
                </a:solidFill>
              </a:rPr>
              <a:t>	</a:t>
            </a:r>
            <a:r>
              <a:rPr lang="zh-CN" altLang="en-US" sz="2400" dirty="0">
                <a:solidFill>
                  <a:schemeClr val="tx1">
                    <a:lumMod val="85000"/>
                    <a:lumOff val="15000"/>
                  </a:schemeClr>
                </a:solidFill>
              </a:rPr>
              <a:t>解决陌生报错</a:t>
            </a:r>
            <a:endParaRPr lang="en-US" altLang="zh-CN" sz="2800" dirty="0">
              <a:solidFill>
                <a:schemeClr val="tx1">
                  <a:lumMod val="85000"/>
                  <a:lumOff val="15000"/>
                </a:schemeClr>
              </a:solidFill>
            </a:endParaRPr>
          </a:p>
        </p:txBody>
      </p:sp>
      <p:sp>
        <p:nvSpPr>
          <p:cNvPr id="9" name="文本框 8">
            <a:extLst>
              <a:ext uri="{FF2B5EF4-FFF2-40B4-BE49-F238E27FC236}">
                <a16:creationId xmlns:a16="http://schemas.microsoft.com/office/drawing/2014/main" id="{C02CBA97-0BFA-D96F-1096-CD4566E28DE0}"/>
              </a:ext>
            </a:extLst>
          </p:cNvPr>
          <p:cNvSpPr txBox="1"/>
          <p:nvPr/>
        </p:nvSpPr>
        <p:spPr>
          <a:xfrm>
            <a:off x="1609093" y="5252553"/>
            <a:ext cx="8973813" cy="984885"/>
          </a:xfrm>
          <a:prstGeom prst="rect">
            <a:avLst/>
          </a:prstGeom>
          <a:noFill/>
        </p:spPr>
        <p:txBody>
          <a:bodyPr wrap="square">
            <a:spAutoFit/>
          </a:bodyPr>
          <a:lstStyle/>
          <a:p>
            <a:pPr algn="ctr">
              <a:spcBef>
                <a:spcPts val="1200"/>
              </a:spcBef>
            </a:pPr>
            <a:r>
              <a:rPr lang="en-US" altLang="zh-CN" sz="2400" b="1" dirty="0">
                <a:solidFill>
                  <a:srgbClr val="FF0000"/>
                </a:solidFill>
              </a:rPr>
              <a:t>Coding</a:t>
            </a:r>
            <a:r>
              <a:rPr lang="zh-CN" altLang="en-US" sz="2400" b="1" dirty="0">
                <a:solidFill>
                  <a:srgbClr val="FF0000"/>
                </a:solidFill>
              </a:rPr>
              <a:t>部分一般</a:t>
            </a:r>
            <a:r>
              <a:rPr lang="en-US" altLang="zh-CN" sz="2400" b="1" dirty="0">
                <a:solidFill>
                  <a:srgbClr val="FF0000"/>
                </a:solidFill>
              </a:rPr>
              <a:t>GPT3.5</a:t>
            </a:r>
            <a:r>
              <a:rPr lang="zh-CN" altLang="en-US" sz="2400" b="1" dirty="0">
                <a:solidFill>
                  <a:srgbClr val="FF0000"/>
                </a:solidFill>
              </a:rPr>
              <a:t>就足够了</a:t>
            </a:r>
            <a:endParaRPr lang="en-US" altLang="zh-CN" sz="2400" b="1" dirty="0">
              <a:solidFill>
                <a:srgbClr val="FF0000"/>
              </a:solidFill>
            </a:endParaRPr>
          </a:p>
          <a:p>
            <a:pPr algn="ctr">
              <a:spcBef>
                <a:spcPts val="1200"/>
              </a:spcBef>
            </a:pPr>
            <a:r>
              <a:rPr lang="en-US" altLang="zh-CN" sz="2400" b="1" dirty="0">
                <a:solidFill>
                  <a:srgbClr val="FF0000"/>
                </a:solidFill>
              </a:rPr>
              <a:t>3.5</a:t>
            </a:r>
            <a:r>
              <a:rPr lang="zh-CN" altLang="en-US" sz="2400" b="1" dirty="0">
                <a:solidFill>
                  <a:srgbClr val="FF0000"/>
                </a:solidFill>
              </a:rPr>
              <a:t>与</a:t>
            </a:r>
            <a:r>
              <a:rPr lang="en-US" altLang="zh-CN" sz="2400" b="1" dirty="0">
                <a:solidFill>
                  <a:srgbClr val="FF0000"/>
                </a:solidFill>
              </a:rPr>
              <a:t>4</a:t>
            </a:r>
            <a:r>
              <a:rPr lang="zh-CN" altLang="en-US" sz="2400" b="1" dirty="0">
                <a:solidFill>
                  <a:srgbClr val="FF0000"/>
                </a:solidFill>
              </a:rPr>
              <a:t>的区别是</a:t>
            </a:r>
            <a:r>
              <a:rPr lang="en-US" altLang="zh-CN" sz="2400" b="1" dirty="0">
                <a:solidFill>
                  <a:srgbClr val="FF0000"/>
                </a:solidFill>
              </a:rPr>
              <a:t>4</a:t>
            </a:r>
            <a:r>
              <a:rPr lang="zh-CN" altLang="en-US" sz="2400" b="1" dirty="0">
                <a:solidFill>
                  <a:srgbClr val="FF0000"/>
                </a:solidFill>
              </a:rPr>
              <a:t>可以线上运行代码，</a:t>
            </a:r>
            <a:r>
              <a:rPr lang="en-US" altLang="zh-CN" sz="2400" b="1" dirty="0">
                <a:solidFill>
                  <a:srgbClr val="FF0000"/>
                </a:solidFill>
              </a:rPr>
              <a:t>3.5</a:t>
            </a:r>
            <a:r>
              <a:rPr lang="zh-CN" altLang="en-US" sz="2400" b="1" dirty="0">
                <a:solidFill>
                  <a:srgbClr val="FF0000"/>
                </a:solidFill>
              </a:rPr>
              <a:t>只能生成，无法运行</a:t>
            </a:r>
            <a:endParaRPr lang="en-US" altLang="zh-CN" sz="2400" b="1" dirty="0">
              <a:solidFill>
                <a:srgbClr val="FF0000"/>
              </a:solidFill>
            </a:endParaRPr>
          </a:p>
        </p:txBody>
      </p:sp>
    </p:spTree>
    <p:extLst>
      <p:ext uri="{BB962C8B-B14F-4D97-AF65-F5344CB8AC3E}">
        <p14:creationId xmlns:p14="http://schemas.microsoft.com/office/powerpoint/2010/main" val="8902251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685351" cy="646331"/>
          </a:xfrm>
          <a:prstGeom prst="rect">
            <a:avLst/>
          </a:prstGeom>
          <a:noFill/>
        </p:spPr>
        <p:txBody>
          <a:bodyPr wrap="none" rtlCol="0">
            <a:spAutoFit/>
          </a:bodyPr>
          <a:lstStyle/>
          <a:p>
            <a:r>
              <a:rPr lang="zh-CN" altLang="en-US" sz="3600" b="1" spc="300" dirty="0">
                <a:solidFill>
                  <a:schemeClr val="tx1">
                    <a:lumMod val="85000"/>
                    <a:lumOff val="15000"/>
                  </a:schemeClr>
                </a:solidFill>
              </a:rPr>
              <a:t>学习新语言</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3B3A5E4B-59D0-883F-ABA0-B734BD1714D3}"/>
              </a:ext>
            </a:extLst>
          </p:cNvPr>
          <p:cNvPicPr>
            <a:picLocks noChangeAspect="1"/>
          </p:cNvPicPr>
          <p:nvPr/>
        </p:nvPicPr>
        <p:blipFill>
          <a:blip r:embed="rId3"/>
          <a:stretch>
            <a:fillRect/>
          </a:stretch>
        </p:blipFill>
        <p:spPr>
          <a:xfrm>
            <a:off x="1778311" y="1143782"/>
            <a:ext cx="8635378" cy="5476093"/>
          </a:xfrm>
          <a:prstGeom prst="rect">
            <a:avLst/>
          </a:prstGeom>
        </p:spPr>
      </p:pic>
    </p:spTree>
    <p:extLst>
      <p:ext uri="{BB962C8B-B14F-4D97-AF65-F5344CB8AC3E}">
        <p14:creationId xmlns:p14="http://schemas.microsoft.com/office/powerpoint/2010/main" val="24296988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685351" cy="646331"/>
          </a:xfrm>
          <a:prstGeom prst="rect">
            <a:avLst/>
          </a:prstGeom>
          <a:noFill/>
        </p:spPr>
        <p:txBody>
          <a:bodyPr wrap="none" rtlCol="0">
            <a:spAutoFit/>
          </a:bodyPr>
          <a:lstStyle/>
          <a:p>
            <a:r>
              <a:rPr lang="zh-CN" altLang="en-US" sz="3600" b="1" spc="300" dirty="0">
                <a:solidFill>
                  <a:schemeClr val="tx1">
                    <a:lumMod val="85000"/>
                    <a:lumOff val="15000"/>
                  </a:schemeClr>
                </a:solidFill>
              </a:rPr>
              <a:t>学习新语言</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图片 6">
            <a:extLst>
              <a:ext uri="{FF2B5EF4-FFF2-40B4-BE49-F238E27FC236}">
                <a16:creationId xmlns:a16="http://schemas.microsoft.com/office/drawing/2014/main" id="{68432673-7615-F2C9-A9F9-A425DBF41C72}"/>
              </a:ext>
            </a:extLst>
          </p:cNvPr>
          <p:cNvPicPr>
            <a:picLocks noChangeAspect="1"/>
          </p:cNvPicPr>
          <p:nvPr/>
        </p:nvPicPr>
        <p:blipFill>
          <a:blip r:embed="rId3"/>
          <a:stretch>
            <a:fillRect/>
          </a:stretch>
        </p:blipFill>
        <p:spPr>
          <a:xfrm>
            <a:off x="1039733" y="1745705"/>
            <a:ext cx="10112533" cy="4873588"/>
          </a:xfrm>
          <a:prstGeom prst="rect">
            <a:avLst/>
          </a:prstGeom>
        </p:spPr>
      </p:pic>
      <p:sp>
        <p:nvSpPr>
          <p:cNvPr id="8" name="文本框 7">
            <a:extLst>
              <a:ext uri="{FF2B5EF4-FFF2-40B4-BE49-F238E27FC236}">
                <a16:creationId xmlns:a16="http://schemas.microsoft.com/office/drawing/2014/main" id="{D3BB2528-673C-A46C-63F6-4E8884135AE9}"/>
              </a:ext>
            </a:extLst>
          </p:cNvPr>
          <p:cNvSpPr txBox="1"/>
          <p:nvPr/>
        </p:nvSpPr>
        <p:spPr>
          <a:xfrm>
            <a:off x="983582" y="1183905"/>
            <a:ext cx="8973813" cy="461665"/>
          </a:xfrm>
          <a:prstGeom prst="rect">
            <a:avLst/>
          </a:prstGeom>
          <a:noFill/>
        </p:spPr>
        <p:txBody>
          <a:bodyPr wrap="square">
            <a:spAutoFit/>
          </a:bodyPr>
          <a:lstStyle/>
          <a:p>
            <a:pPr>
              <a:spcBef>
                <a:spcPts val="1200"/>
              </a:spcBef>
            </a:pPr>
            <a:r>
              <a:rPr lang="zh-CN" altLang="en-US" sz="2400" b="1" dirty="0"/>
              <a:t>代码评价</a:t>
            </a:r>
            <a:endParaRPr lang="en-US" altLang="zh-CN" sz="2400" b="1" dirty="0"/>
          </a:p>
        </p:txBody>
      </p:sp>
    </p:spTree>
    <p:extLst>
      <p:ext uri="{BB962C8B-B14F-4D97-AF65-F5344CB8AC3E}">
        <p14:creationId xmlns:p14="http://schemas.microsoft.com/office/powerpoint/2010/main" val="35260851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685351" cy="646331"/>
          </a:xfrm>
          <a:prstGeom prst="rect">
            <a:avLst/>
          </a:prstGeom>
          <a:noFill/>
        </p:spPr>
        <p:txBody>
          <a:bodyPr wrap="none" rtlCol="0">
            <a:spAutoFit/>
          </a:bodyPr>
          <a:lstStyle/>
          <a:p>
            <a:r>
              <a:rPr lang="zh-CN" altLang="en-US" sz="3600" b="1" spc="300" dirty="0">
                <a:solidFill>
                  <a:schemeClr val="tx1">
                    <a:lumMod val="85000"/>
                    <a:lumOff val="15000"/>
                  </a:schemeClr>
                </a:solidFill>
              </a:rPr>
              <a:t>学习新语言</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D3BB2528-673C-A46C-63F6-4E8884135AE9}"/>
              </a:ext>
            </a:extLst>
          </p:cNvPr>
          <p:cNvSpPr txBox="1"/>
          <p:nvPr/>
        </p:nvSpPr>
        <p:spPr>
          <a:xfrm>
            <a:off x="983582" y="1183905"/>
            <a:ext cx="8973813" cy="461665"/>
          </a:xfrm>
          <a:prstGeom prst="rect">
            <a:avLst/>
          </a:prstGeom>
          <a:noFill/>
        </p:spPr>
        <p:txBody>
          <a:bodyPr wrap="square">
            <a:spAutoFit/>
          </a:bodyPr>
          <a:lstStyle/>
          <a:p>
            <a:pPr>
              <a:spcBef>
                <a:spcPts val="1200"/>
              </a:spcBef>
            </a:pPr>
            <a:r>
              <a:rPr lang="zh-CN" altLang="en-US" sz="2400" b="1" dirty="0"/>
              <a:t>代码讲解</a:t>
            </a:r>
            <a:endParaRPr lang="en-US" altLang="zh-CN" sz="2400" b="1" dirty="0"/>
          </a:p>
        </p:txBody>
      </p:sp>
      <p:pic>
        <p:nvPicPr>
          <p:cNvPr id="5" name="图片 4">
            <a:extLst>
              <a:ext uri="{FF2B5EF4-FFF2-40B4-BE49-F238E27FC236}">
                <a16:creationId xmlns:a16="http://schemas.microsoft.com/office/drawing/2014/main" id="{6C48AC51-B271-7876-46F1-0EB806008F56}"/>
              </a:ext>
            </a:extLst>
          </p:cNvPr>
          <p:cNvPicPr>
            <a:picLocks noChangeAspect="1"/>
          </p:cNvPicPr>
          <p:nvPr/>
        </p:nvPicPr>
        <p:blipFill>
          <a:blip r:embed="rId3"/>
          <a:stretch>
            <a:fillRect/>
          </a:stretch>
        </p:blipFill>
        <p:spPr>
          <a:xfrm>
            <a:off x="590258" y="1745705"/>
            <a:ext cx="5505742" cy="4844667"/>
          </a:xfrm>
          <a:prstGeom prst="rect">
            <a:avLst/>
          </a:prstGeom>
        </p:spPr>
      </p:pic>
      <p:pic>
        <p:nvPicPr>
          <p:cNvPr id="9" name="图片 8">
            <a:extLst>
              <a:ext uri="{FF2B5EF4-FFF2-40B4-BE49-F238E27FC236}">
                <a16:creationId xmlns:a16="http://schemas.microsoft.com/office/drawing/2014/main" id="{1ED44D09-92FC-7E76-477E-38910F52CF5C}"/>
              </a:ext>
            </a:extLst>
          </p:cNvPr>
          <p:cNvPicPr>
            <a:picLocks noChangeAspect="1"/>
          </p:cNvPicPr>
          <p:nvPr/>
        </p:nvPicPr>
        <p:blipFill>
          <a:blip r:embed="rId4"/>
          <a:stretch>
            <a:fillRect/>
          </a:stretch>
        </p:blipFill>
        <p:spPr>
          <a:xfrm>
            <a:off x="6478036" y="1745705"/>
            <a:ext cx="5548271" cy="4844667"/>
          </a:xfrm>
          <a:prstGeom prst="rect">
            <a:avLst/>
          </a:prstGeom>
        </p:spPr>
      </p:pic>
    </p:spTree>
    <p:extLst>
      <p:ext uri="{BB962C8B-B14F-4D97-AF65-F5344CB8AC3E}">
        <p14:creationId xmlns:p14="http://schemas.microsoft.com/office/powerpoint/2010/main" val="8282110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685351" cy="646331"/>
          </a:xfrm>
          <a:prstGeom prst="rect">
            <a:avLst/>
          </a:prstGeom>
          <a:noFill/>
        </p:spPr>
        <p:txBody>
          <a:bodyPr wrap="none" rtlCol="0">
            <a:spAutoFit/>
          </a:bodyPr>
          <a:lstStyle/>
          <a:p>
            <a:r>
              <a:rPr lang="zh-CN" altLang="en-US" sz="3600" b="1" spc="300" dirty="0">
                <a:solidFill>
                  <a:schemeClr val="tx1">
                    <a:lumMod val="85000"/>
                    <a:lumOff val="15000"/>
                  </a:schemeClr>
                </a:solidFill>
              </a:rPr>
              <a:t>实现新功能</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962FA4B0-DE95-585B-ECBF-D6117D48704C}"/>
              </a:ext>
            </a:extLst>
          </p:cNvPr>
          <p:cNvPicPr>
            <a:picLocks noChangeAspect="1"/>
          </p:cNvPicPr>
          <p:nvPr/>
        </p:nvPicPr>
        <p:blipFill>
          <a:blip r:embed="rId3"/>
          <a:stretch>
            <a:fillRect/>
          </a:stretch>
        </p:blipFill>
        <p:spPr>
          <a:xfrm>
            <a:off x="189277" y="1232262"/>
            <a:ext cx="5768402" cy="5270268"/>
          </a:xfrm>
          <a:prstGeom prst="rect">
            <a:avLst/>
          </a:prstGeom>
        </p:spPr>
      </p:pic>
      <p:pic>
        <p:nvPicPr>
          <p:cNvPr id="7" name="图片 6">
            <a:extLst>
              <a:ext uri="{FF2B5EF4-FFF2-40B4-BE49-F238E27FC236}">
                <a16:creationId xmlns:a16="http://schemas.microsoft.com/office/drawing/2014/main" id="{C571F340-20E0-ED9C-586F-6DCEFA9F1329}"/>
              </a:ext>
            </a:extLst>
          </p:cNvPr>
          <p:cNvPicPr>
            <a:picLocks noChangeAspect="1"/>
          </p:cNvPicPr>
          <p:nvPr/>
        </p:nvPicPr>
        <p:blipFill>
          <a:blip r:embed="rId4"/>
          <a:stretch>
            <a:fillRect/>
          </a:stretch>
        </p:blipFill>
        <p:spPr>
          <a:xfrm>
            <a:off x="6234321" y="1218183"/>
            <a:ext cx="5768402" cy="5269708"/>
          </a:xfrm>
          <a:prstGeom prst="rect">
            <a:avLst/>
          </a:prstGeom>
        </p:spPr>
      </p:pic>
    </p:spTree>
    <p:extLst>
      <p:ext uri="{BB962C8B-B14F-4D97-AF65-F5344CB8AC3E}">
        <p14:creationId xmlns:p14="http://schemas.microsoft.com/office/powerpoint/2010/main" val="28717622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数据处理</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8" name="图片 7">
            <a:extLst>
              <a:ext uri="{FF2B5EF4-FFF2-40B4-BE49-F238E27FC236}">
                <a16:creationId xmlns:a16="http://schemas.microsoft.com/office/drawing/2014/main" id="{D0622760-0606-9244-062A-AEE99AFC2D04}"/>
              </a:ext>
            </a:extLst>
          </p:cNvPr>
          <p:cNvPicPr>
            <a:picLocks noChangeAspect="1"/>
          </p:cNvPicPr>
          <p:nvPr/>
        </p:nvPicPr>
        <p:blipFill>
          <a:blip r:embed="rId3"/>
          <a:stretch>
            <a:fillRect/>
          </a:stretch>
        </p:blipFill>
        <p:spPr>
          <a:xfrm>
            <a:off x="2036190" y="1266717"/>
            <a:ext cx="9863183" cy="1570751"/>
          </a:xfrm>
          <a:prstGeom prst="rect">
            <a:avLst/>
          </a:prstGeom>
        </p:spPr>
      </p:pic>
      <p:pic>
        <p:nvPicPr>
          <p:cNvPr id="9" name="图片 8">
            <a:extLst>
              <a:ext uri="{FF2B5EF4-FFF2-40B4-BE49-F238E27FC236}">
                <a16:creationId xmlns:a16="http://schemas.microsoft.com/office/drawing/2014/main" id="{D2675A51-D421-E924-2AB9-9E2D05B0F152}"/>
              </a:ext>
            </a:extLst>
          </p:cNvPr>
          <p:cNvPicPr>
            <a:picLocks noChangeAspect="1"/>
          </p:cNvPicPr>
          <p:nvPr/>
        </p:nvPicPr>
        <p:blipFill>
          <a:blip r:embed="rId4"/>
          <a:stretch>
            <a:fillRect/>
          </a:stretch>
        </p:blipFill>
        <p:spPr>
          <a:xfrm>
            <a:off x="265595" y="1266717"/>
            <a:ext cx="1315251" cy="1562359"/>
          </a:xfrm>
          <a:prstGeom prst="rect">
            <a:avLst/>
          </a:prstGeom>
        </p:spPr>
      </p:pic>
      <p:pic>
        <p:nvPicPr>
          <p:cNvPr id="10" name="图片 9">
            <a:extLst>
              <a:ext uri="{FF2B5EF4-FFF2-40B4-BE49-F238E27FC236}">
                <a16:creationId xmlns:a16="http://schemas.microsoft.com/office/drawing/2014/main" id="{47850011-F2F4-B696-4329-7C274E741FE9}"/>
              </a:ext>
            </a:extLst>
          </p:cNvPr>
          <p:cNvPicPr>
            <a:picLocks noChangeAspect="1"/>
          </p:cNvPicPr>
          <p:nvPr/>
        </p:nvPicPr>
        <p:blipFill>
          <a:blip r:embed="rId5"/>
          <a:stretch>
            <a:fillRect/>
          </a:stretch>
        </p:blipFill>
        <p:spPr>
          <a:xfrm>
            <a:off x="2036189" y="3093992"/>
            <a:ext cx="9863183" cy="2639832"/>
          </a:xfrm>
          <a:prstGeom prst="rect">
            <a:avLst/>
          </a:prstGeom>
        </p:spPr>
      </p:pic>
      <p:pic>
        <p:nvPicPr>
          <p:cNvPr id="11" name="图片 10">
            <a:extLst>
              <a:ext uri="{FF2B5EF4-FFF2-40B4-BE49-F238E27FC236}">
                <a16:creationId xmlns:a16="http://schemas.microsoft.com/office/drawing/2014/main" id="{E8B72F7E-B386-82C0-4AF7-4EA34AA0B13A}"/>
              </a:ext>
            </a:extLst>
          </p:cNvPr>
          <p:cNvPicPr>
            <a:picLocks noChangeAspect="1"/>
          </p:cNvPicPr>
          <p:nvPr/>
        </p:nvPicPr>
        <p:blipFill>
          <a:blip r:embed="rId6"/>
          <a:stretch>
            <a:fillRect/>
          </a:stretch>
        </p:blipFill>
        <p:spPr>
          <a:xfrm>
            <a:off x="325956" y="3672167"/>
            <a:ext cx="1315251" cy="1483481"/>
          </a:xfrm>
          <a:prstGeom prst="rect">
            <a:avLst/>
          </a:prstGeom>
        </p:spPr>
      </p:pic>
      <p:sp>
        <p:nvSpPr>
          <p:cNvPr id="12" name="文本框 11">
            <a:extLst>
              <a:ext uri="{FF2B5EF4-FFF2-40B4-BE49-F238E27FC236}">
                <a16:creationId xmlns:a16="http://schemas.microsoft.com/office/drawing/2014/main" id="{378E748F-C684-85AE-6EAE-35FDFA0611FB}"/>
              </a:ext>
            </a:extLst>
          </p:cNvPr>
          <p:cNvSpPr txBox="1"/>
          <p:nvPr/>
        </p:nvSpPr>
        <p:spPr>
          <a:xfrm>
            <a:off x="1641207" y="5998739"/>
            <a:ext cx="8973813" cy="461665"/>
          </a:xfrm>
          <a:prstGeom prst="rect">
            <a:avLst/>
          </a:prstGeom>
          <a:noFill/>
        </p:spPr>
        <p:txBody>
          <a:bodyPr wrap="square">
            <a:spAutoFit/>
          </a:bodyPr>
          <a:lstStyle/>
          <a:p>
            <a:pPr algn="ctr">
              <a:spcBef>
                <a:spcPts val="1200"/>
              </a:spcBef>
            </a:pPr>
            <a:r>
              <a:rPr lang="zh-CN" altLang="en-US" sz="2400" b="1" dirty="0">
                <a:solidFill>
                  <a:srgbClr val="FF0000"/>
                </a:solidFill>
              </a:rPr>
              <a:t>推荐使用</a:t>
            </a:r>
            <a:r>
              <a:rPr lang="en-US" altLang="zh-CN" sz="2400" b="1" dirty="0">
                <a:solidFill>
                  <a:srgbClr val="FF0000"/>
                </a:solidFill>
              </a:rPr>
              <a:t>.md</a:t>
            </a:r>
            <a:r>
              <a:rPr lang="zh-CN" altLang="en-US" sz="2400" b="1" dirty="0">
                <a:solidFill>
                  <a:srgbClr val="FF0000"/>
                </a:solidFill>
              </a:rPr>
              <a:t>或</a:t>
            </a:r>
            <a:r>
              <a:rPr lang="en-US" altLang="zh-CN" sz="2400" b="1" dirty="0">
                <a:solidFill>
                  <a:srgbClr val="FF0000"/>
                </a:solidFill>
              </a:rPr>
              <a:t>.</a:t>
            </a:r>
            <a:r>
              <a:rPr lang="en-US" altLang="zh-CN" sz="2400" b="1" dirty="0" err="1">
                <a:solidFill>
                  <a:srgbClr val="FF0000"/>
                </a:solidFill>
              </a:rPr>
              <a:t>tex</a:t>
            </a:r>
            <a:r>
              <a:rPr lang="zh-CN" altLang="en-US" sz="2400" b="1" dirty="0">
                <a:solidFill>
                  <a:srgbClr val="FF0000"/>
                </a:solidFill>
              </a:rPr>
              <a:t>格式，</a:t>
            </a:r>
            <a:r>
              <a:rPr lang="en-US" altLang="zh-CN" sz="2400" b="1" dirty="0">
                <a:solidFill>
                  <a:srgbClr val="FF0000"/>
                </a:solidFill>
              </a:rPr>
              <a:t>pdf</a:t>
            </a:r>
            <a:r>
              <a:rPr lang="zh-CN" altLang="en-US" sz="2400" b="1" dirty="0">
                <a:solidFill>
                  <a:srgbClr val="FF0000"/>
                </a:solidFill>
              </a:rPr>
              <a:t>和</a:t>
            </a:r>
            <a:r>
              <a:rPr lang="en-US" altLang="zh-CN" sz="2400" b="1" dirty="0">
                <a:solidFill>
                  <a:srgbClr val="FF0000"/>
                </a:solidFill>
              </a:rPr>
              <a:t>docx</a:t>
            </a:r>
            <a:r>
              <a:rPr lang="zh-CN" altLang="en-US" sz="2400" b="1" dirty="0">
                <a:solidFill>
                  <a:srgbClr val="FF0000"/>
                </a:solidFill>
              </a:rPr>
              <a:t>有概率无法读取</a:t>
            </a:r>
            <a:endParaRPr lang="en-US" altLang="zh-CN" sz="2400" b="1" dirty="0">
              <a:solidFill>
                <a:srgbClr val="FF0000"/>
              </a:solidFill>
            </a:endParaRPr>
          </a:p>
        </p:txBody>
      </p:sp>
    </p:spTree>
    <p:extLst>
      <p:ext uri="{BB962C8B-B14F-4D97-AF65-F5344CB8AC3E}">
        <p14:creationId xmlns:p14="http://schemas.microsoft.com/office/powerpoint/2010/main" val="2184515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数据处理</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9EF57509-DD87-3962-EE31-AB9F0D5F63D9}"/>
              </a:ext>
            </a:extLst>
          </p:cNvPr>
          <p:cNvPicPr>
            <a:picLocks noChangeAspect="1"/>
          </p:cNvPicPr>
          <p:nvPr/>
        </p:nvPicPr>
        <p:blipFill>
          <a:blip r:embed="rId3"/>
          <a:stretch>
            <a:fillRect/>
          </a:stretch>
        </p:blipFill>
        <p:spPr>
          <a:xfrm>
            <a:off x="1392024" y="1019823"/>
            <a:ext cx="9407951" cy="2057267"/>
          </a:xfrm>
          <a:prstGeom prst="rect">
            <a:avLst/>
          </a:prstGeom>
        </p:spPr>
      </p:pic>
      <p:pic>
        <p:nvPicPr>
          <p:cNvPr id="7" name="图片 6">
            <a:extLst>
              <a:ext uri="{FF2B5EF4-FFF2-40B4-BE49-F238E27FC236}">
                <a16:creationId xmlns:a16="http://schemas.microsoft.com/office/drawing/2014/main" id="{A8B01C1E-8C1F-363A-D0FD-8AF5BE1B4357}"/>
              </a:ext>
            </a:extLst>
          </p:cNvPr>
          <p:cNvPicPr>
            <a:picLocks noChangeAspect="1"/>
          </p:cNvPicPr>
          <p:nvPr/>
        </p:nvPicPr>
        <p:blipFill>
          <a:blip r:embed="rId4"/>
          <a:stretch>
            <a:fillRect/>
          </a:stretch>
        </p:blipFill>
        <p:spPr>
          <a:xfrm>
            <a:off x="1392024" y="2984908"/>
            <a:ext cx="3680218" cy="3731690"/>
          </a:xfrm>
          <a:prstGeom prst="rect">
            <a:avLst/>
          </a:prstGeom>
        </p:spPr>
      </p:pic>
      <p:sp>
        <p:nvSpPr>
          <p:cNvPr id="11" name="AutoShape 2">
            <a:extLst>
              <a:ext uri="{FF2B5EF4-FFF2-40B4-BE49-F238E27FC236}">
                <a16:creationId xmlns:a16="http://schemas.microsoft.com/office/drawing/2014/main" id="{B3356763-AA9E-D997-F2C1-9D6088234C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3" name="图片 12">
            <a:extLst>
              <a:ext uri="{FF2B5EF4-FFF2-40B4-BE49-F238E27FC236}">
                <a16:creationId xmlns:a16="http://schemas.microsoft.com/office/drawing/2014/main" id="{D60BBCFC-CEE4-B80C-98B8-C504D777E783}"/>
              </a:ext>
            </a:extLst>
          </p:cNvPr>
          <p:cNvPicPr>
            <a:picLocks noChangeAspect="1"/>
          </p:cNvPicPr>
          <p:nvPr/>
        </p:nvPicPr>
        <p:blipFill>
          <a:blip r:embed="rId5"/>
          <a:stretch>
            <a:fillRect/>
          </a:stretch>
        </p:blipFill>
        <p:spPr>
          <a:xfrm>
            <a:off x="5577102" y="2984908"/>
            <a:ext cx="5658552" cy="3731690"/>
          </a:xfrm>
          <a:prstGeom prst="rect">
            <a:avLst/>
          </a:prstGeom>
        </p:spPr>
      </p:pic>
    </p:spTree>
    <p:extLst>
      <p:ext uri="{BB962C8B-B14F-4D97-AF65-F5344CB8AC3E}">
        <p14:creationId xmlns:p14="http://schemas.microsoft.com/office/powerpoint/2010/main" val="4679576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数据处理</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9EF57509-DD87-3962-EE31-AB9F0D5F63D9}"/>
              </a:ext>
            </a:extLst>
          </p:cNvPr>
          <p:cNvPicPr>
            <a:picLocks noChangeAspect="1"/>
          </p:cNvPicPr>
          <p:nvPr/>
        </p:nvPicPr>
        <p:blipFill>
          <a:blip r:embed="rId3"/>
          <a:stretch>
            <a:fillRect/>
          </a:stretch>
        </p:blipFill>
        <p:spPr>
          <a:xfrm>
            <a:off x="1392024" y="1019823"/>
            <a:ext cx="9407951" cy="2057267"/>
          </a:xfrm>
          <a:prstGeom prst="rect">
            <a:avLst/>
          </a:prstGeom>
        </p:spPr>
      </p:pic>
      <p:pic>
        <p:nvPicPr>
          <p:cNvPr id="7" name="图片 6">
            <a:extLst>
              <a:ext uri="{FF2B5EF4-FFF2-40B4-BE49-F238E27FC236}">
                <a16:creationId xmlns:a16="http://schemas.microsoft.com/office/drawing/2014/main" id="{A8B01C1E-8C1F-363A-D0FD-8AF5BE1B4357}"/>
              </a:ext>
            </a:extLst>
          </p:cNvPr>
          <p:cNvPicPr>
            <a:picLocks noChangeAspect="1"/>
          </p:cNvPicPr>
          <p:nvPr/>
        </p:nvPicPr>
        <p:blipFill>
          <a:blip r:embed="rId4"/>
          <a:stretch>
            <a:fillRect/>
          </a:stretch>
        </p:blipFill>
        <p:spPr>
          <a:xfrm>
            <a:off x="1392024" y="2984908"/>
            <a:ext cx="3680218" cy="3731690"/>
          </a:xfrm>
          <a:prstGeom prst="rect">
            <a:avLst/>
          </a:prstGeom>
        </p:spPr>
      </p:pic>
      <p:sp>
        <p:nvSpPr>
          <p:cNvPr id="11" name="AutoShape 2">
            <a:extLst>
              <a:ext uri="{FF2B5EF4-FFF2-40B4-BE49-F238E27FC236}">
                <a16:creationId xmlns:a16="http://schemas.microsoft.com/office/drawing/2014/main" id="{B3356763-AA9E-D997-F2C1-9D6088234C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3" name="图片 12">
            <a:extLst>
              <a:ext uri="{FF2B5EF4-FFF2-40B4-BE49-F238E27FC236}">
                <a16:creationId xmlns:a16="http://schemas.microsoft.com/office/drawing/2014/main" id="{D60BBCFC-CEE4-B80C-98B8-C504D777E783}"/>
              </a:ext>
            </a:extLst>
          </p:cNvPr>
          <p:cNvPicPr>
            <a:picLocks noChangeAspect="1"/>
          </p:cNvPicPr>
          <p:nvPr/>
        </p:nvPicPr>
        <p:blipFill>
          <a:blip r:embed="rId5"/>
          <a:stretch>
            <a:fillRect/>
          </a:stretch>
        </p:blipFill>
        <p:spPr>
          <a:xfrm>
            <a:off x="5577102" y="2984908"/>
            <a:ext cx="5658552" cy="3731690"/>
          </a:xfrm>
          <a:prstGeom prst="rect">
            <a:avLst/>
          </a:prstGeom>
        </p:spPr>
      </p:pic>
    </p:spTree>
    <p:extLst>
      <p:ext uri="{BB962C8B-B14F-4D97-AF65-F5344CB8AC3E}">
        <p14:creationId xmlns:p14="http://schemas.microsoft.com/office/powerpoint/2010/main" val="39059133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11624" y="620688"/>
            <a:ext cx="6740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清小搭：学生成长助手（</a:t>
            </a:r>
            <a:r>
              <a:rPr lang="en-US" altLang="zh-CN" sz="2800" b="1" dirty="0">
                <a:latin typeface="微软雅黑" panose="020B0503020204020204" pitchFamily="34" charset="-122"/>
                <a:ea typeface="微软雅黑" panose="020B0503020204020204" pitchFamily="34" charset="-122"/>
              </a:rPr>
              <a:t>AI</a:t>
            </a:r>
            <a:r>
              <a:rPr lang="zh-CN" altLang="en-US" sz="2800" b="1" dirty="0">
                <a:latin typeface="微软雅黑" panose="020B0503020204020204" pitchFamily="34" charset="-122"/>
                <a:ea typeface="微软雅黑" panose="020B0503020204020204" pitchFamily="34" charset="-122"/>
              </a:rPr>
              <a:t>助手）</a:t>
            </a:r>
          </a:p>
        </p:txBody>
      </p:sp>
      <p:pic>
        <p:nvPicPr>
          <p:cNvPr id="37" name="图片 36">
            <a:extLst>
              <a:ext uri="{FF2B5EF4-FFF2-40B4-BE49-F238E27FC236}">
                <a16:creationId xmlns:a16="http://schemas.microsoft.com/office/drawing/2014/main" id="{82AD2BB4-2F61-45FB-9D19-33FB3B4CC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6292" y="3490460"/>
            <a:ext cx="5027521" cy="2356650"/>
          </a:xfrm>
          <a:prstGeom prst="rect">
            <a:avLst/>
          </a:prstGeom>
        </p:spPr>
      </p:pic>
      <p:sp>
        <p:nvSpPr>
          <p:cNvPr id="38" name="内容占位符 8">
            <a:extLst>
              <a:ext uri="{FF2B5EF4-FFF2-40B4-BE49-F238E27FC236}">
                <a16:creationId xmlns:a16="http://schemas.microsoft.com/office/drawing/2014/main" id="{7D00DC65-DE76-419B-970E-59D276C9D0E7}"/>
              </a:ext>
            </a:extLst>
          </p:cNvPr>
          <p:cNvSpPr txBox="1"/>
          <p:nvPr>
            <p:custDataLst>
              <p:tags r:id="rId1"/>
            </p:custDataLst>
          </p:nvPr>
        </p:nvSpPr>
        <p:spPr>
          <a:xfrm>
            <a:off x="6876752" y="3457057"/>
            <a:ext cx="3791249" cy="2427020"/>
          </a:xfrm>
          <a:prstGeom prst="rect">
            <a:avLst/>
          </a:prstGeom>
        </p:spPr>
        <p:txBody>
          <a:bodyPr vert="horz" lIns="68580" tIns="34290" rIns="68580" bIns="34290" rtlCol="0">
            <a:noAutofit/>
          </a:bodyPr>
          <a:lstStyle>
            <a:lvl1pPr marL="400050" indent="-400050" algn="l" defTabSz="914400" rtl="0" eaLnBrk="1" latinLnBrk="0" hangingPunct="1">
              <a:lnSpc>
                <a:spcPct val="100000"/>
              </a:lnSpc>
              <a:spcBef>
                <a:spcPts val="1200"/>
              </a:spcBef>
              <a:buClr>
                <a:schemeClr val="tx1"/>
              </a:buClr>
              <a:buSzPct val="100000"/>
              <a:buFont typeface="Wingdings" panose="05000000000000000000" pitchFamily="2" charset="2"/>
              <a:buChar char="l"/>
              <a:defRPr kumimoji="1" lang="zh-CN" altLang="en-US" sz="2800" b="1" kern="1200" baseline="0" dirty="0">
                <a:solidFill>
                  <a:schemeClr val="tx1"/>
                </a:solidFill>
                <a:latin typeface="+mn-lt"/>
                <a:ea typeface="+mn-ea"/>
                <a:cs typeface="+mn-cs"/>
              </a:defRPr>
            </a:lvl1pPr>
            <a:lvl2pPr marL="765175" indent="-307975" algn="l" defTabSz="914400" rtl="0" eaLnBrk="1" latinLnBrk="0" hangingPunct="1">
              <a:lnSpc>
                <a:spcPct val="100000"/>
              </a:lnSpc>
              <a:spcBef>
                <a:spcPts val="600"/>
              </a:spcBef>
              <a:buClr>
                <a:schemeClr val="tx1"/>
              </a:buClr>
              <a:buSzPct val="100000"/>
              <a:buFont typeface="Wingdings" panose="05000000000000000000" pitchFamily="2" charset="2"/>
              <a:buChar char="l"/>
              <a:defRPr kumimoji="1" lang="zh-CN" altLang="en-US" sz="2400" b="1" kern="1200" baseline="0" dirty="0">
                <a:solidFill>
                  <a:schemeClr val="tx1"/>
                </a:solidFill>
                <a:latin typeface="+mn-lt"/>
                <a:ea typeface="+mn-ea"/>
                <a:cs typeface="+mn-cs"/>
              </a:defRPr>
            </a:lvl2pPr>
            <a:lvl3pPr marL="685800" indent="-228600" algn="l" defTabSz="914400" rtl="0" eaLnBrk="1" latinLnBrk="0" hangingPunct="1">
              <a:lnSpc>
                <a:spcPct val="100000"/>
              </a:lnSpc>
              <a:spcBef>
                <a:spcPts val="600"/>
              </a:spcBef>
              <a:buClr>
                <a:srgbClr val="0070C0"/>
              </a:buClr>
              <a:buSzPct val="60000"/>
              <a:buFont typeface="Wingdings" panose="05000000000000000000" pitchFamily="2" charset="2"/>
              <a:buChar char="l"/>
              <a:defRPr sz="2000" kern="1200" baseline="0">
                <a:solidFill>
                  <a:schemeClr val="tx1"/>
                </a:solidFill>
                <a:latin typeface="Cambria" panose="02040503050406030204" pitchFamily="18" charset="0"/>
                <a:ea typeface="楷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450"/>
              </a:spcBef>
              <a:buClr>
                <a:prstClr val="black"/>
              </a:buClr>
              <a:buNone/>
            </a:pPr>
            <a:r>
              <a:rPr lang="zh-CN" altLang="en-US" sz="1350" dirty="0">
                <a:solidFill>
                  <a:prstClr val="black"/>
                </a:solidFill>
                <a:latin typeface="Verdana"/>
                <a:ea typeface="微软雅黑" panose="020B0503020204020204" pitchFamily="34" charset="-122"/>
                <a:sym typeface="+mn-ea"/>
              </a:rPr>
              <a:t>与校内</a:t>
            </a:r>
            <a:r>
              <a:rPr lang="en-US" altLang="zh-CN" sz="1350" dirty="0">
                <a:solidFill>
                  <a:srgbClr val="964395"/>
                </a:solidFill>
                <a:latin typeface="Verdana"/>
                <a:ea typeface="微软雅黑" panose="020B0503020204020204" pitchFamily="34" charset="-122"/>
                <a:sym typeface="+mn-ea"/>
              </a:rPr>
              <a:t>20</a:t>
            </a:r>
            <a:r>
              <a:rPr lang="zh-CN" altLang="en-US" sz="1350" dirty="0">
                <a:solidFill>
                  <a:srgbClr val="964395"/>
                </a:solidFill>
                <a:latin typeface="Verdana"/>
                <a:ea typeface="微软雅黑" panose="020B0503020204020204" pitchFamily="34" charset="-122"/>
                <a:sym typeface="+mn-ea"/>
              </a:rPr>
              <a:t>余个相关部门</a:t>
            </a:r>
            <a:r>
              <a:rPr lang="zh-CN" altLang="en-US" sz="1350" dirty="0">
                <a:solidFill>
                  <a:prstClr val="black"/>
                </a:solidFill>
                <a:latin typeface="Verdana"/>
                <a:ea typeface="微软雅黑" panose="020B0503020204020204" pitchFamily="34" charset="-122"/>
                <a:sym typeface="+mn-ea"/>
              </a:rPr>
              <a:t>协同共建</a:t>
            </a:r>
            <a:r>
              <a:rPr lang="zh-CN" altLang="en-US" sz="1350" dirty="0">
                <a:solidFill>
                  <a:srgbClr val="964395"/>
                </a:solidFill>
                <a:latin typeface="Verdana"/>
                <a:ea typeface="微软雅黑" panose="020B0503020204020204" pitchFamily="34" charset="-122"/>
                <a:sym typeface="+mn-ea"/>
              </a:rPr>
              <a:t>清华知识库</a:t>
            </a:r>
            <a:endParaRPr lang="en-US" altLang="zh-CN" sz="1350" dirty="0">
              <a:solidFill>
                <a:prstClr val="black"/>
              </a:solidFill>
              <a:latin typeface="Verdana"/>
              <a:ea typeface="微软雅黑" panose="020B0503020204020204" pitchFamily="34" charset="-122"/>
              <a:sym typeface="+mn-ea"/>
            </a:endParaRPr>
          </a:p>
          <a:p>
            <a:pPr marL="300038" indent="-300038" defTabSz="685800">
              <a:spcBef>
                <a:spcPts val="450"/>
              </a:spcBef>
              <a:buClr>
                <a:prstClr val="black"/>
              </a:buClr>
            </a:pPr>
            <a:r>
              <a:rPr lang="zh-CN" altLang="en-US" sz="1350" dirty="0">
                <a:solidFill>
                  <a:prstClr val="black"/>
                </a:solidFill>
                <a:latin typeface="Verdana"/>
                <a:ea typeface="微软雅黑" panose="020B0503020204020204" pitchFamily="34" charset="-122"/>
                <a:sym typeface="+mn-ea"/>
              </a:rPr>
              <a:t>知识库</a:t>
            </a:r>
            <a:r>
              <a:rPr lang="zh-CN" altLang="en-US" sz="1350" b="0" dirty="0">
                <a:solidFill>
                  <a:prstClr val="black"/>
                </a:solidFill>
                <a:latin typeface="Verdana"/>
                <a:ea typeface="微软雅黑" panose="020B0503020204020204" pitchFamily="34" charset="-122"/>
                <a:sym typeface="+mn-ea"/>
              </a:rPr>
              <a:t>：已审核入库</a:t>
            </a:r>
            <a:r>
              <a:rPr lang="en-US" altLang="zh-CN" sz="1350" dirty="0">
                <a:solidFill>
                  <a:srgbClr val="964395"/>
                </a:solidFill>
                <a:latin typeface="Verdana"/>
                <a:ea typeface="微软雅黑" panose="020B0503020204020204" pitchFamily="34" charset="-122"/>
                <a:sym typeface="+mn-ea"/>
              </a:rPr>
              <a:t>9076</a:t>
            </a:r>
            <a:r>
              <a:rPr lang="zh-CN" altLang="en-US" sz="1350" b="0" dirty="0">
                <a:solidFill>
                  <a:prstClr val="black"/>
                </a:solidFill>
                <a:latin typeface="Verdana"/>
                <a:ea typeface="微软雅黑" panose="020B0503020204020204" pitchFamily="34" charset="-122"/>
                <a:sym typeface="+mn-ea"/>
              </a:rPr>
              <a:t>文档（其中选课知识库</a:t>
            </a:r>
            <a:r>
              <a:rPr lang="en-US" altLang="zh-CN" sz="1350" dirty="0">
                <a:solidFill>
                  <a:srgbClr val="964395"/>
                </a:solidFill>
                <a:latin typeface="Verdana"/>
                <a:ea typeface="微软雅黑" panose="020B0503020204020204" pitchFamily="34" charset="-122"/>
                <a:sym typeface="+mn-ea"/>
              </a:rPr>
              <a:t>3145</a:t>
            </a:r>
            <a:r>
              <a:rPr lang="zh-CN" altLang="en-US" sz="1350" b="0" dirty="0">
                <a:solidFill>
                  <a:prstClr val="black"/>
                </a:solidFill>
                <a:latin typeface="Verdana"/>
                <a:ea typeface="微软雅黑" panose="020B0503020204020204" pitchFamily="34" charset="-122"/>
                <a:sym typeface="+mn-ea"/>
              </a:rPr>
              <a:t>文档），共完成切片</a:t>
            </a:r>
            <a:r>
              <a:rPr lang="en-US" altLang="zh-CN" sz="1350" dirty="0">
                <a:solidFill>
                  <a:srgbClr val="964395"/>
                </a:solidFill>
                <a:latin typeface="Verdana"/>
                <a:ea typeface="微软雅黑" panose="020B0503020204020204" pitchFamily="34" charset="-122"/>
                <a:sym typeface="+mn-ea"/>
              </a:rPr>
              <a:t>4.8</a:t>
            </a:r>
            <a:r>
              <a:rPr lang="zh-CN" altLang="en-US" sz="1350" dirty="0">
                <a:solidFill>
                  <a:srgbClr val="964395"/>
                </a:solidFill>
                <a:latin typeface="Verdana"/>
                <a:ea typeface="微软雅黑" panose="020B0503020204020204" pitchFamily="34" charset="-122"/>
                <a:sym typeface="+mn-ea"/>
              </a:rPr>
              <a:t>万个</a:t>
            </a:r>
            <a:endParaRPr lang="zh-CN" altLang="en-US" sz="1350" b="0" dirty="0">
              <a:solidFill>
                <a:prstClr val="black"/>
              </a:solidFill>
              <a:latin typeface="Verdana"/>
              <a:ea typeface="微软雅黑" panose="020B0503020204020204" pitchFamily="34" charset="-122"/>
            </a:endParaRPr>
          </a:p>
          <a:p>
            <a:pPr marL="300038" indent="-300038" defTabSz="685800">
              <a:spcBef>
                <a:spcPts val="450"/>
              </a:spcBef>
              <a:buClr>
                <a:prstClr val="black"/>
              </a:buClr>
            </a:pPr>
            <a:r>
              <a:rPr lang="zh-CN" altLang="en-US" sz="1350" dirty="0">
                <a:solidFill>
                  <a:prstClr val="black"/>
                </a:solidFill>
                <a:latin typeface="Verdana"/>
                <a:ea typeface="微软雅黑" panose="020B0503020204020204" pitchFamily="34" charset="-122"/>
              </a:rPr>
              <a:t>校内官方文件</a:t>
            </a:r>
            <a:r>
              <a:rPr lang="zh-CN" altLang="en-US" sz="1350" b="0" dirty="0">
                <a:solidFill>
                  <a:prstClr val="black"/>
                </a:solidFill>
                <a:latin typeface="Verdana"/>
                <a:ea typeface="微软雅黑" panose="020B0503020204020204" pitchFamily="34" charset="-122"/>
              </a:rPr>
              <a:t>：入库</a:t>
            </a:r>
            <a:r>
              <a:rPr lang="en-US" altLang="zh-CN" sz="1350" dirty="0">
                <a:solidFill>
                  <a:srgbClr val="964395"/>
                </a:solidFill>
                <a:latin typeface="Verdana"/>
                <a:ea typeface="微软雅黑" panose="020B0503020204020204" pitchFamily="34" charset="-122"/>
              </a:rPr>
              <a:t>3715</a:t>
            </a:r>
            <a:r>
              <a:rPr lang="zh-CN" altLang="en-US" sz="1350" b="0" dirty="0">
                <a:solidFill>
                  <a:prstClr val="black"/>
                </a:solidFill>
                <a:latin typeface="Verdana"/>
                <a:ea typeface="微软雅黑" panose="020B0503020204020204" pitchFamily="34" charset="-122"/>
              </a:rPr>
              <a:t>个文档</a:t>
            </a:r>
          </a:p>
          <a:p>
            <a:pPr marL="300038" indent="-300038" defTabSz="685800">
              <a:spcBef>
                <a:spcPts val="450"/>
              </a:spcBef>
              <a:buClr>
                <a:prstClr val="black"/>
              </a:buClr>
            </a:pPr>
            <a:r>
              <a:rPr lang="zh-CN" altLang="en-US" sz="1350" dirty="0">
                <a:solidFill>
                  <a:prstClr val="black"/>
                </a:solidFill>
                <a:latin typeface="Verdana"/>
                <a:ea typeface="微软雅黑" panose="020B0503020204020204" pitchFamily="34" charset="-122"/>
              </a:rPr>
              <a:t>校内官方网站：</a:t>
            </a:r>
            <a:r>
              <a:rPr lang="en-US" altLang="zh-CN" sz="1350" dirty="0">
                <a:solidFill>
                  <a:srgbClr val="964395"/>
                </a:solidFill>
                <a:latin typeface="Verdana"/>
                <a:ea typeface="微软雅黑" panose="020B0503020204020204" pitchFamily="34" charset="-122"/>
              </a:rPr>
              <a:t>4597</a:t>
            </a:r>
            <a:r>
              <a:rPr lang="zh-CN" altLang="en-US" sz="1350" b="0" dirty="0">
                <a:solidFill>
                  <a:prstClr val="black"/>
                </a:solidFill>
                <a:latin typeface="Verdana"/>
                <a:ea typeface="微软雅黑" panose="020B0503020204020204" pitchFamily="34" charset="-122"/>
              </a:rPr>
              <a:t>个页面</a:t>
            </a:r>
          </a:p>
          <a:p>
            <a:pPr marL="300038" indent="-300038" defTabSz="685800">
              <a:spcBef>
                <a:spcPts val="450"/>
              </a:spcBef>
              <a:buClr>
                <a:prstClr val="black"/>
              </a:buClr>
            </a:pPr>
            <a:r>
              <a:rPr lang="zh-CN" altLang="en-US" sz="1350" dirty="0">
                <a:solidFill>
                  <a:prstClr val="black"/>
                </a:solidFill>
                <a:latin typeface="Verdana"/>
                <a:ea typeface="微软雅黑" panose="020B0503020204020204" pitchFamily="34" charset="-122"/>
              </a:rPr>
              <a:t>常见问题</a:t>
            </a:r>
            <a:r>
              <a:rPr lang="en-GB" altLang="zh-CN" sz="1350" dirty="0">
                <a:solidFill>
                  <a:prstClr val="black"/>
                </a:solidFill>
                <a:latin typeface="Verdana"/>
                <a:ea typeface="微软雅黑" panose="020B0503020204020204" pitchFamily="34" charset="-122"/>
              </a:rPr>
              <a:t>FAQ</a:t>
            </a:r>
            <a:r>
              <a:rPr lang="zh-CN" altLang="en-US" sz="1350" dirty="0">
                <a:solidFill>
                  <a:prstClr val="black"/>
                </a:solidFill>
                <a:latin typeface="Verdana"/>
                <a:ea typeface="微软雅黑" panose="020B0503020204020204" pitchFamily="34" charset="-122"/>
              </a:rPr>
              <a:t>文档：</a:t>
            </a:r>
            <a:r>
              <a:rPr lang="en-US" altLang="zh-CN" sz="1350" dirty="0">
                <a:solidFill>
                  <a:srgbClr val="964395"/>
                </a:solidFill>
                <a:latin typeface="Verdana"/>
                <a:ea typeface="微软雅黑" panose="020B0503020204020204" pitchFamily="34" charset="-122"/>
              </a:rPr>
              <a:t>20</a:t>
            </a:r>
            <a:r>
              <a:rPr lang="zh-CN" altLang="en-US" sz="1350" b="0" dirty="0">
                <a:solidFill>
                  <a:prstClr val="black"/>
                </a:solidFill>
                <a:latin typeface="Verdana"/>
                <a:ea typeface="微软雅黑" panose="020B0503020204020204" pitchFamily="34" charset="-122"/>
              </a:rPr>
              <a:t>个文档，共</a:t>
            </a:r>
            <a:r>
              <a:rPr lang="en-US" altLang="zh-CN" sz="1350" dirty="0">
                <a:solidFill>
                  <a:srgbClr val="964395"/>
                </a:solidFill>
                <a:latin typeface="Verdana"/>
                <a:ea typeface="微软雅黑" panose="020B0503020204020204" pitchFamily="34" charset="-122"/>
              </a:rPr>
              <a:t>836</a:t>
            </a:r>
            <a:r>
              <a:rPr lang="zh-CN" altLang="en-US" sz="1350" b="0" dirty="0">
                <a:solidFill>
                  <a:prstClr val="black"/>
                </a:solidFill>
                <a:latin typeface="Verdana"/>
                <a:ea typeface="微软雅黑" panose="020B0503020204020204" pitchFamily="34" charset="-122"/>
              </a:rPr>
              <a:t>个常见问题</a:t>
            </a:r>
          </a:p>
          <a:p>
            <a:pPr marL="300038" indent="-300038" defTabSz="685800">
              <a:spcBef>
                <a:spcPts val="450"/>
              </a:spcBef>
              <a:buClr>
                <a:prstClr val="black"/>
              </a:buClr>
            </a:pPr>
            <a:r>
              <a:rPr lang="zh-CN" altLang="en-US" sz="1350" dirty="0">
                <a:solidFill>
                  <a:prstClr val="black"/>
                </a:solidFill>
                <a:latin typeface="Verdana"/>
                <a:ea typeface="微软雅黑" panose="020B0503020204020204" pitchFamily="34" charset="-122"/>
              </a:rPr>
              <a:t>网页和服务域名跳转支持：</a:t>
            </a:r>
            <a:r>
              <a:rPr lang="en-US" altLang="zh-CN" sz="1350" dirty="0">
                <a:solidFill>
                  <a:srgbClr val="964395"/>
                </a:solidFill>
                <a:latin typeface="Verdana"/>
                <a:ea typeface="微软雅黑" panose="020B0503020204020204" pitchFamily="34" charset="-122"/>
              </a:rPr>
              <a:t>143</a:t>
            </a:r>
            <a:r>
              <a:rPr lang="zh-CN" altLang="en-US" sz="1350" b="0" dirty="0">
                <a:solidFill>
                  <a:prstClr val="black"/>
                </a:solidFill>
                <a:latin typeface="Verdana"/>
                <a:ea typeface="微软雅黑" panose="020B0503020204020204" pitchFamily="34" charset="-122"/>
              </a:rPr>
              <a:t>个常用域名</a:t>
            </a:r>
          </a:p>
          <a:p>
            <a:pPr marL="300038" indent="-300038" defTabSz="685800">
              <a:spcBef>
                <a:spcPts val="450"/>
              </a:spcBef>
              <a:buClr>
                <a:prstClr val="black"/>
              </a:buClr>
            </a:pPr>
            <a:r>
              <a:rPr lang="zh-CN" altLang="en-US" sz="1350" dirty="0">
                <a:solidFill>
                  <a:prstClr val="black"/>
                </a:solidFill>
                <a:latin typeface="Verdana"/>
                <a:ea typeface="微软雅黑" panose="020B0503020204020204" pitchFamily="34" charset="-122"/>
              </a:rPr>
              <a:t>关联公众号：</a:t>
            </a:r>
            <a:r>
              <a:rPr lang="en-US" altLang="zh-CN" sz="1350" dirty="0">
                <a:solidFill>
                  <a:srgbClr val="964395"/>
                </a:solidFill>
                <a:latin typeface="Verdana"/>
                <a:ea typeface="微软雅黑" panose="020B0503020204020204" pitchFamily="34" charset="-122"/>
              </a:rPr>
              <a:t>1500</a:t>
            </a:r>
            <a:r>
              <a:rPr lang="zh-CN" altLang="en-US" sz="1350" b="0" dirty="0">
                <a:solidFill>
                  <a:prstClr val="black"/>
                </a:solidFill>
                <a:latin typeface="Verdana"/>
                <a:ea typeface="微软雅黑" panose="020B0503020204020204" pitchFamily="34" charset="-122"/>
              </a:rPr>
              <a:t>个公众号</a:t>
            </a:r>
            <a:r>
              <a:rPr lang="zh-CN" altLang="en-US" sz="1350" dirty="0">
                <a:solidFill>
                  <a:prstClr val="black"/>
                </a:solidFill>
                <a:latin typeface="Verdana"/>
                <a:ea typeface="微软雅黑" panose="020B0503020204020204" pitchFamily="34" charset="-122"/>
              </a:rPr>
              <a:t>，</a:t>
            </a:r>
            <a:r>
              <a:rPr lang="zh-CN" altLang="en-US" sz="1350" b="0" dirty="0">
                <a:solidFill>
                  <a:prstClr val="black"/>
                </a:solidFill>
                <a:latin typeface="Verdana"/>
                <a:ea typeface="微软雅黑" panose="020B0503020204020204" pitchFamily="34" charset="-122"/>
              </a:rPr>
              <a:t>跳转支持</a:t>
            </a:r>
            <a:r>
              <a:rPr lang="en-US" altLang="zh-CN" sz="1350" dirty="0">
                <a:solidFill>
                  <a:srgbClr val="964395"/>
                </a:solidFill>
                <a:latin typeface="Verdana"/>
                <a:ea typeface="微软雅黑" panose="020B0503020204020204" pitchFamily="34" charset="-122"/>
              </a:rPr>
              <a:t>112</a:t>
            </a:r>
            <a:r>
              <a:rPr lang="zh-CN" altLang="en-US" sz="1350" dirty="0">
                <a:solidFill>
                  <a:srgbClr val="964395"/>
                </a:solidFill>
                <a:latin typeface="Verdana"/>
                <a:ea typeface="微软雅黑" panose="020B0503020204020204" pitchFamily="34" charset="-122"/>
              </a:rPr>
              <a:t>个</a:t>
            </a:r>
            <a:r>
              <a:rPr lang="zh-CN" altLang="en-US" sz="1350" b="0" dirty="0">
                <a:solidFill>
                  <a:prstClr val="black"/>
                </a:solidFill>
                <a:latin typeface="Verdana"/>
                <a:ea typeface="微软雅黑" panose="020B0503020204020204" pitchFamily="34" charset="-122"/>
              </a:rPr>
              <a:t>常用公众号</a:t>
            </a:r>
          </a:p>
        </p:txBody>
      </p:sp>
      <p:sp>
        <p:nvSpPr>
          <p:cNvPr id="39" name="矩形 38">
            <a:extLst>
              <a:ext uri="{FF2B5EF4-FFF2-40B4-BE49-F238E27FC236}">
                <a16:creationId xmlns:a16="http://schemas.microsoft.com/office/drawing/2014/main" id="{DEF8DAEE-616F-424A-AD4D-A94233C1D3F0}"/>
              </a:ext>
            </a:extLst>
          </p:cNvPr>
          <p:cNvSpPr/>
          <p:nvPr/>
        </p:nvSpPr>
        <p:spPr>
          <a:xfrm>
            <a:off x="1766292" y="1784243"/>
            <a:ext cx="8581445" cy="1592744"/>
          </a:xfrm>
          <a:prstGeom prst="rect">
            <a:avLst/>
          </a:prstGeom>
        </p:spPr>
        <p:txBody>
          <a:bodyPr wrap="square">
            <a:spAutoFit/>
          </a:bodyPr>
          <a:lstStyle/>
          <a:p>
            <a:pPr defTabSz="685800">
              <a:lnSpc>
                <a:spcPct val="125000"/>
              </a:lnSpc>
              <a:defRPr/>
            </a:pPr>
            <a:r>
              <a:rPr lang="zh-CN" altLang="en-US" sz="1950" dirty="0">
                <a:solidFill>
                  <a:prstClr val="black"/>
                </a:solidFill>
                <a:latin typeface="Verdana"/>
                <a:ea typeface="微软雅黑" panose="020B0503020204020204" pitchFamily="34" charset="-122"/>
              </a:rPr>
              <a:t>基于大模型检索增强问答技术，构建</a:t>
            </a:r>
            <a:r>
              <a:rPr lang="zh-CN" altLang="en-US" sz="1950" b="1" dirty="0">
                <a:solidFill>
                  <a:srgbClr val="FF0000"/>
                </a:solidFill>
                <a:latin typeface="微软雅黑" panose="020B0503020204020204" pitchFamily="34" charset="-122"/>
                <a:ea typeface="微软雅黑" panose="020B0503020204020204" pitchFamily="34" charset="-122"/>
              </a:rPr>
              <a:t>成长资源清华知识库</a:t>
            </a:r>
            <a:r>
              <a:rPr lang="zh-CN" altLang="en-US" sz="1950" dirty="0">
                <a:solidFill>
                  <a:prstClr val="black"/>
                </a:solidFill>
                <a:latin typeface="Verdana"/>
                <a:ea typeface="微软雅黑" panose="020B0503020204020204" pitchFamily="34" charset="-122"/>
              </a:rPr>
              <a:t>，</a:t>
            </a:r>
            <a:r>
              <a:rPr lang="zh-CN" altLang="en-US" sz="1950" dirty="0">
                <a:solidFill>
                  <a:prstClr val="black"/>
                </a:solidFill>
                <a:latin typeface="Verdana"/>
                <a:ea typeface="微软雅黑" panose="020B0503020204020204" pitchFamily="34" charset="-122"/>
                <a:sym typeface="+mn-ea"/>
              </a:rPr>
              <a:t>结合</a:t>
            </a:r>
            <a:r>
              <a:rPr lang="zh-CN" altLang="en-US" sz="1950" b="1" dirty="0">
                <a:solidFill>
                  <a:srgbClr val="FF0000"/>
                </a:solidFill>
                <a:latin typeface="微软雅黑" panose="020B0503020204020204" pitchFamily="34" charset="-122"/>
                <a:ea typeface="微软雅黑" panose="020B0503020204020204" pitchFamily="34" charset="-122"/>
                <a:sym typeface="+mn-ea"/>
              </a:rPr>
              <a:t>学生成长档案</a:t>
            </a:r>
            <a:r>
              <a:rPr lang="zh-CN" altLang="en-US" sz="1950" dirty="0">
                <a:solidFill>
                  <a:prstClr val="black"/>
                </a:solidFill>
                <a:latin typeface="Verdana"/>
                <a:ea typeface="微软雅黑" panose="020B0503020204020204" pitchFamily="34" charset="-122"/>
                <a:sym typeface="+mn-ea"/>
              </a:rPr>
              <a:t>偏好提供个性化回答，实现成长资源个性化推荐</a:t>
            </a:r>
            <a:endParaRPr lang="en-US" altLang="zh-CN" sz="1950" b="1" dirty="0">
              <a:solidFill>
                <a:srgbClr val="FF0000"/>
              </a:solidFill>
              <a:latin typeface="微软雅黑" panose="020B0503020204020204" pitchFamily="34" charset="-122"/>
              <a:ea typeface="微软雅黑" panose="020B0503020204020204" pitchFamily="34" charset="-122"/>
              <a:sym typeface="+mn-ea"/>
            </a:endParaRPr>
          </a:p>
          <a:p>
            <a:pPr defTabSz="685800">
              <a:lnSpc>
                <a:spcPct val="125000"/>
              </a:lnSpc>
              <a:defRPr/>
            </a:pPr>
            <a:r>
              <a:rPr lang="en-US" altLang="zh-CN" sz="1950" dirty="0">
                <a:solidFill>
                  <a:prstClr val="black"/>
                </a:solidFill>
                <a:latin typeface="Verdana"/>
                <a:ea typeface="微软雅黑" panose="020B0503020204020204" pitchFamily="34" charset="-122"/>
                <a:sym typeface="+mn-ea"/>
              </a:rPr>
              <a:t>8</a:t>
            </a:r>
            <a:r>
              <a:rPr lang="zh-CN" altLang="en-US" sz="1950" dirty="0">
                <a:solidFill>
                  <a:prstClr val="black"/>
                </a:solidFill>
                <a:latin typeface="Verdana"/>
                <a:ea typeface="微软雅黑" panose="020B0503020204020204" pitchFamily="34" charset="-122"/>
                <a:sym typeface="+mn-ea"/>
              </a:rPr>
              <a:t>月</a:t>
            </a:r>
            <a:r>
              <a:rPr lang="en-US" altLang="zh-CN" sz="1950" dirty="0">
                <a:solidFill>
                  <a:prstClr val="black"/>
                </a:solidFill>
                <a:latin typeface="Verdana"/>
                <a:ea typeface="微软雅黑" panose="020B0503020204020204" pitchFamily="34" charset="-122"/>
                <a:sym typeface="+mn-ea"/>
              </a:rPr>
              <a:t>14</a:t>
            </a:r>
            <a:r>
              <a:rPr lang="zh-CN" altLang="en-US" sz="1950" dirty="0">
                <a:solidFill>
                  <a:prstClr val="black"/>
                </a:solidFill>
                <a:latin typeface="Verdana"/>
                <a:ea typeface="微软雅黑" panose="020B0503020204020204" pitchFamily="34" charset="-122"/>
                <a:sym typeface="+mn-ea"/>
              </a:rPr>
              <a:t>日上线试运行，至</a:t>
            </a:r>
            <a:r>
              <a:rPr lang="en-US" altLang="zh-CN" sz="1950" dirty="0">
                <a:solidFill>
                  <a:prstClr val="black"/>
                </a:solidFill>
                <a:latin typeface="Verdana"/>
                <a:ea typeface="微软雅黑" panose="020B0503020204020204" pitchFamily="34" charset="-122"/>
                <a:sym typeface="+mn-ea"/>
              </a:rPr>
              <a:t>9</a:t>
            </a:r>
            <a:r>
              <a:rPr lang="zh-CN" altLang="en-US" sz="1950" dirty="0">
                <a:solidFill>
                  <a:prstClr val="black"/>
                </a:solidFill>
                <a:latin typeface="Verdana"/>
                <a:ea typeface="微软雅黑" panose="020B0503020204020204" pitchFamily="34" charset="-122"/>
                <a:sym typeface="+mn-ea"/>
              </a:rPr>
              <a:t>月</a:t>
            </a:r>
            <a:r>
              <a:rPr lang="en-US" altLang="zh-CN" sz="1950" dirty="0">
                <a:solidFill>
                  <a:prstClr val="black"/>
                </a:solidFill>
                <a:latin typeface="Verdana"/>
                <a:ea typeface="微软雅黑" panose="020B0503020204020204" pitchFamily="34" charset="-122"/>
                <a:sym typeface="+mn-ea"/>
              </a:rPr>
              <a:t>27</a:t>
            </a:r>
            <a:r>
              <a:rPr lang="zh-CN" altLang="en-US" sz="1950" dirty="0">
                <a:solidFill>
                  <a:prstClr val="black"/>
                </a:solidFill>
                <a:latin typeface="Verdana"/>
                <a:ea typeface="微软雅黑" panose="020B0503020204020204" pitchFamily="34" charset="-122"/>
                <a:sym typeface="+mn-ea"/>
              </a:rPr>
              <a:t>日全面运行</a:t>
            </a:r>
            <a:r>
              <a:rPr lang="en-US" altLang="zh-CN" sz="1950" dirty="0">
                <a:solidFill>
                  <a:prstClr val="black"/>
                </a:solidFill>
                <a:latin typeface="Verdana"/>
                <a:ea typeface="微软雅黑" panose="020B0503020204020204" pitchFamily="34" charset="-122"/>
                <a:sym typeface="+mn-ea"/>
              </a:rPr>
              <a:t>45</a:t>
            </a:r>
            <a:r>
              <a:rPr lang="zh-CN" altLang="en-US" sz="1950" dirty="0">
                <a:solidFill>
                  <a:prstClr val="black"/>
                </a:solidFill>
                <a:latin typeface="Verdana"/>
                <a:ea typeface="微软雅黑" panose="020B0503020204020204" pitchFamily="34" charset="-122"/>
                <a:sym typeface="+mn-ea"/>
              </a:rPr>
              <a:t>天，新生注册总数</a:t>
            </a:r>
            <a:r>
              <a:rPr lang="en-US" altLang="zh-CN" sz="1950" dirty="0">
                <a:solidFill>
                  <a:srgbClr val="FF0000"/>
                </a:solidFill>
                <a:latin typeface="Verdana"/>
                <a:ea typeface="微软雅黑" panose="020B0503020204020204" pitchFamily="34" charset="-122"/>
                <a:sym typeface="+mn-ea"/>
              </a:rPr>
              <a:t>2959</a:t>
            </a:r>
            <a:r>
              <a:rPr lang="zh-CN" altLang="en-US" sz="1950" dirty="0">
                <a:solidFill>
                  <a:srgbClr val="FF0000"/>
                </a:solidFill>
                <a:latin typeface="Verdana"/>
                <a:ea typeface="微软雅黑" panose="020B0503020204020204" pitchFamily="34" charset="-122"/>
                <a:sym typeface="+mn-ea"/>
              </a:rPr>
              <a:t>人</a:t>
            </a:r>
            <a:r>
              <a:rPr lang="zh-CN" altLang="en-US" sz="1950" dirty="0">
                <a:solidFill>
                  <a:prstClr val="black"/>
                </a:solidFill>
                <a:latin typeface="Verdana"/>
                <a:ea typeface="微软雅黑" panose="020B0503020204020204" pitchFamily="34" charset="-122"/>
                <a:sym typeface="+mn-ea"/>
              </a:rPr>
              <a:t>，提问总问题数为</a:t>
            </a:r>
            <a:r>
              <a:rPr lang="en-US" altLang="zh-CN" sz="1950" dirty="0">
                <a:solidFill>
                  <a:srgbClr val="FF0000"/>
                </a:solidFill>
                <a:latin typeface="Verdana"/>
                <a:ea typeface="微软雅黑" panose="020B0503020204020204" pitchFamily="34" charset="-122"/>
                <a:sym typeface="+mn-ea"/>
              </a:rPr>
              <a:t>4.8</a:t>
            </a:r>
            <a:r>
              <a:rPr lang="zh-CN" altLang="en-US" sz="1950" dirty="0">
                <a:solidFill>
                  <a:srgbClr val="FF0000"/>
                </a:solidFill>
                <a:latin typeface="Verdana"/>
                <a:ea typeface="微软雅黑" panose="020B0503020204020204" pitchFamily="34" charset="-122"/>
                <a:sym typeface="+mn-ea"/>
              </a:rPr>
              <a:t>万</a:t>
            </a:r>
            <a:r>
              <a:rPr lang="zh-CN" altLang="en-US" sz="1950" dirty="0">
                <a:solidFill>
                  <a:prstClr val="black"/>
                </a:solidFill>
                <a:latin typeface="Verdana"/>
                <a:ea typeface="微软雅黑" panose="020B0503020204020204" pitchFamily="34" charset="-122"/>
                <a:sym typeface="+mn-ea"/>
              </a:rPr>
              <a:t>个，整体回答准确率稳定在</a:t>
            </a:r>
            <a:r>
              <a:rPr lang="en-US" altLang="zh-CN" sz="1950" dirty="0">
                <a:solidFill>
                  <a:srgbClr val="FF0000"/>
                </a:solidFill>
                <a:latin typeface="Verdana"/>
                <a:ea typeface="微软雅黑" panose="020B0503020204020204" pitchFamily="34" charset="-122"/>
                <a:sym typeface="+mn-ea"/>
              </a:rPr>
              <a:t>90%</a:t>
            </a:r>
            <a:r>
              <a:rPr lang="zh-CN" altLang="en-US" sz="1950" dirty="0">
                <a:solidFill>
                  <a:prstClr val="black"/>
                </a:solidFill>
                <a:latin typeface="Verdana"/>
                <a:ea typeface="微软雅黑" panose="020B0503020204020204" pitchFamily="34" charset="-122"/>
                <a:sym typeface="+mn-ea"/>
              </a:rPr>
              <a:t>以上</a:t>
            </a:r>
            <a:endParaRPr lang="en-US" altLang="zh-CN" sz="1950" dirty="0">
              <a:solidFill>
                <a:prstClr val="black"/>
              </a:solidFill>
              <a:latin typeface="Verdana"/>
              <a:ea typeface="微软雅黑" panose="020B0503020204020204" pitchFamily="34" charset="-122"/>
              <a:sym typeface="+mn-ea"/>
            </a:endParaRPr>
          </a:p>
        </p:txBody>
      </p:sp>
    </p:spTree>
    <p:extLst>
      <p:ext uri="{BB962C8B-B14F-4D97-AF65-F5344CB8AC3E}">
        <p14:creationId xmlns:p14="http://schemas.microsoft.com/office/powerpoint/2010/main" val="3136257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数据处理</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AutoShape 2">
            <a:extLst>
              <a:ext uri="{FF2B5EF4-FFF2-40B4-BE49-F238E27FC236}">
                <a16:creationId xmlns:a16="http://schemas.microsoft.com/office/drawing/2014/main" id="{B3356763-AA9E-D997-F2C1-9D6088234C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a:extLst>
              <a:ext uri="{FF2B5EF4-FFF2-40B4-BE49-F238E27FC236}">
                <a16:creationId xmlns:a16="http://schemas.microsoft.com/office/drawing/2014/main" id="{E0AC73B2-6B1F-B88B-0AA5-EF4E849ACD8E}"/>
              </a:ext>
            </a:extLst>
          </p:cNvPr>
          <p:cNvPicPr>
            <a:picLocks noChangeAspect="1"/>
          </p:cNvPicPr>
          <p:nvPr/>
        </p:nvPicPr>
        <p:blipFill>
          <a:blip r:embed="rId3"/>
          <a:stretch>
            <a:fillRect/>
          </a:stretch>
        </p:blipFill>
        <p:spPr>
          <a:xfrm>
            <a:off x="931826" y="952608"/>
            <a:ext cx="9002381" cy="924054"/>
          </a:xfrm>
          <a:prstGeom prst="rect">
            <a:avLst/>
          </a:prstGeom>
        </p:spPr>
      </p:pic>
      <p:pic>
        <p:nvPicPr>
          <p:cNvPr id="9" name="图片 8">
            <a:extLst>
              <a:ext uri="{FF2B5EF4-FFF2-40B4-BE49-F238E27FC236}">
                <a16:creationId xmlns:a16="http://schemas.microsoft.com/office/drawing/2014/main" id="{E260143F-1C70-89C6-DA6D-E8E5AE7D3816}"/>
              </a:ext>
            </a:extLst>
          </p:cNvPr>
          <p:cNvPicPr>
            <a:picLocks noChangeAspect="1"/>
          </p:cNvPicPr>
          <p:nvPr/>
        </p:nvPicPr>
        <p:blipFill>
          <a:blip r:embed="rId4"/>
          <a:stretch>
            <a:fillRect/>
          </a:stretch>
        </p:blipFill>
        <p:spPr>
          <a:xfrm>
            <a:off x="1100108" y="2067835"/>
            <a:ext cx="4397218" cy="4604994"/>
          </a:xfrm>
          <a:prstGeom prst="rect">
            <a:avLst/>
          </a:prstGeom>
        </p:spPr>
      </p:pic>
      <p:pic>
        <p:nvPicPr>
          <p:cNvPr id="10" name="图片 9">
            <a:extLst>
              <a:ext uri="{FF2B5EF4-FFF2-40B4-BE49-F238E27FC236}">
                <a16:creationId xmlns:a16="http://schemas.microsoft.com/office/drawing/2014/main" id="{F3E3A43B-B02B-48B7-98CB-EA308D91A732}"/>
              </a:ext>
            </a:extLst>
          </p:cNvPr>
          <p:cNvPicPr>
            <a:picLocks noChangeAspect="1"/>
          </p:cNvPicPr>
          <p:nvPr/>
        </p:nvPicPr>
        <p:blipFill>
          <a:blip r:embed="rId5"/>
          <a:stretch>
            <a:fillRect/>
          </a:stretch>
        </p:blipFill>
        <p:spPr>
          <a:xfrm>
            <a:off x="5088592" y="2067836"/>
            <a:ext cx="4035320" cy="4579118"/>
          </a:xfrm>
          <a:prstGeom prst="rect">
            <a:avLst/>
          </a:prstGeom>
        </p:spPr>
      </p:pic>
    </p:spTree>
    <p:extLst>
      <p:ext uri="{BB962C8B-B14F-4D97-AF65-F5344CB8AC3E}">
        <p14:creationId xmlns:p14="http://schemas.microsoft.com/office/powerpoint/2010/main" val="29408200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1781257" cy="646331"/>
          </a:xfrm>
          <a:prstGeom prst="rect">
            <a:avLst/>
          </a:prstGeom>
          <a:noFill/>
        </p:spPr>
        <p:txBody>
          <a:bodyPr wrap="none" rtlCol="0">
            <a:spAutoFit/>
          </a:bodyPr>
          <a:lstStyle/>
          <a:p>
            <a:r>
              <a:rPr lang="en-US" altLang="zh-CN" sz="3600" b="1" spc="300" dirty="0">
                <a:solidFill>
                  <a:schemeClr val="tx1">
                    <a:lumMod val="85000"/>
                    <a:lumOff val="15000"/>
                  </a:schemeClr>
                </a:solidFill>
              </a:rPr>
              <a:t>Debug</a:t>
            </a:r>
            <a:endParaRPr lang="zh-CN" altLang="en-US" sz="3600" b="1" spc="300" dirty="0">
              <a:solidFill>
                <a:schemeClr val="tx1">
                  <a:lumMod val="85000"/>
                  <a:lumOff val="15000"/>
                </a:schemeClr>
              </a:solidFill>
            </a:endParaRP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文本框 7">
            <a:extLst>
              <a:ext uri="{FF2B5EF4-FFF2-40B4-BE49-F238E27FC236}">
                <a16:creationId xmlns:a16="http://schemas.microsoft.com/office/drawing/2014/main" id="{A284B796-2D14-57C1-B7AC-91D3934ECD30}"/>
              </a:ext>
            </a:extLst>
          </p:cNvPr>
          <p:cNvSpPr txBox="1"/>
          <p:nvPr/>
        </p:nvSpPr>
        <p:spPr>
          <a:xfrm>
            <a:off x="983582" y="1183905"/>
            <a:ext cx="8973813" cy="461665"/>
          </a:xfrm>
          <a:prstGeom prst="rect">
            <a:avLst/>
          </a:prstGeom>
          <a:noFill/>
        </p:spPr>
        <p:txBody>
          <a:bodyPr wrap="square">
            <a:spAutoFit/>
          </a:bodyPr>
          <a:lstStyle/>
          <a:p>
            <a:pPr>
              <a:spcBef>
                <a:spcPts val="1200"/>
              </a:spcBef>
            </a:pPr>
            <a:r>
              <a:rPr lang="zh-CN" altLang="en-US" sz="2400" b="1" dirty="0"/>
              <a:t>帮你写代码并实时修改</a:t>
            </a:r>
            <a:endParaRPr lang="en-US" altLang="zh-CN" sz="2400" b="1" dirty="0"/>
          </a:p>
        </p:txBody>
      </p:sp>
      <p:pic>
        <p:nvPicPr>
          <p:cNvPr id="9" name="图片 8">
            <a:extLst>
              <a:ext uri="{FF2B5EF4-FFF2-40B4-BE49-F238E27FC236}">
                <a16:creationId xmlns:a16="http://schemas.microsoft.com/office/drawing/2014/main" id="{5629DC6F-1A18-5715-44BA-06855A7ECB2B}"/>
              </a:ext>
            </a:extLst>
          </p:cNvPr>
          <p:cNvPicPr>
            <a:picLocks noChangeAspect="1"/>
          </p:cNvPicPr>
          <p:nvPr/>
        </p:nvPicPr>
        <p:blipFill>
          <a:blip r:embed="rId3"/>
          <a:stretch>
            <a:fillRect/>
          </a:stretch>
        </p:blipFill>
        <p:spPr>
          <a:xfrm>
            <a:off x="387533" y="1745704"/>
            <a:ext cx="5430934" cy="4464921"/>
          </a:xfrm>
          <a:prstGeom prst="rect">
            <a:avLst/>
          </a:prstGeom>
        </p:spPr>
      </p:pic>
      <p:pic>
        <p:nvPicPr>
          <p:cNvPr id="10" name="图片 9">
            <a:extLst>
              <a:ext uri="{FF2B5EF4-FFF2-40B4-BE49-F238E27FC236}">
                <a16:creationId xmlns:a16="http://schemas.microsoft.com/office/drawing/2014/main" id="{BDDC806D-62D9-AB03-4175-B8204219D10D}"/>
              </a:ext>
            </a:extLst>
          </p:cNvPr>
          <p:cNvPicPr>
            <a:picLocks noChangeAspect="1"/>
          </p:cNvPicPr>
          <p:nvPr/>
        </p:nvPicPr>
        <p:blipFill>
          <a:blip r:embed="rId4"/>
          <a:stretch>
            <a:fillRect/>
          </a:stretch>
        </p:blipFill>
        <p:spPr>
          <a:xfrm>
            <a:off x="6275899" y="1745705"/>
            <a:ext cx="5646163" cy="4464921"/>
          </a:xfrm>
          <a:prstGeom prst="rect">
            <a:avLst/>
          </a:prstGeom>
        </p:spPr>
      </p:pic>
    </p:spTree>
    <p:extLst>
      <p:ext uri="{BB962C8B-B14F-4D97-AF65-F5344CB8AC3E}">
        <p14:creationId xmlns:p14="http://schemas.microsoft.com/office/powerpoint/2010/main" val="24880638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766763" y="2031276"/>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04</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766762" y="3893325"/>
            <a:ext cx="10046966" cy="923330"/>
          </a:xfrm>
          <a:prstGeom prst="rect">
            <a:avLst/>
          </a:prstGeom>
          <a:noFill/>
        </p:spPr>
        <p:txBody>
          <a:bodyPr wrap="square" rtlCol="0">
            <a:spAutoFit/>
          </a:bodyPr>
          <a:lstStyle/>
          <a:p>
            <a:r>
              <a:rPr lang="zh-CN" altLang="en-US" sz="5400" b="1" spc="300" dirty="0">
                <a:solidFill>
                  <a:schemeClr val="tx1">
                    <a:lumMod val="85000"/>
                    <a:lumOff val="15000"/>
                  </a:schemeClr>
                </a:solidFill>
              </a:rPr>
              <a:t>生活的方方面面</a:t>
            </a:r>
          </a:p>
        </p:txBody>
      </p:sp>
      <p:pic>
        <p:nvPicPr>
          <p:cNvPr id="5" name="图片 4" descr="图片包含 游戏机&#10;&#10;描述已自动生成">
            <a:extLst>
              <a:ext uri="{FF2B5EF4-FFF2-40B4-BE49-F238E27FC236}">
                <a16:creationId xmlns:a16="http://schemas.microsoft.com/office/drawing/2014/main" id="{18CCF0E7-603B-46A8-8313-A1D6A462468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854" t="14311" r="2763" b="18023"/>
          <a:stretch/>
        </p:blipFill>
        <p:spPr>
          <a:xfrm>
            <a:off x="0" y="0"/>
            <a:ext cx="3359822" cy="741561"/>
          </a:xfrm>
          <a:prstGeom prst="rect">
            <a:avLst/>
          </a:prstGeom>
        </p:spPr>
      </p:pic>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7747210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1685077" cy="646331"/>
          </a:xfrm>
          <a:prstGeom prst="rect">
            <a:avLst/>
          </a:prstGeom>
          <a:noFill/>
        </p:spPr>
        <p:txBody>
          <a:bodyPr wrap="none" rtlCol="0">
            <a:spAutoFit/>
          </a:bodyPr>
          <a:lstStyle/>
          <a:p>
            <a:r>
              <a:rPr lang="zh-CN" altLang="en-US" sz="3600" b="1" spc="300" dirty="0">
                <a:solidFill>
                  <a:schemeClr val="tx1">
                    <a:lumMod val="85000"/>
                    <a:lumOff val="15000"/>
                  </a:schemeClr>
                </a:solidFill>
              </a:rPr>
              <a:t>学英语</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图片 6">
            <a:extLst>
              <a:ext uri="{FF2B5EF4-FFF2-40B4-BE49-F238E27FC236}">
                <a16:creationId xmlns:a16="http://schemas.microsoft.com/office/drawing/2014/main" id="{12E3A0E0-DE38-C13F-E77B-75565E384E1A}"/>
              </a:ext>
            </a:extLst>
          </p:cNvPr>
          <p:cNvPicPr>
            <a:picLocks noChangeAspect="1"/>
          </p:cNvPicPr>
          <p:nvPr/>
        </p:nvPicPr>
        <p:blipFill>
          <a:blip r:embed="rId3"/>
          <a:stretch>
            <a:fillRect/>
          </a:stretch>
        </p:blipFill>
        <p:spPr>
          <a:xfrm>
            <a:off x="292645" y="1393948"/>
            <a:ext cx="5319018" cy="4940866"/>
          </a:xfrm>
          <a:prstGeom prst="rect">
            <a:avLst/>
          </a:prstGeom>
        </p:spPr>
      </p:pic>
      <p:pic>
        <p:nvPicPr>
          <p:cNvPr id="8" name="图片 7">
            <a:extLst>
              <a:ext uri="{FF2B5EF4-FFF2-40B4-BE49-F238E27FC236}">
                <a16:creationId xmlns:a16="http://schemas.microsoft.com/office/drawing/2014/main" id="{92AB8162-5A92-B0A0-238E-BFBA539F3279}"/>
              </a:ext>
            </a:extLst>
          </p:cNvPr>
          <p:cNvPicPr>
            <a:picLocks noChangeAspect="1"/>
          </p:cNvPicPr>
          <p:nvPr/>
        </p:nvPicPr>
        <p:blipFill>
          <a:blip r:embed="rId4"/>
          <a:stretch>
            <a:fillRect/>
          </a:stretch>
        </p:blipFill>
        <p:spPr>
          <a:xfrm>
            <a:off x="5868233" y="1679813"/>
            <a:ext cx="6031122" cy="4369136"/>
          </a:xfrm>
          <a:prstGeom prst="rect">
            <a:avLst/>
          </a:prstGeom>
        </p:spPr>
      </p:pic>
    </p:spTree>
    <p:extLst>
      <p:ext uri="{BB962C8B-B14F-4D97-AF65-F5344CB8AC3E}">
        <p14:creationId xmlns:p14="http://schemas.microsoft.com/office/powerpoint/2010/main" val="30100095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做数学题</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2EA30A23-B8F5-1F39-1A26-F8522E97492D}"/>
              </a:ext>
            </a:extLst>
          </p:cNvPr>
          <p:cNvPicPr>
            <a:picLocks noChangeAspect="1"/>
          </p:cNvPicPr>
          <p:nvPr/>
        </p:nvPicPr>
        <p:blipFill>
          <a:blip r:embed="rId3"/>
          <a:stretch>
            <a:fillRect/>
          </a:stretch>
        </p:blipFill>
        <p:spPr>
          <a:xfrm>
            <a:off x="594923" y="1143782"/>
            <a:ext cx="5023523" cy="5448192"/>
          </a:xfrm>
          <a:prstGeom prst="rect">
            <a:avLst/>
          </a:prstGeom>
        </p:spPr>
      </p:pic>
      <p:pic>
        <p:nvPicPr>
          <p:cNvPr id="9" name="图片 8">
            <a:extLst>
              <a:ext uri="{FF2B5EF4-FFF2-40B4-BE49-F238E27FC236}">
                <a16:creationId xmlns:a16="http://schemas.microsoft.com/office/drawing/2014/main" id="{8A93D0FE-6DC5-B6A9-26C3-02192229B233}"/>
              </a:ext>
            </a:extLst>
          </p:cNvPr>
          <p:cNvPicPr>
            <a:picLocks noChangeAspect="1"/>
          </p:cNvPicPr>
          <p:nvPr/>
        </p:nvPicPr>
        <p:blipFill>
          <a:blip r:embed="rId4"/>
          <a:stretch>
            <a:fillRect/>
          </a:stretch>
        </p:blipFill>
        <p:spPr>
          <a:xfrm>
            <a:off x="6302689" y="1178095"/>
            <a:ext cx="4899248" cy="5379566"/>
          </a:xfrm>
          <a:prstGeom prst="rect">
            <a:avLst/>
          </a:prstGeom>
        </p:spPr>
      </p:pic>
    </p:spTree>
    <p:extLst>
      <p:ext uri="{BB962C8B-B14F-4D97-AF65-F5344CB8AC3E}">
        <p14:creationId xmlns:p14="http://schemas.microsoft.com/office/powerpoint/2010/main" val="8886459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1685077" cy="646331"/>
          </a:xfrm>
          <a:prstGeom prst="rect">
            <a:avLst/>
          </a:prstGeom>
          <a:noFill/>
        </p:spPr>
        <p:txBody>
          <a:bodyPr wrap="none" rtlCol="0">
            <a:spAutoFit/>
          </a:bodyPr>
          <a:lstStyle/>
          <a:p>
            <a:r>
              <a:rPr lang="zh-CN" altLang="en-US" sz="3600" b="1" spc="300" dirty="0">
                <a:solidFill>
                  <a:schemeClr val="tx1">
                    <a:lumMod val="85000"/>
                    <a:lumOff val="15000"/>
                  </a:schemeClr>
                </a:solidFill>
              </a:rPr>
              <a:t>写邮件</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CDF7C4F6-E0EA-ADC6-15C2-97B7806DC12D}"/>
              </a:ext>
            </a:extLst>
          </p:cNvPr>
          <p:cNvPicPr>
            <a:picLocks noChangeAspect="1"/>
          </p:cNvPicPr>
          <p:nvPr/>
        </p:nvPicPr>
        <p:blipFill>
          <a:blip r:embed="rId3"/>
          <a:stretch>
            <a:fillRect/>
          </a:stretch>
        </p:blipFill>
        <p:spPr>
          <a:xfrm>
            <a:off x="2719382" y="1006167"/>
            <a:ext cx="6242768" cy="5640786"/>
          </a:xfrm>
          <a:prstGeom prst="rect">
            <a:avLst/>
          </a:prstGeom>
        </p:spPr>
      </p:pic>
    </p:spTree>
    <p:extLst>
      <p:ext uri="{BB962C8B-B14F-4D97-AF65-F5344CB8AC3E}">
        <p14:creationId xmlns:p14="http://schemas.microsoft.com/office/powerpoint/2010/main" val="23802998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3185487" cy="646331"/>
          </a:xfrm>
          <a:prstGeom prst="rect">
            <a:avLst/>
          </a:prstGeom>
          <a:noFill/>
        </p:spPr>
        <p:txBody>
          <a:bodyPr wrap="none" rtlCol="0">
            <a:spAutoFit/>
          </a:bodyPr>
          <a:lstStyle/>
          <a:p>
            <a:r>
              <a:rPr lang="zh-CN" altLang="en-US" sz="3600" b="1" spc="300" dirty="0">
                <a:solidFill>
                  <a:schemeClr val="tx1">
                    <a:lumMod val="85000"/>
                    <a:lumOff val="15000"/>
                  </a:schemeClr>
                </a:solidFill>
              </a:rPr>
              <a:t>朋友圈小作文</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 name="图片 6">
            <a:extLst>
              <a:ext uri="{FF2B5EF4-FFF2-40B4-BE49-F238E27FC236}">
                <a16:creationId xmlns:a16="http://schemas.microsoft.com/office/drawing/2014/main" id="{5871CF32-B240-906C-F60A-230A01177834}"/>
              </a:ext>
            </a:extLst>
          </p:cNvPr>
          <p:cNvPicPr>
            <a:picLocks noChangeAspect="1"/>
          </p:cNvPicPr>
          <p:nvPr/>
        </p:nvPicPr>
        <p:blipFill>
          <a:blip r:embed="rId3"/>
          <a:stretch>
            <a:fillRect/>
          </a:stretch>
        </p:blipFill>
        <p:spPr>
          <a:xfrm>
            <a:off x="885098" y="1311108"/>
            <a:ext cx="10421804" cy="4601217"/>
          </a:xfrm>
          <a:prstGeom prst="rect">
            <a:avLst/>
          </a:prstGeom>
        </p:spPr>
      </p:pic>
    </p:spTree>
    <p:extLst>
      <p:ext uri="{BB962C8B-B14F-4D97-AF65-F5344CB8AC3E}">
        <p14:creationId xmlns:p14="http://schemas.microsoft.com/office/powerpoint/2010/main" val="25547402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2185214" cy="646331"/>
          </a:xfrm>
          <a:prstGeom prst="rect">
            <a:avLst/>
          </a:prstGeom>
          <a:noFill/>
        </p:spPr>
        <p:txBody>
          <a:bodyPr wrap="none" rtlCol="0">
            <a:spAutoFit/>
          </a:bodyPr>
          <a:lstStyle/>
          <a:p>
            <a:r>
              <a:rPr lang="zh-CN" altLang="en-US" sz="3600" b="1" spc="300" dirty="0">
                <a:solidFill>
                  <a:schemeClr val="tx1">
                    <a:lumMod val="85000"/>
                    <a:lumOff val="15000"/>
                  </a:schemeClr>
                </a:solidFill>
              </a:rPr>
              <a:t>电子宠物</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图片 4">
            <a:extLst>
              <a:ext uri="{FF2B5EF4-FFF2-40B4-BE49-F238E27FC236}">
                <a16:creationId xmlns:a16="http://schemas.microsoft.com/office/drawing/2014/main" id="{A1EBAC11-9AFF-B5F9-E1D5-16874AC23158}"/>
              </a:ext>
            </a:extLst>
          </p:cNvPr>
          <p:cNvPicPr>
            <a:picLocks noChangeAspect="1"/>
          </p:cNvPicPr>
          <p:nvPr/>
        </p:nvPicPr>
        <p:blipFill>
          <a:blip r:embed="rId3"/>
          <a:stretch>
            <a:fillRect/>
          </a:stretch>
        </p:blipFill>
        <p:spPr>
          <a:xfrm>
            <a:off x="2472165" y="1143782"/>
            <a:ext cx="7247670" cy="3484700"/>
          </a:xfrm>
          <a:prstGeom prst="rect">
            <a:avLst/>
          </a:prstGeom>
        </p:spPr>
      </p:pic>
      <p:pic>
        <p:nvPicPr>
          <p:cNvPr id="8" name="图片 7">
            <a:extLst>
              <a:ext uri="{FF2B5EF4-FFF2-40B4-BE49-F238E27FC236}">
                <a16:creationId xmlns:a16="http://schemas.microsoft.com/office/drawing/2014/main" id="{B84961C9-F389-2F78-1C9C-AAE1B6744E44}"/>
              </a:ext>
            </a:extLst>
          </p:cNvPr>
          <p:cNvPicPr>
            <a:picLocks noChangeAspect="1"/>
          </p:cNvPicPr>
          <p:nvPr/>
        </p:nvPicPr>
        <p:blipFill>
          <a:blip r:embed="rId4"/>
          <a:stretch>
            <a:fillRect/>
          </a:stretch>
        </p:blipFill>
        <p:spPr>
          <a:xfrm>
            <a:off x="2472165" y="4893536"/>
            <a:ext cx="7247670" cy="1641364"/>
          </a:xfrm>
          <a:prstGeom prst="rect">
            <a:avLst/>
          </a:prstGeom>
        </p:spPr>
      </p:pic>
    </p:spTree>
    <p:extLst>
      <p:ext uri="{BB962C8B-B14F-4D97-AF65-F5344CB8AC3E}">
        <p14:creationId xmlns:p14="http://schemas.microsoft.com/office/powerpoint/2010/main" val="17659751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a:extLst>
              <a:ext uri="{FF2B5EF4-FFF2-40B4-BE49-F238E27FC236}">
                <a16:creationId xmlns:a16="http://schemas.microsoft.com/office/drawing/2014/main" id="{F4F37CFF-279D-4467-8E0B-CF35A306A49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854" t="14311" r="2763" b="18023"/>
          <a:stretch/>
        </p:blipFill>
        <p:spPr>
          <a:xfrm>
            <a:off x="8832178" y="211047"/>
            <a:ext cx="3359822" cy="741561"/>
          </a:xfrm>
          <a:prstGeom prst="rect">
            <a:avLst/>
          </a:prstGeom>
        </p:spPr>
      </p:pic>
      <p:sp>
        <p:nvSpPr>
          <p:cNvPr id="3" name="任意多边形: 形状 2">
            <a:extLst>
              <a:ext uri="{FF2B5EF4-FFF2-40B4-BE49-F238E27FC236}">
                <a16:creationId xmlns:a16="http://schemas.microsoft.com/office/drawing/2014/main" id="{52867812-1676-4DFE-8CBF-465D5E3BD7AB}"/>
              </a:ext>
            </a:extLst>
          </p:cNvPr>
          <p:cNvSpPr/>
          <p:nvPr/>
        </p:nvSpPr>
        <p:spPr>
          <a:xfrm rot="5400000">
            <a:off x="153396" y="212381"/>
            <a:ext cx="883055" cy="777317"/>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文本框 3">
            <a:extLst>
              <a:ext uri="{FF2B5EF4-FFF2-40B4-BE49-F238E27FC236}">
                <a16:creationId xmlns:a16="http://schemas.microsoft.com/office/drawing/2014/main" id="{1D0C4953-6FD0-4897-9C87-D729C188588F}"/>
              </a:ext>
            </a:extLst>
          </p:cNvPr>
          <p:cNvSpPr txBox="1"/>
          <p:nvPr/>
        </p:nvSpPr>
        <p:spPr>
          <a:xfrm>
            <a:off x="1164276" y="355470"/>
            <a:ext cx="5686172" cy="646331"/>
          </a:xfrm>
          <a:prstGeom prst="rect">
            <a:avLst/>
          </a:prstGeom>
          <a:noFill/>
        </p:spPr>
        <p:txBody>
          <a:bodyPr wrap="none" rtlCol="0">
            <a:spAutoFit/>
          </a:bodyPr>
          <a:lstStyle/>
          <a:p>
            <a:r>
              <a:rPr lang="zh-CN" altLang="en-US" sz="3600" b="1" spc="300" dirty="0">
                <a:solidFill>
                  <a:schemeClr val="tx1">
                    <a:lumMod val="85000"/>
                    <a:lumOff val="15000"/>
                  </a:schemeClr>
                </a:solidFill>
              </a:rPr>
              <a:t>共同谱写精彩的人生乐章</a:t>
            </a:r>
          </a:p>
        </p:txBody>
      </p:sp>
      <p:sp>
        <p:nvSpPr>
          <p:cNvPr id="6" name="任意多边形: 形状 5">
            <a:extLst>
              <a:ext uri="{FF2B5EF4-FFF2-40B4-BE49-F238E27FC236}">
                <a16:creationId xmlns:a16="http://schemas.microsoft.com/office/drawing/2014/main" id="{F2B898AC-C1F7-42EC-BF65-1363B27C0320}"/>
              </a:ext>
            </a:extLst>
          </p:cNvPr>
          <p:cNvSpPr/>
          <p:nvPr/>
        </p:nvSpPr>
        <p:spPr>
          <a:xfrm rot="5400000">
            <a:off x="740653" y="784327"/>
            <a:ext cx="382346" cy="33656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9" name="图片 8">
            <a:extLst>
              <a:ext uri="{FF2B5EF4-FFF2-40B4-BE49-F238E27FC236}">
                <a16:creationId xmlns:a16="http://schemas.microsoft.com/office/drawing/2014/main" id="{79B7E08F-8C66-CF5A-FF33-A8A3E44D9258}"/>
              </a:ext>
            </a:extLst>
          </p:cNvPr>
          <p:cNvPicPr>
            <a:picLocks noChangeAspect="1"/>
          </p:cNvPicPr>
          <p:nvPr/>
        </p:nvPicPr>
        <p:blipFill>
          <a:blip r:embed="rId3"/>
          <a:stretch>
            <a:fillRect/>
          </a:stretch>
        </p:blipFill>
        <p:spPr>
          <a:xfrm>
            <a:off x="619125" y="1333500"/>
            <a:ext cx="10953750" cy="4191000"/>
          </a:xfrm>
          <a:prstGeom prst="rect">
            <a:avLst/>
          </a:prstGeom>
        </p:spPr>
      </p:pic>
    </p:spTree>
    <p:extLst>
      <p:ext uri="{BB962C8B-B14F-4D97-AF65-F5344CB8AC3E}">
        <p14:creationId xmlns:p14="http://schemas.microsoft.com/office/powerpoint/2010/main" val="13163659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64950EFD-6C74-4F12-A945-2854C68C9662}"/>
              </a:ext>
            </a:extLst>
          </p:cNvPr>
          <p:cNvPicPr>
            <a:picLocks noChangeAspect="1"/>
          </p:cNvPicPr>
          <p:nvPr/>
        </p:nvPicPr>
        <p:blipFill rotWithShape="1">
          <a:blip r:embed="rId2"/>
          <a:srcRect l="19532" b="48526"/>
          <a:stretch/>
        </p:blipFill>
        <p:spPr>
          <a:xfrm>
            <a:off x="-1" y="1160309"/>
            <a:ext cx="10118601" cy="5697691"/>
          </a:xfrm>
          <a:prstGeom prst="rect">
            <a:avLst/>
          </a:prstGeom>
        </p:spPr>
      </p:pic>
      <p:pic>
        <p:nvPicPr>
          <p:cNvPr id="17" name="图片 16">
            <a:extLst>
              <a:ext uri="{FF2B5EF4-FFF2-40B4-BE49-F238E27FC236}">
                <a16:creationId xmlns:a16="http://schemas.microsoft.com/office/drawing/2014/main" id="{A44D15B5-B202-43DB-A99B-2A534D96796C}"/>
              </a:ext>
            </a:extLst>
          </p:cNvPr>
          <p:cNvPicPr>
            <a:picLocks noChangeAspect="1"/>
          </p:cNvPicPr>
          <p:nvPr/>
        </p:nvPicPr>
        <p:blipFill rotWithShape="1">
          <a:blip r:embed="rId3"/>
          <a:srcRect t="17174" r="25859"/>
          <a:stretch/>
        </p:blipFill>
        <p:spPr>
          <a:xfrm>
            <a:off x="10153481" y="0"/>
            <a:ext cx="2038519" cy="2590405"/>
          </a:xfrm>
          <a:prstGeom prst="rect">
            <a:avLst/>
          </a:prstGeom>
        </p:spPr>
      </p:pic>
      <p:sp>
        <p:nvSpPr>
          <p:cNvPr id="4" name="文本框 3">
            <a:extLst>
              <a:ext uri="{FF2B5EF4-FFF2-40B4-BE49-F238E27FC236}">
                <a16:creationId xmlns:a16="http://schemas.microsoft.com/office/drawing/2014/main" id="{972C195D-2045-4DFC-BDA2-D640C745ED6C}"/>
              </a:ext>
            </a:extLst>
          </p:cNvPr>
          <p:cNvSpPr txBox="1"/>
          <p:nvPr/>
        </p:nvSpPr>
        <p:spPr>
          <a:xfrm>
            <a:off x="660231" y="2023400"/>
            <a:ext cx="2472777" cy="1862048"/>
          </a:xfrm>
          <a:prstGeom prst="rect">
            <a:avLst/>
          </a:prstGeom>
          <a:noFill/>
        </p:spPr>
        <p:txBody>
          <a:bodyPr wrap="square" rtlCol="0">
            <a:spAutoFit/>
          </a:bodyPr>
          <a:lstStyle/>
          <a:p>
            <a:r>
              <a:rPr lang="en-US" altLang="zh-CN" sz="11500" b="1" dirty="0">
                <a:solidFill>
                  <a:schemeClr val="accent3">
                    <a:lumMod val="20000"/>
                    <a:lumOff val="80000"/>
                  </a:schemeClr>
                </a:solidFill>
                <a:latin typeface="+mn-ea"/>
              </a:rPr>
              <a:t>05</a:t>
            </a:r>
            <a:endParaRPr lang="zh-CN" altLang="en-US" sz="11500" b="1" dirty="0">
              <a:solidFill>
                <a:schemeClr val="accent3">
                  <a:lumMod val="20000"/>
                  <a:lumOff val="80000"/>
                </a:schemeClr>
              </a:solidFill>
              <a:latin typeface="+mn-ea"/>
            </a:endParaRPr>
          </a:p>
        </p:txBody>
      </p:sp>
      <p:sp>
        <p:nvSpPr>
          <p:cNvPr id="3" name="文本框 2">
            <a:extLst>
              <a:ext uri="{FF2B5EF4-FFF2-40B4-BE49-F238E27FC236}">
                <a16:creationId xmlns:a16="http://schemas.microsoft.com/office/drawing/2014/main" id="{416C853E-6415-49C4-A4CD-83444689E58A}"/>
              </a:ext>
            </a:extLst>
          </p:cNvPr>
          <p:cNvSpPr txBox="1"/>
          <p:nvPr/>
        </p:nvSpPr>
        <p:spPr>
          <a:xfrm>
            <a:off x="660231" y="3790799"/>
            <a:ext cx="10046966" cy="1107996"/>
          </a:xfrm>
          <a:prstGeom prst="rect">
            <a:avLst/>
          </a:prstGeom>
          <a:noFill/>
        </p:spPr>
        <p:txBody>
          <a:bodyPr wrap="square" rtlCol="0">
            <a:spAutoFit/>
          </a:bodyPr>
          <a:lstStyle/>
          <a:p>
            <a:r>
              <a:rPr lang="en-US" altLang="zh-CN" sz="6600" b="1" spc="600" dirty="0">
                <a:solidFill>
                  <a:schemeClr val="tx1">
                    <a:lumMod val="85000"/>
                    <a:lumOff val="15000"/>
                  </a:schemeClr>
                </a:solidFill>
              </a:rPr>
              <a:t>Q&amp;A</a:t>
            </a:r>
            <a:endParaRPr lang="zh-CN" altLang="en-US" sz="6600" b="1" spc="600" dirty="0">
              <a:solidFill>
                <a:schemeClr val="tx1">
                  <a:lumMod val="85000"/>
                  <a:lumOff val="15000"/>
                </a:schemeClr>
              </a:solidFill>
            </a:endParaRPr>
          </a:p>
        </p:txBody>
      </p:sp>
      <p:pic>
        <p:nvPicPr>
          <p:cNvPr id="5" name="图片 4" descr="图片包含 游戏机&#10;&#10;描述已自动生成">
            <a:extLst>
              <a:ext uri="{FF2B5EF4-FFF2-40B4-BE49-F238E27FC236}">
                <a16:creationId xmlns:a16="http://schemas.microsoft.com/office/drawing/2014/main" id="{18CCF0E7-603B-46A8-8313-A1D6A462468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854" t="14311" r="2763" b="18023"/>
          <a:stretch/>
        </p:blipFill>
        <p:spPr>
          <a:xfrm>
            <a:off x="0" y="0"/>
            <a:ext cx="3359822" cy="741561"/>
          </a:xfrm>
          <a:prstGeom prst="rect">
            <a:avLst/>
          </a:prstGeom>
        </p:spPr>
      </p:pic>
      <p:sp>
        <p:nvSpPr>
          <p:cNvPr id="8" name="任意多边形: 形状 7">
            <a:extLst>
              <a:ext uri="{FF2B5EF4-FFF2-40B4-BE49-F238E27FC236}">
                <a16:creationId xmlns:a16="http://schemas.microsoft.com/office/drawing/2014/main" id="{B6FC3C2D-B56B-4187-9D17-AB05832576AD}"/>
              </a:ext>
            </a:extLst>
          </p:cNvPr>
          <p:cNvSpPr/>
          <p:nvPr/>
        </p:nvSpPr>
        <p:spPr>
          <a:xfrm rot="5400000">
            <a:off x="10736913" y="1865855"/>
            <a:ext cx="1283029" cy="1129398"/>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40000"/>
              <a:lumOff val="6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任意多边形: 形状 10">
            <a:extLst>
              <a:ext uri="{FF2B5EF4-FFF2-40B4-BE49-F238E27FC236}">
                <a16:creationId xmlns:a16="http://schemas.microsoft.com/office/drawing/2014/main" id="{5A6FA8ED-D3D3-4545-95AD-08426AEFD55D}"/>
              </a:ext>
            </a:extLst>
          </p:cNvPr>
          <p:cNvSpPr/>
          <p:nvPr/>
        </p:nvSpPr>
        <p:spPr>
          <a:xfrm rot="5400000">
            <a:off x="9397939" y="-188907"/>
            <a:ext cx="1851072" cy="1629423"/>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60000"/>
              <a:lumOff val="4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任意多边形: 形状 11">
            <a:extLst>
              <a:ext uri="{FF2B5EF4-FFF2-40B4-BE49-F238E27FC236}">
                <a16:creationId xmlns:a16="http://schemas.microsoft.com/office/drawing/2014/main" id="{3253FA98-EE50-443C-A748-681D051F3A60}"/>
              </a:ext>
            </a:extLst>
          </p:cNvPr>
          <p:cNvSpPr/>
          <p:nvPr/>
        </p:nvSpPr>
        <p:spPr>
          <a:xfrm rot="5400000">
            <a:off x="9438006" y="1467930"/>
            <a:ext cx="599222" cy="527470"/>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8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任意多边形: 形状 12">
            <a:extLst>
              <a:ext uri="{FF2B5EF4-FFF2-40B4-BE49-F238E27FC236}">
                <a16:creationId xmlns:a16="http://schemas.microsoft.com/office/drawing/2014/main" id="{ABF3114B-F0D6-4285-AB0A-463C70E4FC93}"/>
              </a:ext>
            </a:extLst>
          </p:cNvPr>
          <p:cNvSpPr/>
          <p:nvPr/>
        </p:nvSpPr>
        <p:spPr>
          <a:xfrm rot="5400000">
            <a:off x="9131903" y="1185034"/>
            <a:ext cx="299611" cy="263735"/>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bg1">
              <a:lumMod val="9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4543C0E7-5B10-4FEF-965A-C862B46EC9F5}"/>
              </a:ext>
            </a:extLst>
          </p:cNvPr>
          <p:cNvSpPr/>
          <p:nvPr/>
        </p:nvSpPr>
        <p:spPr>
          <a:xfrm rot="5400000">
            <a:off x="8663249" y="-130032"/>
            <a:ext cx="803970" cy="707701"/>
          </a:xfrm>
          <a:custGeom>
            <a:avLst/>
            <a:gdLst>
              <a:gd name="connsiteX0" fmla="*/ 3453203 w 4492978"/>
              <a:gd name="connsiteY0" fmla="*/ 107707 h 3954984"/>
              <a:gd name="connsiteX1" fmla="*/ 3474810 w 4492978"/>
              <a:gd name="connsiteY1" fmla="*/ 147515 h 3954984"/>
              <a:gd name="connsiteX2" fmla="*/ 3475009 w 4492978"/>
              <a:gd name="connsiteY2" fmla="*/ 148157 h 3954984"/>
              <a:gd name="connsiteX3" fmla="*/ 4445420 w 4492978"/>
              <a:gd name="connsiteY3" fmla="*/ 1828959 h 3954984"/>
              <a:gd name="connsiteX4" fmla="*/ 4445873 w 4492978"/>
              <a:gd name="connsiteY4" fmla="*/ 1829449 h 3954984"/>
              <a:gd name="connsiteX5" fmla="*/ 4469544 w 4492978"/>
              <a:gd name="connsiteY5" fmla="*/ 1868065 h 3954984"/>
              <a:gd name="connsiteX6" fmla="*/ 4482045 w 4492978"/>
              <a:gd name="connsiteY6" fmla="*/ 1901543 h 3954984"/>
              <a:gd name="connsiteX7" fmla="*/ 4482809 w 4492978"/>
              <a:gd name="connsiteY7" fmla="*/ 1903240 h 3954984"/>
              <a:gd name="connsiteX8" fmla="*/ 4483010 w 4492978"/>
              <a:gd name="connsiteY8" fmla="*/ 1904129 h 3954984"/>
              <a:gd name="connsiteX9" fmla="*/ 4485273 w 4492978"/>
              <a:gd name="connsiteY9" fmla="*/ 1910189 h 3954984"/>
              <a:gd name="connsiteX10" fmla="*/ 4485670 w 4492978"/>
              <a:gd name="connsiteY10" fmla="*/ 1915878 h 3954984"/>
              <a:gd name="connsiteX11" fmla="*/ 4492978 w 4492978"/>
              <a:gd name="connsiteY11" fmla="*/ 1948164 h 3954984"/>
              <a:gd name="connsiteX12" fmla="*/ 4490450 w 4492978"/>
              <a:gd name="connsiteY12" fmla="*/ 1984427 h 3954984"/>
              <a:gd name="connsiteX13" fmla="*/ 4491523 w 4492978"/>
              <a:gd name="connsiteY13" fmla="*/ 1999813 h 3954984"/>
              <a:gd name="connsiteX14" fmla="*/ 4488815 w 4492978"/>
              <a:gd name="connsiteY14" fmla="*/ 2007863 h 3954984"/>
              <a:gd name="connsiteX15" fmla="*/ 4486729 w 4492978"/>
              <a:gd name="connsiteY15" fmla="*/ 2037787 h 3954984"/>
              <a:gd name="connsiteX16" fmla="*/ 4447329 w 4492978"/>
              <a:gd name="connsiteY16" fmla="*/ 2118527 h 3954984"/>
              <a:gd name="connsiteX17" fmla="*/ 4439124 w 4492978"/>
              <a:gd name="connsiteY17" fmla="*/ 2127403 h 3954984"/>
              <a:gd name="connsiteX18" fmla="*/ 3455655 w 4492978"/>
              <a:gd name="connsiteY18" fmla="*/ 3830821 h 3954984"/>
              <a:gd name="connsiteX19" fmla="*/ 3394096 w 4492978"/>
              <a:gd name="connsiteY19" fmla="*/ 3900612 h 3954984"/>
              <a:gd name="connsiteX20" fmla="*/ 3383325 w 4492978"/>
              <a:gd name="connsiteY20" fmla="*/ 3907214 h 3954984"/>
              <a:gd name="connsiteX21" fmla="*/ 3379319 w 4492978"/>
              <a:gd name="connsiteY21" fmla="*/ 3910520 h 3954984"/>
              <a:gd name="connsiteX22" fmla="*/ 3367214 w 4492978"/>
              <a:gd name="connsiteY22" fmla="*/ 3917090 h 3954984"/>
              <a:gd name="connsiteX23" fmla="*/ 3355479 w 4492978"/>
              <a:gd name="connsiteY23" fmla="*/ 3924282 h 3954984"/>
              <a:gd name="connsiteX24" fmla="*/ 3350617 w 4492978"/>
              <a:gd name="connsiteY24" fmla="*/ 3926098 h 3954984"/>
              <a:gd name="connsiteX25" fmla="*/ 3339511 w 4492978"/>
              <a:gd name="connsiteY25" fmla="*/ 3932127 h 3954984"/>
              <a:gd name="connsiteX26" fmla="*/ 3248291 w 4492978"/>
              <a:gd name="connsiteY26" fmla="*/ 3950543 h 3954984"/>
              <a:gd name="connsiteX27" fmla="*/ 1281349 w 4492978"/>
              <a:gd name="connsiteY27" fmla="*/ 3950542 h 3954984"/>
              <a:gd name="connsiteX28" fmla="*/ 1269565 w 4492978"/>
              <a:gd name="connsiteY28" fmla="*/ 3953209 h 3954984"/>
              <a:gd name="connsiteX29" fmla="*/ 1099202 w 4492978"/>
              <a:gd name="connsiteY29" fmla="*/ 3907561 h 3954984"/>
              <a:gd name="connsiteX30" fmla="*/ 1089443 w 4492978"/>
              <a:gd name="connsiteY30" fmla="*/ 3898538 h 3954984"/>
              <a:gd name="connsiteX31" fmla="*/ 1086809 w 4492978"/>
              <a:gd name="connsiteY31" fmla="*/ 3897027 h 3954984"/>
              <a:gd name="connsiteX32" fmla="*/ 1082800 w 4492978"/>
              <a:gd name="connsiteY32" fmla="*/ 3892396 h 3954984"/>
              <a:gd name="connsiteX33" fmla="*/ 1065381 w 4492978"/>
              <a:gd name="connsiteY33" fmla="*/ 3876292 h 3954984"/>
              <a:gd name="connsiteX34" fmla="*/ 1048199 w 4492978"/>
              <a:gd name="connsiteY34" fmla="*/ 3852430 h 3954984"/>
              <a:gd name="connsiteX35" fmla="*/ 1035455 w 4492978"/>
              <a:gd name="connsiteY35" fmla="*/ 3837710 h 3954984"/>
              <a:gd name="connsiteX36" fmla="*/ 1030879 w 4492978"/>
              <a:gd name="connsiteY36" fmla="*/ 3826056 h 3954984"/>
              <a:gd name="connsiteX37" fmla="*/ 49332 w 4492978"/>
              <a:gd name="connsiteY37" fmla="*/ 2125966 h 3954984"/>
              <a:gd name="connsiteX38" fmla="*/ 48880 w 4492978"/>
              <a:gd name="connsiteY38" fmla="*/ 2125476 h 3954984"/>
              <a:gd name="connsiteX39" fmla="*/ 25208 w 4492978"/>
              <a:gd name="connsiteY39" fmla="*/ 2086861 h 3954984"/>
              <a:gd name="connsiteX40" fmla="*/ 12710 w 4492978"/>
              <a:gd name="connsiteY40" fmla="*/ 2053385 h 3954984"/>
              <a:gd name="connsiteX41" fmla="*/ 11944 w 4492978"/>
              <a:gd name="connsiteY41" fmla="*/ 2051686 h 3954984"/>
              <a:gd name="connsiteX42" fmla="*/ 11743 w 4492978"/>
              <a:gd name="connsiteY42" fmla="*/ 2050797 h 3954984"/>
              <a:gd name="connsiteX43" fmla="*/ 9480 w 4492978"/>
              <a:gd name="connsiteY43" fmla="*/ 2044737 h 3954984"/>
              <a:gd name="connsiteX44" fmla="*/ 6927 w 4492978"/>
              <a:gd name="connsiteY44" fmla="*/ 2029524 h 3954984"/>
              <a:gd name="connsiteX45" fmla="*/ 1775 w 4492978"/>
              <a:gd name="connsiteY45" fmla="*/ 2006762 h 3954984"/>
              <a:gd name="connsiteX46" fmla="*/ 47424 w 4492978"/>
              <a:gd name="connsiteY46" fmla="*/ 1836398 h 3954984"/>
              <a:gd name="connsiteX47" fmla="*/ 55631 w 4492978"/>
              <a:gd name="connsiteY47" fmla="*/ 1827522 h 3954984"/>
              <a:gd name="connsiteX48" fmla="*/ 1039099 w 4492978"/>
              <a:gd name="connsiteY48" fmla="*/ 124105 h 3954984"/>
              <a:gd name="connsiteX49" fmla="*/ 1100658 w 4492978"/>
              <a:gd name="connsiteY49" fmla="*/ 54315 h 3954984"/>
              <a:gd name="connsiteX50" fmla="*/ 1111428 w 4492978"/>
              <a:gd name="connsiteY50" fmla="*/ 47713 h 3954984"/>
              <a:gd name="connsiteX51" fmla="*/ 1115435 w 4492978"/>
              <a:gd name="connsiteY51" fmla="*/ 44406 h 3954984"/>
              <a:gd name="connsiteX52" fmla="*/ 1127541 w 4492978"/>
              <a:gd name="connsiteY52" fmla="*/ 37835 h 3954984"/>
              <a:gd name="connsiteX53" fmla="*/ 1139274 w 4492978"/>
              <a:gd name="connsiteY53" fmla="*/ 30643 h 3954984"/>
              <a:gd name="connsiteX54" fmla="*/ 1144136 w 4492978"/>
              <a:gd name="connsiteY54" fmla="*/ 28828 h 3954984"/>
              <a:gd name="connsiteX55" fmla="*/ 1155243 w 4492978"/>
              <a:gd name="connsiteY55" fmla="*/ 22800 h 3954984"/>
              <a:gd name="connsiteX56" fmla="*/ 1246462 w 4492978"/>
              <a:gd name="connsiteY56" fmla="*/ 4383 h 3954984"/>
              <a:gd name="connsiteX57" fmla="*/ 3230073 w 4492978"/>
              <a:gd name="connsiteY57" fmla="*/ 4384 h 3954984"/>
              <a:gd name="connsiteX58" fmla="*/ 3259184 w 4492978"/>
              <a:gd name="connsiteY58" fmla="*/ 0 h 3954984"/>
              <a:gd name="connsiteX59" fmla="*/ 3336231 w 4492978"/>
              <a:gd name="connsiteY59" fmla="*/ 14815 h 3954984"/>
              <a:gd name="connsiteX60" fmla="*/ 3349836 w 4492978"/>
              <a:gd name="connsiteY60" fmla="*/ 22720 h 3954984"/>
              <a:gd name="connsiteX61" fmla="*/ 3350095 w 4492978"/>
              <a:gd name="connsiteY61" fmla="*/ 22801 h 3954984"/>
              <a:gd name="connsiteX62" fmla="*/ 3389903 w 4492978"/>
              <a:gd name="connsiteY62" fmla="*/ 44407 h 3954984"/>
              <a:gd name="connsiteX63" fmla="*/ 3396424 w 4492978"/>
              <a:gd name="connsiteY63" fmla="*/ 49788 h 3954984"/>
              <a:gd name="connsiteX64" fmla="*/ 3404506 w 4492978"/>
              <a:gd name="connsiteY64" fmla="*/ 54484 h 3954984"/>
              <a:gd name="connsiteX65" fmla="*/ 3416051 w 4492978"/>
              <a:gd name="connsiteY65" fmla="*/ 65982 h 3954984"/>
              <a:gd name="connsiteX66" fmla="*/ 3424586 w 4492978"/>
              <a:gd name="connsiteY66" fmla="*/ 73024 h 3954984"/>
              <a:gd name="connsiteX67" fmla="*/ 3431337 w 4492978"/>
              <a:gd name="connsiteY67" fmla="*/ 81206 h 3954984"/>
              <a:gd name="connsiteX68" fmla="*/ 3433198 w 4492978"/>
              <a:gd name="connsiteY68" fmla="*/ 83060 h 3954984"/>
              <a:gd name="connsiteX69" fmla="*/ 3435079 w 4492978"/>
              <a:gd name="connsiteY69" fmla="*/ 85741 h 39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92978" h="3954984">
                <a:moveTo>
                  <a:pt x="3453203" y="107707"/>
                </a:moveTo>
                <a:cubicBezTo>
                  <a:pt x="3461626" y="120175"/>
                  <a:pt x="3468880" y="133496"/>
                  <a:pt x="3474810" y="147515"/>
                </a:cubicBezTo>
                <a:lnTo>
                  <a:pt x="3475009" y="148157"/>
                </a:lnTo>
                <a:lnTo>
                  <a:pt x="4445420" y="1828959"/>
                </a:lnTo>
                <a:lnTo>
                  <a:pt x="4445873" y="1829449"/>
                </a:lnTo>
                <a:cubicBezTo>
                  <a:pt x="4455049" y="1841593"/>
                  <a:pt x="4462959" y="1854537"/>
                  <a:pt x="4469544" y="1868065"/>
                </a:cubicBezTo>
                <a:lnTo>
                  <a:pt x="4482045" y="1901543"/>
                </a:lnTo>
                <a:lnTo>
                  <a:pt x="4482809" y="1903240"/>
                </a:lnTo>
                <a:lnTo>
                  <a:pt x="4483010" y="1904129"/>
                </a:lnTo>
                <a:lnTo>
                  <a:pt x="4485273" y="1910189"/>
                </a:lnTo>
                <a:lnTo>
                  <a:pt x="4485670" y="1915878"/>
                </a:lnTo>
                <a:lnTo>
                  <a:pt x="4492978" y="1948164"/>
                </a:lnTo>
                <a:lnTo>
                  <a:pt x="4490450" y="1984427"/>
                </a:lnTo>
                <a:lnTo>
                  <a:pt x="4491523" y="1999813"/>
                </a:lnTo>
                <a:lnTo>
                  <a:pt x="4488815" y="2007863"/>
                </a:lnTo>
                <a:lnTo>
                  <a:pt x="4486729" y="2037787"/>
                </a:lnTo>
                <a:cubicBezTo>
                  <a:pt x="4478968" y="2066754"/>
                  <a:pt x="4465681" y="2094239"/>
                  <a:pt x="4447329" y="2118527"/>
                </a:cubicBezTo>
                <a:lnTo>
                  <a:pt x="4439124" y="2127403"/>
                </a:lnTo>
                <a:lnTo>
                  <a:pt x="3455655" y="3830821"/>
                </a:lnTo>
                <a:cubicBezTo>
                  <a:pt x="3439477" y="3858844"/>
                  <a:pt x="3418385" y="3882260"/>
                  <a:pt x="3394096" y="3900612"/>
                </a:cubicBezTo>
                <a:lnTo>
                  <a:pt x="3383325" y="3907214"/>
                </a:lnTo>
                <a:lnTo>
                  <a:pt x="3379319" y="3910520"/>
                </a:lnTo>
                <a:lnTo>
                  <a:pt x="3367214" y="3917090"/>
                </a:lnTo>
                <a:lnTo>
                  <a:pt x="3355479" y="3924282"/>
                </a:lnTo>
                <a:lnTo>
                  <a:pt x="3350617" y="3926098"/>
                </a:lnTo>
                <a:lnTo>
                  <a:pt x="3339511" y="3932127"/>
                </a:lnTo>
                <a:cubicBezTo>
                  <a:pt x="3311473" y="3943985"/>
                  <a:pt x="3280648" y="3950543"/>
                  <a:pt x="3248291" y="3950543"/>
                </a:cubicBezTo>
                <a:lnTo>
                  <a:pt x="1281349" y="3950542"/>
                </a:lnTo>
                <a:lnTo>
                  <a:pt x="1269565" y="3953209"/>
                </a:lnTo>
                <a:cubicBezTo>
                  <a:pt x="1209144" y="3960707"/>
                  <a:pt x="1147779" y="3944265"/>
                  <a:pt x="1099202" y="3907561"/>
                </a:cubicBezTo>
                <a:lnTo>
                  <a:pt x="1089443" y="3898538"/>
                </a:lnTo>
                <a:lnTo>
                  <a:pt x="1086809" y="3897027"/>
                </a:lnTo>
                <a:lnTo>
                  <a:pt x="1082800" y="3892396"/>
                </a:lnTo>
                <a:lnTo>
                  <a:pt x="1065381" y="3876292"/>
                </a:lnTo>
                <a:lnTo>
                  <a:pt x="1048199" y="3852430"/>
                </a:lnTo>
                <a:lnTo>
                  <a:pt x="1035455" y="3837710"/>
                </a:lnTo>
                <a:lnTo>
                  <a:pt x="1030879" y="3826056"/>
                </a:lnTo>
                <a:lnTo>
                  <a:pt x="49332" y="2125966"/>
                </a:lnTo>
                <a:lnTo>
                  <a:pt x="48880" y="2125476"/>
                </a:lnTo>
                <a:cubicBezTo>
                  <a:pt x="39704" y="2113332"/>
                  <a:pt x="31795" y="2100389"/>
                  <a:pt x="25208" y="2086861"/>
                </a:cubicBezTo>
                <a:lnTo>
                  <a:pt x="12710" y="2053385"/>
                </a:lnTo>
                <a:lnTo>
                  <a:pt x="11944" y="2051686"/>
                </a:lnTo>
                <a:lnTo>
                  <a:pt x="11743" y="2050797"/>
                </a:lnTo>
                <a:lnTo>
                  <a:pt x="9480" y="2044737"/>
                </a:lnTo>
                <a:lnTo>
                  <a:pt x="6927" y="2029524"/>
                </a:lnTo>
                <a:lnTo>
                  <a:pt x="1775" y="2006762"/>
                </a:lnTo>
                <a:cubicBezTo>
                  <a:pt x="-5722" y="1946341"/>
                  <a:pt x="10721" y="1884976"/>
                  <a:pt x="47424" y="1836398"/>
                </a:cubicBezTo>
                <a:lnTo>
                  <a:pt x="55631" y="1827522"/>
                </a:lnTo>
                <a:lnTo>
                  <a:pt x="1039099" y="124105"/>
                </a:lnTo>
                <a:cubicBezTo>
                  <a:pt x="1055277" y="96083"/>
                  <a:pt x="1076369" y="72666"/>
                  <a:pt x="1100658" y="54315"/>
                </a:cubicBezTo>
                <a:lnTo>
                  <a:pt x="1111428" y="47713"/>
                </a:lnTo>
                <a:lnTo>
                  <a:pt x="1115435" y="44406"/>
                </a:lnTo>
                <a:lnTo>
                  <a:pt x="1127541" y="37835"/>
                </a:lnTo>
                <a:lnTo>
                  <a:pt x="1139274" y="30643"/>
                </a:lnTo>
                <a:lnTo>
                  <a:pt x="1144136" y="28828"/>
                </a:lnTo>
                <a:lnTo>
                  <a:pt x="1155243" y="22800"/>
                </a:lnTo>
                <a:cubicBezTo>
                  <a:pt x="1183280" y="10941"/>
                  <a:pt x="1214105" y="4383"/>
                  <a:pt x="1246462" y="4383"/>
                </a:cubicBezTo>
                <a:lnTo>
                  <a:pt x="3230073" y="4384"/>
                </a:lnTo>
                <a:lnTo>
                  <a:pt x="3259184" y="0"/>
                </a:lnTo>
                <a:cubicBezTo>
                  <a:pt x="3285562" y="591"/>
                  <a:pt x="3311627" y="5632"/>
                  <a:pt x="3336231" y="14815"/>
                </a:cubicBezTo>
                <a:lnTo>
                  <a:pt x="3349836" y="22720"/>
                </a:lnTo>
                <a:lnTo>
                  <a:pt x="3350095" y="22801"/>
                </a:lnTo>
                <a:cubicBezTo>
                  <a:pt x="3364114" y="28730"/>
                  <a:pt x="3377436" y="35985"/>
                  <a:pt x="3389903" y="44407"/>
                </a:cubicBezTo>
                <a:lnTo>
                  <a:pt x="3396424" y="49788"/>
                </a:lnTo>
                <a:lnTo>
                  <a:pt x="3404506" y="54484"/>
                </a:lnTo>
                <a:lnTo>
                  <a:pt x="3416051" y="65982"/>
                </a:lnTo>
                <a:lnTo>
                  <a:pt x="3424586" y="73024"/>
                </a:lnTo>
                <a:lnTo>
                  <a:pt x="3431337" y="81206"/>
                </a:lnTo>
                <a:lnTo>
                  <a:pt x="3433198" y="83060"/>
                </a:lnTo>
                <a:lnTo>
                  <a:pt x="3435079" y="85741"/>
                </a:lnTo>
                <a:close/>
              </a:path>
            </a:pathLst>
          </a:custGeom>
          <a:solidFill>
            <a:schemeClr val="accent2">
              <a:lumMod val="20000"/>
              <a:lumOff val="80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矩形: 圆角 23">
            <a:extLst>
              <a:ext uri="{FF2B5EF4-FFF2-40B4-BE49-F238E27FC236}">
                <a16:creationId xmlns:a16="http://schemas.microsoft.com/office/drawing/2014/main" id="{5CDA39EB-BF51-8F3B-8481-B618792521C4}"/>
              </a:ext>
            </a:extLst>
          </p:cNvPr>
          <p:cNvSpPr/>
          <p:nvPr/>
        </p:nvSpPr>
        <p:spPr>
          <a:xfrm>
            <a:off x="766762" y="5422057"/>
            <a:ext cx="1599920" cy="44540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sz="2000" b="1" dirty="0">
                <a:solidFill>
                  <a:schemeClr val="accent3"/>
                </a:solidFill>
              </a:rPr>
              <a:t>讲师 </a:t>
            </a:r>
            <a:r>
              <a:rPr lang="zh-CN" altLang="en-US" sz="2000" b="1" dirty="0" smtClean="0">
                <a:solidFill>
                  <a:schemeClr val="accent3"/>
                </a:solidFill>
              </a:rPr>
              <a:t>徐钰翔</a:t>
            </a:r>
            <a:endParaRPr lang="en-US" altLang="zh-CN" sz="2000" b="1" dirty="0">
              <a:solidFill>
                <a:schemeClr val="accent3"/>
              </a:solidFill>
            </a:endParaRPr>
          </a:p>
        </p:txBody>
      </p:sp>
      <p:sp>
        <p:nvSpPr>
          <p:cNvPr id="6" name="文本框 5">
            <a:extLst>
              <a:ext uri="{FF2B5EF4-FFF2-40B4-BE49-F238E27FC236}">
                <a16:creationId xmlns:a16="http://schemas.microsoft.com/office/drawing/2014/main" id="{045D4FBB-7994-34A6-E2F1-D24B64A1AB05}"/>
              </a:ext>
            </a:extLst>
          </p:cNvPr>
          <p:cNvSpPr txBox="1"/>
          <p:nvPr/>
        </p:nvSpPr>
        <p:spPr>
          <a:xfrm>
            <a:off x="766762" y="5912142"/>
            <a:ext cx="2505814" cy="646331"/>
          </a:xfrm>
          <a:prstGeom prst="rect">
            <a:avLst/>
          </a:prstGeom>
          <a:noFill/>
        </p:spPr>
        <p:txBody>
          <a:bodyPr wrap="none" rtlCol="0">
            <a:spAutoFit/>
          </a:bodyPr>
          <a:lstStyle/>
          <a:p>
            <a:r>
              <a:rPr lang="en-US" altLang="zh-CN" dirty="0" err="1">
                <a:solidFill>
                  <a:schemeClr val="bg2">
                    <a:lumMod val="25000"/>
                  </a:schemeClr>
                </a:solidFill>
              </a:rPr>
              <a:t>Wechat</a:t>
            </a:r>
            <a:r>
              <a:rPr lang="zh-CN" altLang="en-US" dirty="0" smtClean="0">
                <a:solidFill>
                  <a:schemeClr val="bg2">
                    <a:lumMod val="25000"/>
                  </a:schemeClr>
                </a:solidFill>
              </a:rPr>
              <a:t>：</a:t>
            </a:r>
            <a:r>
              <a:rPr lang="en-US" altLang="zh-CN" dirty="0" smtClean="0">
                <a:solidFill>
                  <a:schemeClr val="bg2">
                    <a:lumMod val="25000"/>
                  </a:schemeClr>
                </a:solidFill>
              </a:rPr>
              <a:t>13651447877</a:t>
            </a:r>
            <a:endParaRPr lang="en-US" altLang="zh-CN" dirty="0">
              <a:solidFill>
                <a:schemeClr val="bg2">
                  <a:lumMod val="25000"/>
                </a:schemeClr>
              </a:solidFill>
            </a:endParaRPr>
          </a:p>
          <a:p>
            <a:endParaRPr lang="zh-CN" altLang="en-US" dirty="0">
              <a:solidFill>
                <a:schemeClr val="bg2">
                  <a:lumMod val="25000"/>
                </a:schemeClr>
              </a:solidFill>
            </a:endParaRP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498" y="1252025"/>
            <a:ext cx="3384866" cy="4615440"/>
          </a:xfrm>
          <a:prstGeom prst="rect">
            <a:avLst/>
          </a:prstGeom>
        </p:spPr>
      </p:pic>
    </p:spTree>
    <p:extLst>
      <p:ext uri="{BB962C8B-B14F-4D97-AF65-F5344CB8AC3E}">
        <p14:creationId xmlns:p14="http://schemas.microsoft.com/office/powerpoint/2010/main" val="22214056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11624" y="620688"/>
            <a:ext cx="6740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a:latin typeface="微软雅黑" panose="020B0503020204020204" pitchFamily="34" charset="-122"/>
                <a:ea typeface="微软雅黑" panose="020B0503020204020204" pitchFamily="34" charset="-122"/>
              </a:rPr>
              <a:t>AI</a:t>
            </a:r>
            <a:r>
              <a:rPr lang="zh-CN" altLang="en-US" sz="2800" b="1" dirty="0">
                <a:latin typeface="微软雅黑" panose="020B0503020204020204" pitchFamily="34" charset="-122"/>
                <a:ea typeface="微软雅黑" panose="020B0503020204020204" pitchFamily="34" charset="-122"/>
              </a:rPr>
              <a:t>助手赋能全覆盖效果展示：清华百事通</a:t>
            </a:r>
          </a:p>
        </p:txBody>
      </p:sp>
      <p:sp>
        <p:nvSpPr>
          <p:cNvPr id="6" name="文本框 5">
            <a:extLst>
              <a:ext uri="{FF2B5EF4-FFF2-40B4-BE49-F238E27FC236}">
                <a16:creationId xmlns:a16="http://schemas.microsoft.com/office/drawing/2014/main" id="{1DAD2B7F-7E04-4849-906C-D244B0C6FFCD}"/>
              </a:ext>
            </a:extLst>
          </p:cNvPr>
          <p:cNvSpPr txBox="1"/>
          <p:nvPr/>
        </p:nvSpPr>
        <p:spPr>
          <a:xfrm>
            <a:off x="5400199" y="2195038"/>
            <a:ext cx="4298156" cy="646331"/>
          </a:xfrm>
          <a:prstGeom prst="rect">
            <a:avLst/>
          </a:prstGeom>
          <a:noFill/>
        </p:spPr>
        <p:txBody>
          <a:bodyPr wrap="square" rtlCol="0" anchor="t">
            <a:spAutoFit/>
          </a:bodyPr>
          <a:lstStyle/>
          <a:p>
            <a:pPr defTabSz="685800"/>
            <a:r>
              <a:rPr lang="zh-CN" altLang="en-US" dirty="0">
                <a:solidFill>
                  <a:prstClr val="black"/>
                </a:solidFill>
                <a:latin typeface="Verdana"/>
                <a:ea typeface="微软雅黑" panose="020B0503020204020204" pitchFamily="34" charset="-122"/>
              </a:rPr>
              <a:t>对学生表示热烈欢迎，加强收到录取通知书时的</a:t>
            </a:r>
            <a:r>
              <a:rPr lang="zh-CN" altLang="en-US" dirty="0">
                <a:solidFill>
                  <a:srgbClr val="7F2998"/>
                </a:solidFill>
                <a:latin typeface="Verdana"/>
                <a:ea typeface="微软雅黑" panose="020B0503020204020204" pitchFamily="34" charset="-122"/>
              </a:rPr>
              <a:t>仪式感和纪念意义</a:t>
            </a:r>
            <a:endParaRPr lang="zh-CN" altLang="en-US" dirty="0">
              <a:solidFill>
                <a:prstClr val="black"/>
              </a:solidFill>
              <a:latin typeface="Verdana"/>
              <a:ea typeface="微软雅黑" panose="020B0503020204020204" pitchFamily="34" charset="-122"/>
            </a:endParaRPr>
          </a:p>
        </p:txBody>
      </p:sp>
      <p:sp>
        <p:nvSpPr>
          <p:cNvPr id="7" name="文本框 6">
            <a:extLst>
              <a:ext uri="{FF2B5EF4-FFF2-40B4-BE49-F238E27FC236}">
                <a16:creationId xmlns:a16="http://schemas.microsoft.com/office/drawing/2014/main" id="{70078F96-8417-4CEB-AA00-1D291AC6D229}"/>
              </a:ext>
            </a:extLst>
          </p:cNvPr>
          <p:cNvSpPr txBox="1"/>
          <p:nvPr/>
        </p:nvSpPr>
        <p:spPr>
          <a:xfrm>
            <a:off x="5400199" y="3076100"/>
            <a:ext cx="4392930" cy="646331"/>
          </a:xfrm>
          <a:prstGeom prst="rect">
            <a:avLst/>
          </a:prstGeom>
          <a:noFill/>
        </p:spPr>
        <p:txBody>
          <a:bodyPr wrap="square" rtlCol="0" anchor="t">
            <a:spAutoFit/>
          </a:bodyPr>
          <a:lstStyle/>
          <a:p>
            <a:pPr defTabSz="685800"/>
            <a:r>
              <a:rPr lang="zh-CN" altLang="en-US" dirty="0">
                <a:solidFill>
                  <a:prstClr val="black"/>
                </a:solidFill>
                <a:latin typeface="Verdana"/>
                <a:ea typeface="微软雅黑" panose="020B0503020204020204" pitchFamily="34" charset="-122"/>
              </a:rPr>
              <a:t>主动询问学生的</a:t>
            </a:r>
            <a:r>
              <a:rPr lang="zh-CN" altLang="en-US" dirty="0">
                <a:solidFill>
                  <a:srgbClr val="7F2998"/>
                </a:solidFill>
                <a:latin typeface="Verdana"/>
                <a:ea typeface="微软雅黑" panose="020B0503020204020204" pitchFamily="34" charset="-122"/>
              </a:rPr>
              <a:t>兴趣偏好</a:t>
            </a:r>
            <a:r>
              <a:rPr lang="zh-CN" altLang="en-US" dirty="0">
                <a:solidFill>
                  <a:prstClr val="black"/>
                </a:solidFill>
                <a:latin typeface="Verdana"/>
                <a:ea typeface="微软雅黑" panose="020B0503020204020204" pitchFamily="34" charset="-122"/>
              </a:rPr>
              <a:t>，根据用户兴趣开展对话</a:t>
            </a:r>
          </a:p>
        </p:txBody>
      </p:sp>
      <p:sp>
        <p:nvSpPr>
          <p:cNvPr id="8" name="文本框 7">
            <a:extLst>
              <a:ext uri="{FF2B5EF4-FFF2-40B4-BE49-F238E27FC236}">
                <a16:creationId xmlns:a16="http://schemas.microsoft.com/office/drawing/2014/main" id="{FABD40C9-E68F-4092-875F-D2D33A1EDD7E}"/>
              </a:ext>
            </a:extLst>
          </p:cNvPr>
          <p:cNvSpPr txBox="1"/>
          <p:nvPr/>
        </p:nvSpPr>
        <p:spPr>
          <a:xfrm>
            <a:off x="5444491" y="3965259"/>
            <a:ext cx="4340543" cy="622459"/>
          </a:xfrm>
          <a:prstGeom prst="rect">
            <a:avLst/>
          </a:prstGeom>
          <a:noFill/>
        </p:spPr>
        <p:txBody>
          <a:bodyPr wrap="square" rtlCol="0" anchor="t">
            <a:noAutofit/>
          </a:bodyPr>
          <a:lstStyle/>
          <a:p>
            <a:pPr defTabSz="685800"/>
            <a:r>
              <a:rPr lang="zh-CN" altLang="en-US">
                <a:solidFill>
                  <a:prstClr val="black"/>
                </a:solidFill>
                <a:latin typeface="Verdana"/>
                <a:ea typeface="微软雅黑" panose="020B0503020204020204" pitchFamily="34" charset="-122"/>
              </a:rPr>
              <a:t>可以根据学生</a:t>
            </a:r>
            <a:r>
              <a:rPr lang="zh-CN" altLang="en-US">
                <a:solidFill>
                  <a:srgbClr val="7F2998"/>
                </a:solidFill>
                <a:latin typeface="Verdana"/>
                <a:ea typeface="微软雅黑" panose="020B0503020204020204" pitchFamily="34" charset="-122"/>
              </a:rPr>
              <a:t>实际情况推断</a:t>
            </a:r>
            <a:r>
              <a:rPr lang="zh-CN" altLang="en-US">
                <a:solidFill>
                  <a:prstClr val="black"/>
                </a:solidFill>
                <a:latin typeface="Verdana"/>
                <a:ea typeface="微软雅黑" panose="020B0503020204020204" pitchFamily="34" charset="-122"/>
              </a:rPr>
              <a:t>需要准备的行李物品，</a:t>
            </a:r>
            <a:r>
              <a:rPr lang="zh-CN" altLang="en-US">
                <a:solidFill>
                  <a:srgbClr val="7F2998"/>
                </a:solidFill>
                <a:latin typeface="Verdana"/>
                <a:ea typeface="微软雅黑" panose="020B0503020204020204" pitchFamily="34" charset="-122"/>
              </a:rPr>
              <a:t>精准回答</a:t>
            </a:r>
            <a:r>
              <a:rPr lang="zh-CN" altLang="en-US">
                <a:solidFill>
                  <a:prstClr val="black"/>
                </a:solidFill>
                <a:latin typeface="Verdana"/>
                <a:ea typeface="微软雅黑" panose="020B0503020204020204" pitchFamily="34" charset="-122"/>
              </a:rPr>
              <a:t>满足用户需要</a:t>
            </a:r>
          </a:p>
        </p:txBody>
      </p:sp>
      <p:sp>
        <p:nvSpPr>
          <p:cNvPr id="9" name="文本框 8">
            <a:extLst>
              <a:ext uri="{FF2B5EF4-FFF2-40B4-BE49-F238E27FC236}">
                <a16:creationId xmlns:a16="http://schemas.microsoft.com/office/drawing/2014/main" id="{BE22BF26-42A8-4AE8-910C-3DFFB70580C5}"/>
              </a:ext>
            </a:extLst>
          </p:cNvPr>
          <p:cNvSpPr txBox="1"/>
          <p:nvPr/>
        </p:nvSpPr>
        <p:spPr>
          <a:xfrm>
            <a:off x="5444491" y="4835366"/>
            <a:ext cx="4298156" cy="923330"/>
          </a:xfrm>
          <a:prstGeom prst="rect">
            <a:avLst/>
          </a:prstGeom>
          <a:noFill/>
        </p:spPr>
        <p:txBody>
          <a:bodyPr wrap="square" rtlCol="0" anchor="t">
            <a:spAutoFit/>
          </a:bodyPr>
          <a:lstStyle/>
          <a:p>
            <a:pPr defTabSz="685800"/>
            <a:r>
              <a:rPr lang="zh-CN" altLang="en-US">
                <a:solidFill>
                  <a:prstClr val="black"/>
                </a:solidFill>
                <a:latin typeface="Verdana"/>
                <a:ea typeface="微软雅黑" panose="020B0503020204020204" pitchFamily="34" charset="-122"/>
              </a:rPr>
              <a:t>可以为需要资助的学生提供</a:t>
            </a:r>
            <a:r>
              <a:rPr lang="zh-CN" altLang="en-US">
                <a:solidFill>
                  <a:srgbClr val="7F2998"/>
                </a:solidFill>
                <a:latin typeface="Verdana"/>
                <a:ea typeface="微软雅黑" panose="020B0503020204020204" pitchFamily="34" charset="-122"/>
              </a:rPr>
              <a:t>私密化帮助</a:t>
            </a:r>
            <a:r>
              <a:rPr lang="zh-CN" altLang="en-US">
                <a:solidFill>
                  <a:prstClr val="black"/>
                </a:solidFill>
                <a:latin typeface="Verdana"/>
                <a:ea typeface="微软雅黑" panose="020B0503020204020204" pitchFamily="34" charset="-122"/>
              </a:rPr>
              <a:t>，确保</a:t>
            </a:r>
            <a:r>
              <a:rPr lang="zh-CN" altLang="en-US">
                <a:solidFill>
                  <a:srgbClr val="7F2998"/>
                </a:solidFill>
                <a:latin typeface="Verdana"/>
                <a:ea typeface="微软雅黑" panose="020B0503020204020204" pitchFamily="34" charset="-122"/>
              </a:rPr>
              <a:t>覆盖</a:t>
            </a:r>
            <a:r>
              <a:rPr lang="zh-CN" altLang="en-US">
                <a:solidFill>
                  <a:prstClr val="black"/>
                </a:solidFill>
                <a:latin typeface="Verdana"/>
                <a:ea typeface="微软雅黑" panose="020B0503020204020204" pitchFamily="34" charset="-122"/>
              </a:rPr>
              <a:t>到每一位需要帮助的学生，并为学生进一步寻求帮助</a:t>
            </a:r>
            <a:r>
              <a:rPr lang="zh-CN" altLang="en-US">
                <a:solidFill>
                  <a:srgbClr val="7F2998"/>
                </a:solidFill>
                <a:latin typeface="Verdana"/>
                <a:ea typeface="微软雅黑" panose="020B0503020204020204" pitchFamily="34" charset="-122"/>
              </a:rPr>
              <a:t>提供指引</a:t>
            </a:r>
            <a:endParaRPr lang="zh-CN" altLang="en-US">
              <a:solidFill>
                <a:prstClr val="black"/>
              </a:solidFill>
              <a:latin typeface="Verdana"/>
              <a:ea typeface="微软雅黑" panose="020B0503020204020204" pitchFamily="34" charset="-122"/>
            </a:endParaRPr>
          </a:p>
        </p:txBody>
      </p:sp>
      <p:sp>
        <p:nvSpPr>
          <p:cNvPr id="10" name="圆角矩形 11">
            <a:extLst>
              <a:ext uri="{FF2B5EF4-FFF2-40B4-BE49-F238E27FC236}">
                <a16:creationId xmlns:a16="http://schemas.microsoft.com/office/drawing/2014/main" id="{9F9C9902-56BB-4061-A606-A8CC2169D270}"/>
              </a:ext>
            </a:extLst>
          </p:cNvPr>
          <p:cNvSpPr/>
          <p:nvPr/>
        </p:nvSpPr>
        <p:spPr>
          <a:xfrm>
            <a:off x="5396389" y="2159794"/>
            <a:ext cx="4396740" cy="662940"/>
          </a:xfrm>
          <a:prstGeom prst="roundRect">
            <a:avLst>
              <a:gd name="adj" fmla="val 12068"/>
            </a:avLst>
          </a:prstGeom>
          <a:noFill/>
          <a:ln>
            <a:solidFill>
              <a:srgbClr val="7F2998"/>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sp>
        <p:nvSpPr>
          <p:cNvPr id="11" name="圆角矩形 12">
            <a:extLst>
              <a:ext uri="{FF2B5EF4-FFF2-40B4-BE49-F238E27FC236}">
                <a16:creationId xmlns:a16="http://schemas.microsoft.com/office/drawing/2014/main" id="{00F0CA43-4F05-451A-9057-A213AED32BED}"/>
              </a:ext>
            </a:extLst>
          </p:cNvPr>
          <p:cNvSpPr/>
          <p:nvPr/>
        </p:nvSpPr>
        <p:spPr>
          <a:xfrm>
            <a:off x="5387816" y="3047524"/>
            <a:ext cx="4396740" cy="662940"/>
          </a:xfrm>
          <a:prstGeom prst="roundRect">
            <a:avLst>
              <a:gd name="adj" fmla="val 12068"/>
            </a:avLst>
          </a:prstGeom>
          <a:noFill/>
          <a:ln>
            <a:solidFill>
              <a:srgbClr val="7F2998"/>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sp>
        <p:nvSpPr>
          <p:cNvPr id="12" name="圆角矩形 13">
            <a:extLst>
              <a:ext uri="{FF2B5EF4-FFF2-40B4-BE49-F238E27FC236}">
                <a16:creationId xmlns:a16="http://schemas.microsoft.com/office/drawing/2014/main" id="{86C67D16-0EAF-42A2-93B1-6DE40997162B}"/>
              </a:ext>
            </a:extLst>
          </p:cNvPr>
          <p:cNvSpPr/>
          <p:nvPr/>
        </p:nvSpPr>
        <p:spPr>
          <a:xfrm>
            <a:off x="5387816" y="3930015"/>
            <a:ext cx="4396740" cy="662940"/>
          </a:xfrm>
          <a:prstGeom prst="roundRect">
            <a:avLst>
              <a:gd name="adj" fmla="val 12068"/>
            </a:avLst>
          </a:prstGeom>
          <a:noFill/>
          <a:ln>
            <a:solidFill>
              <a:srgbClr val="7F2998"/>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sp>
        <p:nvSpPr>
          <p:cNvPr id="13" name="圆角矩形 14">
            <a:extLst>
              <a:ext uri="{FF2B5EF4-FFF2-40B4-BE49-F238E27FC236}">
                <a16:creationId xmlns:a16="http://schemas.microsoft.com/office/drawing/2014/main" id="{8D7F4146-2CA8-45A2-B2B2-E55E15BC0AE6}"/>
              </a:ext>
            </a:extLst>
          </p:cNvPr>
          <p:cNvSpPr/>
          <p:nvPr/>
        </p:nvSpPr>
        <p:spPr>
          <a:xfrm>
            <a:off x="5387816" y="4835367"/>
            <a:ext cx="4396740" cy="872014"/>
          </a:xfrm>
          <a:prstGeom prst="roundRect">
            <a:avLst>
              <a:gd name="adj" fmla="val 12068"/>
            </a:avLst>
          </a:prstGeom>
          <a:noFill/>
          <a:ln>
            <a:solidFill>
              <a:srgbClr val="7F2998"/>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sp>
        <p:nvSpPr>
          <p:cNvPr id="14" name="下箭头 16">
            <a:extLst>
              <a:ext uri="{FF2B5EF4-FFF2-40B4-BE49-F238E27FC236}">
                <a16:creationId xmlns:a16="http://schemas.microsoft.com/office/drawing/2014/main" id="{793B44ED-CAC6-4309-90D1-D460F6B1375A}"/>
              </a:ext>
            </a:extLst>
          </p:cNvPr>
          <p:cNvSpPr/>
          <p:nvPr/>
        </p:nvSpPr>
        <p:spPr>
          <a:xfrm>
            <a:off x="7316629" y="2838926"/>
            <a:ext cx="571500" cy="20574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sp>
        <p:nvSpPr>
          <p:cNvPr id="15" name="下箭头 17">
            <a:extLst>
              <a:ext uri="{FF2B5EF4-FFF2-40B4-BE49-F238E27FC236}">
                <a16:creationId xmlns:a16="http://schemas.microsoft.com/office/drawing/2014/main" id="{CDC9E3D9-BF0F-4D30-892B-F2D008F2D27B}"/>
              </a:ext>
            </a:extLst>
          </p:cNvPr>
          <p:cNvSpPr/>
          <p:nvPr/>
        </p:nvSpPr>
        <p:spPr>
          <a:xfrm>
            <a:off x="7328059" y="3729038"/>
            <a:ext cx="571500" cy="20574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sp>
        <p:nvSpPr>
          <p:cNvPr id="16" name="下箭头 18">
            <a:extLst>
              <a:ext uri="{FF2B5EF4-FFF2-40B4-BE49-F238E27FC236}">
                <a16:creationId xmlns:a16="http://schemas.microsoft.com/office/drawing/2014/main" id="{90D18988-6E4B-46EB-808B-F69E7DB940A2}"/>
              </a:ext>
            </a:extLst>
          </p:cNvPr>
          <p:cNvSpPr/>
          <p:nvPr/>
        </p:nvSpPr>
        <p:spPr>
          <a:xfrm>
            <a:off x="7328059" y="4615339"/>
            <a:ext cx="571500" cy="20574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endParaRPr lang="zh-CN" altLang="en-US" sz="1350">
              <a:solidFill>
                <a:prstClr val="white"/>
              </a:solidFill>
              <a:latin typeface="Verdana"/>
              <a:ea typeface="微软雅黑" panose="020B0503020204020204" pitchFamily="34" charset="-122"/>
            </a:endParaRPr>
          </a:p>
        </p:txBody>
      </p:sp>
      <p:sp>
        <p:nvSpPr>
          <p:cNvPr id="17" name="左大括号 16">
            <a:extLst>
              <a:ext uri="{FF2B5EF4-FFF2-40B4-BE49-F238E27FC236}">
                <a16:creationId xmlns:a16="http://schemas.microsoft.com/office/drawing/2014/main" id="{35A78C19-3C84-45A8-B426-8F17AFA8B4B4}"/>
              </a:ext>
            </a:extLst>
          </p:cNvPr>
          <p:cNvSpPr/>
          <p:nvPr/>
        </p:nvSpPr>
        <p:spPr>
          <a:xfrm>
            <a:off x="5053489" y="2426494"/>
            <a:ext cx="167640" cy="3040380"/>
          </a:xfrm>
          <a:prstGeom prst="leftBrace">
            <a:avLst/>
          </a:prstGeom>
          <a:ln w="38100">
            <a:solidFill>
              <a:srgbClr val="7F2998"/>
            </a:solidFill>
          </a:ln>
        </p:spPr>
        <p:style>
          <a:lnRef idx="2">
            <a:schemeClr val="accent1"/>
          </a:lnRef>
          <a:fillRef idx="0">
            <a:srgbClr val="FFFFFF"/>
          </a:fillRef>
          <a:effectRef idx="0">
            <a:srgbClr val="FFFFFF"/>
          </a:effectRef>
          <a:fontRef idx="minor">
            <a:schemeClr val="tx1"/>
          </a:fontRef>
        </p:style>
        <p:txBody>
          <a:bodyPr rtlCol="0" anchor="ctr"/>
          <a:lstStyle/>
          <a:p>
            <a:pPr algn="ctr" defTabSz="685800"/>
            <a:endParaRPr lang="zh-CN" altLang="en-US" sz="1350">
              <a:solidFill>
                <a:prstClr val="black"/>
              </a:solidFill>
              <a:latin typeface="Verdana"/>
              <a:ea typeface="微软雅黑" panose="020B0503020204020204" pitchFamily="34" charset="-122"/>
            </a:endParaRPr>
          </a:p>
        </p:txBody>
      </p:sp>
      <p:pic>
        <p:nvPicPr>
          <p:cNvPr id="18" name="4月9日 (1) (1) (1)">
            <a:hlinkClick r:id="" action="ppaction://media"/>
            <a:extLst>
              <a:ext uri="{FF2B5EF4-FFF2-40B4-BE49-F238E27FC236}">
                <a16:creationId xmlns:a16="http://schemas.microsoft.com/office/drawing/2014/main" id="{540842F9-E3A3-43AD-82F7-43FED77B1A19}"/>
              </a:ext>
            </a:extLst>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2742248" y="1805464"/>
            <a:ext cx="2049300" cy="4175760"/>
          </a:xfrm>
          <a:prstGeom prst="rect">
            <a:avLst/>
          </a:prstGeom>
        </p:spPr>
      </p:pic>
      <p:sp>
        <p:nvSpPr>
          <p:cNvPr id="19" name="文本框 18">
            <a:extLst>
              <a:ext uri="{FF2B5EF4-FFF2-40B4-BE49-F238E27FC236}">
                <a16:creationId xmlns:a16="http://schemas.microsoft.com/office/drawing/2014/main" id="{AC228504-C3DB-4F7C-95FD-B62C7164DD24}"/>
              </a:ext>
            </a:extLst>
          </p:cNvPr>
          <p:cNvSpPr txBox="1"/>
          <p:nvPr/>
        </p:nvSpPr>
        <p:spPr>
          <a:xfrm>
            <a:off x="4679192" y="5667851"/>
            <a:ext cx="987771" cy="300082"/>
          </a:xfrm>
          <a:prstGeom prst="rect">
            <a:avLst/>
          </a:prstGeom>
          <a:noFill/>
        </p:spPr>
        <p:txBody>
          <a:bodyPr wrap="none" rtlCol="0">
            <a:spAutoFit/>
          </a:bodyPr>
          <a:lstStyle/>
          <a:p>
            <a:pPr defTabSz="685800"/>
            <a:r>
              <a:rPr kumimoji="1" lang="zh-CN" altLang="en-US" sz="1350" dirty="0">
                <a:solidFill>
                  <a:prstClr val="black"/>
                </a:solidFill>
                <a:latin typeface="Verdana"/>
                <a:ea typeface="微软雅黑" panose="020B0503020204020204" pitchFamily="34" charset="-122"/>
              </a:rPr>
              <a:t>（视频</a:t>
            </a:r>
            <a:r>
              <a:rPr kumimoji="1" lang="en-US" altLang="zh-CN" sz="1350" dirty="0">
                <a:solidFill>
                  <a:prstClr val="black"/>
                </a:solidFill>
                <a:latin typeface="Verdana"/>
                <a:ea typeface="微软雅黑" panose="020B0503020204020204" pitchFamily="34" charset="-122"/>
              </a:rPr>
              <a:t>1</a:t>
            </a:r>
            <a:r>
              <a:rPr kumimoji="1" lang="zh-CN" altLang="en-US" sz="1350" dirty="0">
                <a:solidFill>
                  <a:prstClr val="black"/>
                </a:solidFill>
                <a:latin typeface="Verdana"/>
                <a:ea typeface="微软雅黑" panose="020B0503020204020204" pitchFamily="34" charset="-122"/>
              </a:rPr>
              <a:t>）</a:t>
            </a:r>
          </a:p>
        </p:txBody>
      </p:sp>
    </p:spTree>
    <p:extLst>
      <p:ext uri="{BB962C8B-B14F-4D97-AF65-F5344CB8AC3E}">
        <p14:creationId xmlns:p14="http://schemas.microsoft.com/office/powerpoint/2010/main" val="139047964"/>
      </p:ext>
    </p:extLst>
  </p:cSld>
  <p:clrMapOvr>
    <a:masterClrMapping/>
  </p:clrMapOvr>
  <p:timing>
    <p:tnLst>
      <p:par>
        <p:cTn id="1" dur="indefinite" restart="never" nodeType="tmRoot">
          <p:childTnLst>
            <p:video>
              <p:cMediaNode>
                <p:cTn id="2" fill="hold" display="1">
                  <p:stCondLst>
                    <p:cond delay="indefinite"/>
                  </p:stCondLst>
                </p:cTn>
                <p:tgtEl>
                  <p:spTgt spid="18"/>
                </p:tgtEl>
              </p:cMediaNode>
            </p:video>
          </p:childTnLst>
        </p:cTn>
      </p:par>
    </p:tnLst>
    <p:bldLst>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2711624" y="620688"/>
            <a:ext cx="6740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清小搭使用成效</a:t>
            </a:r>
          </a:p>
        </p:txBody>
      </p:sp>
      <p:pic>
        <p:nvPicPr>
          <p:cNvPr id="20" name="图片 5" descr="3c732645833985377d6b95e20522be5">
            <a:extLst>
              <a:ext uri="{FF2B5EF4-FFF2-40B4-BE49-F238E27FC236}">
                <a16:creationId xmlns:a16="http://schemas.microsoft.com/office/drawing/2014/main" id="{ADEBD1C6-BB94-43DA-BED9-0EF47200C701}"/>
              </a:ext>
            </a:extLst>
          </p:cNvPr>
          <p:cNvPicPr>
            <a:picLocks noChangeAspect="1"/>
          </p:cNvPicPr>
          <p:nvPr>
            <p:custDataLst>
              <p:tags r:id="rId1"/>
            </p:custDataLst>
          </p:nvPr>
        </p:nvPicPr>
        <p:blipFill>
          <a:blip r:embed="rId4"/>
          <a:srcRect t="29" r="373"/>
          <a:stretch>
            <a:fillRect/>
          </a:stretch>
        </p:blipFill>
        <p:spPr>
          <a:xfrm>
            <a:off x="1869758" y="2761774"/>
            <a:ext cx="4328160" cy="3238976"/>
          </a:xfrm>
          <a:prstGeom prst="rect">
            <a:avLst/>
          </a:prstGeom>
        </p:spPr>
      </p:pic>
      <p:sp>
        <p:nvSpPr>
          <p:cNvPr id="21" name="文本框 20">
            <a:extLst>
              <a:ext uri="{FF2B5EF4-FFF2-40B4-BE49-F238E27FC236}">
                <a16:creationId xmlns:a16="http://schemas.microsoft.com/office/drawing/2014/main" id="{F553928E-1E51-48AF-BF37-667BED4C7269}"/>
              </a:ext>
            </a:extLst>
          </p:cNvPr>
          <p:cNvSpPr txBox="1"/>
          <p:nvPr/>
        </p:nvSpPr>
        <p:spPr>
          <a:xfrm>
            <a:off x="6405562" y="1863568"/>
            <a:ext cx="4194334" cy="992579"/>
          </a:xfrm>
          <a:prstGeom prst="rect">
            <a:avLst/>
          </a:prstGeom>
          <a:noFill/>
        </p:spPr>
        <p:txBody>
          <a:bodyPr wrap="square" rtlCol="0" anchor="t">
            <a:spAutoFit/>
          </a:bodyPr>
          <a:lstStyle/>
          <a:p>
            <a:pPr algn="just" defTabSz="685800"/>
            <a:r>
              <a:rPr lang="zh-CN" altLang="en-US" sz="195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推出</a:t>
            </a:r>
            <a:r>
              <a:rPr lang="zh-CN" altLang="en-US" sz="195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学业志趣评测功能</a:t>
            </a:r>
            <a:r>
              <a:rPr lang="zh-CN" altLang="en-US" sz="195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支持学生选课，收到</a:t>
            </a:r>
            <a:r>
              <a:rPr lang="en-US" altLang="zh-CN" sz="19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414</a:t>
            </a:r>
            <a:r>
              <a:rPr lang="zh-CN" altLang="en-US" sz="195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份</a:t>
            </a:r>
            <a:r>
              <a:rPr lang="zh-CN" altLang="en-US" sz="195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9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89%</a:t>
            </a:r>
            <a:r>
              <a:rPr lang="zh-CN" altLang="en-US" sz="195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以上同学给予</a:t>
            </a:r>
            <a:r>
              <a:rPr lang="zh-CN" altLang="en-US" sz="19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“有帮助”</a:t>
            </a:r>
            <a:r>
              <a:rPr lang="zh-CN" altLang="en-US" sz="195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反馈评价</a:t>
            </a:r>
            <a:endParaRPr lang="zh-CN" altLang="en-US" sz="1950" dirty="0">
              <a:solidFill>
                <a:prstClr val="black"/>
              </a:solidFill>
              <a:latin typeface="Verdana"/>
              <a:ea typeface="微软雅黑" panose="020B0503020204020204" pitchFamily="34" charset="-122"/>
            </a:endParaRPr>
          </a:p>
        </p:txBody>
      </p:sp>
      <p:pic>
        <p:nvPicPr>
          <p:cNvPr id="22" name="图片 21" descr="count">
            <a:extLst>
              <a:ext uri="{FF2B5EF4-FFF2-40B4-BE49-F238E27FC236}">
                <a16:creationId xmlns:a16="http://schemas.microsoft.com/office/drawing/2014/main" id="{99769200-9F10-45E1-9907-EA426B29FA09}"/>
              </a:ext>
            </a:extLst>
          </p:cNvPr>
          <p:cNvPicPr>
            <a:picLocks noChangeAspect="1"/>
          </p:cNvPicPr>
          <p:nvPr/>
        </p:nvPicPr>
        <p:blipFill>
          <a:blip r:embed="rId5"/>
          <a:srcRect l="3046" t="12343" r="2746" b="7296"/>
          <a:stretch>
            <a:fillRect/>
          </a:stretch>
        </p:blipFill>
        <p:spPr>
          <a:xfrm>
            <a:off x="6491254" y="3031262"/>
            <a:ext cx="4108642" cy="2700000"/>
          </a:xfrm>
          <a:prstGeom prst="rect">
            <a:avLst/>
          </a:prstGeom>
        </p:spPr>
      </p:pic>
      <p:sp>
        <p:nvSpPr>
          <p:cNvPr id="23" name="文本框 22">
            <a:extLst>
              <a:ext uri="{FF2B5EF4-FFF2-40B4-BE49-F238E27FC236}">
                <a16:creationId xmlns:a16="http://schemas.microsoft.com/office/drawing/2014/main" id="{2BBFDE50-A09A-4684-9AED-DF35A00AC6CA}"/>
              </a:ext>
            </a:extLst>
          </p:cNvPr>
          <p:cNvSpPr txBox="1"/>
          <p:nvPr/>
        </p:nvSpPr>
        <p:spPr>
          <a:xfrm>
            <a:off x="1636872" y="1851185"/>
            <a:ext cx="4535805" cy="992579"/>
          </a:xfrm>
          <a:prstGeom prst="rect">
            <a:avLst/>
          </a:prstGeom>
          <a:noFill/>
        </p:spPr>
        <p:txBody>
          <a:bodyPr wrap="square" rtlCol="0" anchor="t">
            <a:spAutoFit/>
          </a:bodyPr>
          <a:lstStyle/>
          <a:p>
            <a:pPr algn="just" defTabSz="685800"/>
            <a:r>
              <a:rPr lang="zh-CN" altLang="en-US" sz="195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每天支持学生</a:t>
            </a:r>
            <a:r>
              <a:rPr lang="en-US" altLang="zh-CN" sz="19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1k</a:t>
            </a:r>
            <a:r>
              <a:rPr lang="zh-CN" altLang="en-US" sz="195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多问题，覆盖学习、课程、图书馆、文艺、饮食、办事流程、生活服务、教师、医疗、住宿等</a:t>
            </a:r>
            <a:r>
              <a:rPr lang="en-US" altLang="zh-CN" sz="19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9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多种</a:t>
            </a:r>
            <a:endParaRPr lang="zh-CN" altLang="en-US" sz="195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extLst>
      <p:ext uri="{BB962C8B-B14F-4D97-AF65-F5344CB8AC3E}">
        <p14:creationId xmlns:p14="http://schemas.microsoft.com/office/powerpoint/2010/main" val="1302745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FF8B52"/>
      </a:accent1>
      <a:accent2>
        <a:srgbClr val="FDC741"/>
      </a:accent2>
      <a:accent3>
        <a:srgbClr val="943987"/>
      </a:accent3>
      <a:accent4>
        <a:srgbClr val="6CCECE"/>
      </a:accent4>
      <a:accent5>
        <a:srgbClr val="A5A4A5"/>
      </a:accent5>
      <a:accent6>
        <a:srgbClr val="C9C9C9"/>
      </a:accent6>
      <a:hlink>
        <a:srgbClr val="4472C4"/>
      </a:hlink>
      <a:folHlink>
        <a:srgbClr val="BFBFBF"/>
      </a:folHlink>
    </a:clrScheme>
    <a:fontScheme name="自定义 3">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5506</TotalTime>
  <Words>4152</Words>
  <Application>Microsoft Office PowerPoint</Application>
  <PresentationFormat>宽屏</PresentationFormat>
  <Paragraphs>608</Paragraphs>
  <Slides>79</Slides>
  <Notes>21</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79</vt:i4>
      </vt:variant>
    </vt:vector>
  </HeadingPairs>
  <TitlesOfParts>
    <vt:vector size="95" baseType="lpstr">
      <vt:lpstr>Microsoft YaHei Regular</vt:lpstr>
      <vt:lpstr>system-ui</vt:lpstr>
      <vt:lpstr>DengXian</vt:lpstr>
      <vt:lpstr>DengXian</vt:lpstr>
      <vt:lpstr>等线 Light</vt:lpstr>
      <vt:lpstr>Microsoft YaHei</vt:lpstr>
      <vt:lpstr>Microsoft YaHei</vt:lpstr>
      <vt:lpstr>Arial</vt:lpstr>
      <vt:lpstr>Calibri</vt:lpstr>
      <vt:lpstr>Cambria</vt:lpstr>
      <vt:lpstr>Cambria Math</vt:lpstr>
      <vt:lpstr>Helvetica</vt:lpstr>
      <vt:lpstr>Times New Roman</vt:lpstr>
      <vt:lpstr>Verdana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大学如何学： 精准指导学生掌握学习方法</vt:lpstr>
      <vt:lpstr>重点学生全覆盖关心与指导</vt:lpstr>
      <vt:lpstr>PowerPoint 演示文稿</vt:lpstr>
      <vt:lpstr>PowerPoint 演示文稿</vt:lpstr>
      <vt:lpstr>学业提醒信息化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畅想：清华AI小镇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Z701</dc:creator>
  <cp:lastModifiedBy>HW</cp:lastModifiedBy>
  <cp:revision>141</cp:revision>
  <dcterms:created xsi:type="dcterms:W3CDTF">2020-03-31T14:25:56Z</dcterms:created>
  <dcterms:modified xsi:type="dcterms:W3CDTF">2025-04-23T15:27:20Z</dcterms:modified>
</cp:coreProperties>
</file>