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3"/>
  </p:notesMasterIdLst>
  <p:sldIdLst>
    <p:sldId id="256" r:id="rId3"/>
    <p:sldId id="263" r:id="rId4"/>
    <p:sldId id="257" r:id="rId5"/>
    <p:sldId id="259" r:id="rId6"/>
    <p:sldId id="279" r:id="rId7"/>
    <p:sldId id="267" r:id="rId8"/>
    <p:sldId id="289" r:id="rId9"/>
    <p:sldId id="266" r:id="rId10"/>
    <p:sldId id="268" r:id="rId11"/>
    <p:sldId id="270" r:id="rId12"/>
    <p:sldId id="272" r:id="rId13"/>
    <p:sldId id="271" r:id="rId14"/>
    <p:sldId id="297" r:id="rId15"/>
    <p:sldId id="281" r:id="rId16"/>
    <p:sldId id="275" r:id="rId17"/>
    <p:sldId id="260" r:id="rId18"/>
    <p:sldId id="298" r:id="rId19"/>
    <p:sldId id="299" r:id="rId20"/>
    <p:sldId id="300" r:id="rId21"/>
    <p:sldId id="30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635"/>
    <a:srgbClr val="9158D0"/>
    <a:srgbClr val="FD6B4D"/>
    <a:srgbClr val="FFE525"/>
    <a:srgbClr val="778495"/>
    <a:srgbClr val="FFB000"/>
    <a:srgbClr val="BFBFBF"/>
    <a:srgbClr val="7FB7DF"/>
    <a:srgbClr val="FE7F7E"/>
    <a:srgbClr val="586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17" autoAdjust="0"/>
    <p:restoredTop sz="87067" autoAdjust="0"/>
  </p:normalViewPr>
  <p:slideViewPr>
    <p:cSldViewPr snapToGrid="0" showGuides="1">
      <p:cViewPr varScale="1">
        <p:scale>
          <a:sx n="127" d="100"/>
          <a:sy n="127" d="100"/>
        </p:scale>
        <p:origin x="138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FB514-F614-4284-A722-A1EB728D7C35}" type="datetimeFigureOut">
              <a:rPr lang="zh-CN" altLang="en-US" smtClean="0"/>
              <a:t>2025/3/1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CEB21-6345-42F5-8FEA-0438228423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02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Helvetica Neue"/>
              </a:rPr>
              <a:t>word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Helvetica Neue"/>
              </a:rPr>
              <a:t>使用熟练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Helvetica Neue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Helvetica Neue"/>
              </a:rPr>
              <a:t>PPT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Helvetica Neue"/>
              </a:rPr>
              <a:t>答辩经验丰富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Helvetica Neue"/>
            </a:endParaRPr>
          </a:p>
          <a:p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Helvetica Neue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CEB21-6345-42F5-8FEA-04382284235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600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CEB21-6345-42F5-8FEA-04382284235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58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还可以和他人一起合作买</a:t>
            </a:r>
            <a:r>
              <a:rPr lang="en-US" altLang="zh-CN" dirty="0"/>
              <a:t>office365</a:t>
            </a:r>
            <a:r>
              <a:rPr lang="zh-CN" altLang="en-US" dirty="0"/>
              <a:t>家庭套餐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CEB21-6345-42F5-8FEA-04382284235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27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很多公司选择</a:t>
            </a:r>
            <a:r>
              <a:rPr lang="en-US" altLang="zh-CN" dirty="0"/>
              <a:t>python</a:t>
            </a:r>
            <a:r>
              <a:rPr lang="zh-CN" altLang="en-US" dirty="0"/>
              <a:t>的重要原因之一就是它免费，</a:t>
            </a:r>
            <a:r>
              <a:rPr lang="en-US" altLang="zh-CN" dirty="0"/>
              <a:t>MATLAB</a:t>
            </a:r>
            <a:r>
              <a:rPr lang="zh-CN" altLang="en-US" dirty="0"/>
              <a:t>太贵了</a:t>
            </a:r>
            <a:endParaRPr lang="en-US" altLang="zh-CN" dirty="0"/>
          </a:p>
          <a:p>
            <a:r>
              <a:rPr lang="zh-CN" altLang="en-US" dirty="0"/>
              <a:t>对于科研单位而言，</a:t>
            </a:r>
            <a:r>
              <a:rPr lang="en-US" altLang="zh-CN" dirty="0"/>
              <a:t>MATLAB</a:t>
            </a:r>
            <a:r>
              <a:rPr lang="zh-CN" altLang="en-US" dirty="0"/>
              <a:t>比</a:t>
            </a:r>
            <a:r>
              <a:rPr lang="en-US" altLang="zh-CN" dirty="0"/>
              <a:t>python</a:t>
            </a:r>
            <a:r>
              <a:rPr lang="zh-CN" altLang="en-US" dirty="0"/>
              <a:t>更简单，但大家往往两边都会</a:t>
            </a:r>
            <a:endParaRPr lang="en-US" altLang="zh-CN" dirty="0"/>
          </a:p>
          <a:p>
            <a:r>
              <a:rPr lang="zh-CN" altLang="en-US" dirty="0"/>
              <a:t>一些领域，比如自动化、控制的一些工业应用仍然在用</a:t>
            </a:r>
            <a:r>
              <a:rPr lang="en-US" altLang="zh-CN" dirty="0"/>
              <a:t>MATLAB</a:t>
            </a:r>
            <a:r>
              <a:rPr lang="zh-CN" altLang="en-US" dirty="0"/>
              <a:t>，</a:t>
            </a:r>
            <a:r>
              <a:rPr lang="en-US" altLang="zh-CN" dirty="0"/>
              <a:t>python</a:t>
            </a:r>
            <a:r>
              <a:rPr lang="zh-CN" altLang="en-US" dirty="0"/>
              <a:t>也用得挺多的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CEB21-6345-42F5-8FEA-04382284235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063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信息化用户服务平台里有安装指南和培训讲座的通知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CEB21-6345-42F5-8FEA-04382284235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508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尽量选新版本，但是版本太新，老师、助教跟不上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CEB21-6345-42F5-8FEA-04382284235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964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官方文档等一会儿演示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CEB21-6345-42F5-8FEA-04382284235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515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CEB21-6345-42F5-8FEA-04382284235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505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CEB21-6345-42F5-8FEA-04382284235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3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3494D-9542-461E-A43D-6E4530671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D9C88C9-96E5-4EBF-9EBE-B82378284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774E6D-9CC0-4EB7-973C-C576D7ADD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457EAF-34A3-499D-9685-BD02DFFA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212A90-9F1E-4A5B-B6E3-40B4CA7CC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794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F3C474-33AD-4707-BE67-A6C9A484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23A9FE-A7BF-4E7E-9E50-A1B09B751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6CE02F-DDCD-469C-BC47-FF86E1688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3C69BC-513D-4620-ADDF-CE9EE8196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0D2D9D-39AE-4FA1-A2C3-F32A0620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5E49D-0800-4DF9-995A-A0BC55A8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149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6D19D6-891C-4382-86D1-801685E1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51249B-DAED-46F8-AC84-6AFDC18B7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8B7FC31-0352-4852-BC67-6A2CA80F6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99608F-4AE4-40D5-AA7C-262C05DDD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96692C-2732-472D-9F27-69CCB7BE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6543E4-7C80-45A5-8C68-F4A95B76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064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0FBDA6-CD40-437A-A179-06D85BD42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03EC66-4EE4-4936-97C6-0F9A99567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FB4153-85BF-48A3-966E-48505D44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8DCD95-C5D9-4BFA-9F24-9EFCC729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B78897-9AF7-47CC-93D3-1BF773DA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418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A20C58-D301-4A23-BE17-F840A30AB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DC99F1-F6B5-4ECC-B394-89B4E7B02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13E679-F613-446D-920A-F4DF42A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F73DBE-4A22-4CF8-ABE6-F7E6762E7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5273A3-8DB1-4426-BAB7-39EDA780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534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3494D-9542-461E-A43D-6E4530671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D9C88C9-96E5-4EBF-9EBE-B82378284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774E6D-9CC0-4EB7-973C-C576D7ADD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457EAF-34A3-499D-9685-BD02DFFA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212A90-9F1E-4A5B-B6E3-40B4CA7CC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005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118F15-6EA9-4616-A145-A6D03A82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0D7BCD-7288-4C25-8345-5486A8CBD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76882C-FFAB-4206-949F-9BEC384C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55BC98-3050-46CD-A2E4-468C0B5F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ABE1CE-DD83-46C1-9B05-F9FDE87A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851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FF9678-3B79-41B7-A345-51E980FCD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028253-ADCB-40DE-A4A2-0C5829D30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812B3E-49EA-4163-8808-1D14C7FF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67E838-D68A-4AD3-9F9C-604F7A69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3192E1-BFEF-4589-8AC4-6D092900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069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8C95B-6FB9-49F6-B255-8B79DD49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562E29-6B73-4ABC-A51F-609CC25B3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AAF2D2-E2BA-4578-990E-40A27F7D6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9ACF11-9BCB-49DC-AB59-EAA20590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B10922-C029-4CA8-A6EB-FC8175E3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117773-3C76-465F-9513-8716A815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147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EAE97E-37DC-4028-9F19-43AFC0FEA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665A4F-2BD1-47B6-A7E2-BBF6A084B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D7F0C5-5166-4D9A-BA7F-0C47DC972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1593291-4A8B-4808-B804-7830AEF43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45B70CE-243F-4190-AB41-58CB649A9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A1F39ED-FCD2-4FF1-86C1-8B92E77F3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250343A-EFF9-4D1D-A0FA-F7DDA35D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38E966-2FB1-4BEF-BA59-423F77F0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770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126E0B-BBE8-4632-8F1B-F1DF55BA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9F3E1F6-8E99-44AF-904A-937A3515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761475-872C-4293-A077-D33E2492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F4F74A-84C4-4FFD-9E35-8D96331C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309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118F15-6EA9-4616-A145-A6D03A82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0D7BCD-7288-4C25-8345-5486A8CBD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76882C-FFAB-4206-949F-9BEC384C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55BC98-3050-46CD-A2E4-468C0B5F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ABE1CE-DD83-46C1-9B05-F9FDE87A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601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39FFE0-F227-4EAC-A9A8-83C44905B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C5FFDD-00BD-4426-A5C1-F06CCBD1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18D6EC-0473-458E-B080-9EAB886C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377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153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徽标&#10;&#10;描述已自动生成">
            <a:extLst>
              <a:ext uri="{FF2B5EF4-FFF2-40B4-BE49-F238E27FC236}">
                <a16:creationId xmlns:a16="http://schemas.microsoft.com/office/drawing/2014/main" id="{1E36A46E-C213-49D1-BDDC-2C51BE855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75000"/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697" y="1818697"/>
            <a:ext cx="5039303" cy="503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47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F3C474-33AD-4707-BE67-A6C9A484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23A9FE-A7BF-4E7E-9E50-A1B09B751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6CE02F-DDCD-469C-BC47-FF86E1688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3C69BC-513D-4620-ADDF-CE9EE8196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0D2D9D-39AE-4FA1-A2C3-F32A06207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5E49D-0800-4DF9-995A-A0BC55A8E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211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6D19D6-891C-4382-86D1-801685E1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51249B-DAED-46F8-AC84-6AFDC18B7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8B7FC31-0352-4852-BC67-6A2CA80F6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099608F-4AE4-40D5-AA7C-262C05DDD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96692C-2732-472D-9F27-69CCB7BE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6543E4-7C80-45A5-8C68-F4A95B76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347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0FBDA6-CD40-437A-A179-06D85BD42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03EC66-4EE4-4936-97C6-0F9A99567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FB4153-85BF-48A3-966E-48505D44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8DCD95-C5D9-4BFA-9F24-9EFCC729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B78897-9AF7-47CC-93D3-1BF773DA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128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A20C58-D301-4A23-BE17-F840A30AB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DC99F1-F6B5-4ECC-B394-89B4E7B02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13E679-F613-446D-920A-F4DF42A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F73DBE-4A22-4CF8-ABE6-F7E6762E7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5273A3-8DB1-4426-BAB7-39EDA780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1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FF9678-3B79-41B7-A345-51E980FCD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028253-ADCB-40DE-A4A2-0C5829D30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812B3E-49EA-4163-8808-1D14C7FF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67E838-D68A-4AD3-9F9C-604F7A69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3192E1-BFEF-4589-8AC4-6D092900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15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8C95B-6FB9-49F6-B255-8B79DD49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562E29-6B73-4ABC-A51F-609CC25B3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AAF2D2-E2BA-4578-990E-40A27F7D6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9ACF11-9BCB-49DC-AB59-EAA20590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B10922-C029-4CA8-A6EB-FC8175E3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117773-3C76-465F-9513-8716A815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216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EAE97E-37DC-4028-9F19-43AFC0FEA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665A4F-2BD1-47B6-A7E2-BBF6A084B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D7F0C5-5166-4D9A-BA7F-0C47DC972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1593291-4A8B-4808-B804-7830AEF43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45B70CE-243F-4190-AB41-58CB649A9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A1F39ED-FCD2-4FF1-86C1-8B92E77F3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250343A-EFF9-4D1D-A0FA-F7DDA35D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38E966-2FB1-4BEF-BA59-423F77F0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583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126E0B-BBE8-4632-8F1B-F1DF55BA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9F3E1F6-8E99-44AF-904A-937A3515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761475-872C-4293-A077-D33E2492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F4F74A-84C4-4FFD-9E35-8D96331C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072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39FFE0-F227-4EAC-A9A8-83C44905B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C5FFDD-00BD-4426-A5C1-F06CCBD1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18D6EC-0473-458E-B080-9EAB886C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739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488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徽标&#10;&#10;描述已自动生成">
            <a:extLst>
              <a:ext uri="{FF2B5EF4-FFF2-40B4-BE49-F238E27FC236}">
                <a16:creationId xmlns:a16="http://schemas.microsoft.com/office/drawing/2014/main" id="{1E36A46E-C213-49D1-BDDC-2C51BE855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75000"/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97" y="1818697"/>
            <a:ext cx="5039303" cy="503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82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C1DA565-D36A-4B6E-9E29-2A55803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7835CB-3E56-4235-8D35-5EC826824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F51B55-8AED-4EE4-B351-CF25B571E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169C71-69FF-4D94-8190-D51329B8C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B750C5-A719-4E1A-87F9-C8CDABF4E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87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C1DA565-D36A-4B6E-9E29-2A558032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7835CB-3E56-4235-8D35-5EC826824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F51B55-8AED-4EE4-B351-CF25B571E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169C71-69FF-4D94-8190-D51329B8C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B750C5-A719-4E1A-87F9-C8CDABF4E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9582" y="6356350"/>
            <a:ext cx="634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BD10-85B3-4109-A877-28A5FC08B6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45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2.mathworks.cn/login/mwa-sso/check?uri=https%3A%2F%2Fww2.mathworks.cn%2Flogi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n.bing.com/search?q=matlab+%E6%89%B9%E9%87%8F%E5%A4%84%E7%90%86%E5%A4%A7%E6%95%B0%E6%8D%AE%E6%96%87%E4%BB%B6%E5%B9%B6%E7%94%BB%E5%9B%BE&amp;qs=n&amp;form=QBRE&amp;sp=-1&amp;pq=matlab+%E6%89%B9%E9%87%8F%E5%A4%84%E7%90%86%E5%A4%A7%E6%95%B0%E6%8D%AE%E6%96%87%E4%BB%B6%E5%B9%B6%E7%94%BB%E5%9B%BE&amp;sc=0-19&amp;sk=&amp;cvid=AE9A683DDE5544758ACC390EB9A76D5B&amp;ghsh=0&amp;ghacc=0&amp;ghpl=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zhuanlan.zhihu.com/p/672042028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its.tsinghua.edu.cn/xyggrj/jsl/Matlab.htm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2.mathworks.cn/products/get-matlab.html?s_tid=gn_getml" TargetMode="External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ww2.mathworks.cn/help/matlab/release-notes.html?category=performance&amp;rntext=&amp;startrelease=R2019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A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流程图: 离页连接符 4">
            <a:extLst>
              <a:ext uri="{FF2B5EF4-FFF2-40B4-BE49-F238E27FC236}">
                <a16:creationId xmlns:a16="http://schemas.microsoft.com/office/drawing/2014/main" id="{937AE48D-79FD-49F3-9EF6-50ADF1CA0B37}"/>
              </a:ext>
            </a:extLst>
          </p:cNvPr>
          <p:cNvSpPr/>
          <p:nvPr/>
        </p:nvSpPr>
        <p:spPr>
          <a:xfrm>
            <a:off x="857251" y="0"/>
            <a:ext cx="1614488" cy="178593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A2012F-A922-4862-B71C-54BC479D500B}"/>
              </a:ext>
            </a:extLst>
          </p:cNvPr>
          <p:cNvSpPr txBox="1"/>
          <p:nvPr/>
        </p:nvSpPr>
        <p:spPr>
          <a:xfrm>
            <a:off x="459583" y="2437734"/>
            <a:ext cx="1127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300" dirty="0">
                <a:solidFill>
                  <a:srgbClr val="592377"/>
                </a:solidFill>
              </a:rPr>
              <a:t>MATLAB</a:t>
            </a:r>
            <a:r>
              <a:rPr lang="zh-CN" altLang="en-US" sz="6000" b="1" spc="300" dirty="0">
                <a:solidFill>
                  <a:srgbClr val="592377"/>
                </a:solidFill>
              </a:rPr>
              <a:t>入门讲座</a:t>
            </a:r>
            <a:endParaRPr lang="zh-CN" altLang="en-US" sz="6000" b="1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9396F1-0166-4B6D-973B-48ED2C0CCF37}"/>
              </a:ext>
            </a:extLst>
          </p:cNvPr>
          <p:cNvSpPr txBox="1"/>
          <p:nvPr/>
        </p:nvSpPr>
        <p:spPr>
          <a:xfrm>
            <a:off x="2704147" y="467093"/>
            <a:ext cx="611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</a:rPr>
              <a:t>清华大学学生学习与发展指导中心</a:t>
            </a:r>
          </a:p>
        </p:txBody>
      </p:sp>
      <p:pic>
        <p:nvPicPr>
          <p:cNvPr id="15" name="图片 14" descr="徽标&#10;&#10;描述已自动生成">
            <a:extLst>
              <a:ext uri="{FF2B5EF4-FFF2-40B4-BE49-F238E27FC236}">
                <a16:creationId xmlns:a16="http://schemas.microsoft.com/office/drawing/2014/main" id="{D18909AC-1CB7-4ED6-9483-1FBBA10127E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57" y="292713"/>
            <a:ext cx="1037275" cy="103727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F8E835E-6EFB-4A16-BF81-331DD068B21F}"/>
              </a:ext>
            </a:extLst>
          </p:cNvPr>
          <p:cNvSpPr txBox="1"/>
          <p:nvPr/>
        </p:nvSpPr>
        <p:spPr>
          <a:xfrm>
            <a:off x="2704147" y="950370"/>
            <a:ext cx="5068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Center for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student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learning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development, Tsinghua University</a:t>
            </a:r>
            <a:endParaRPr lang="zh-CN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35289A5-E32C-48B8-8FF1-F803BBD1C87E}"/>
              </a:ext>
            </a:extLst>
          </p:cNvPr>
          <p:cNvSpPr txBox="1"/>
          <p:nvPr/>
        </p:nvSpPr>
        <p:spPr>
          <a:xfrm>
            <a:off x="3038475" y="3644324"/>
            <a:ext cx="611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授之于渔</a:t>
            </a:r>
            <a:endParaRPr lang="zh-CN" altLang="en-US" sz="2800" b="1" dirty="0">
              <a:solidFill>
                <a:schemeClr val="accent3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6851CA6-E50D-439E-896E-EC0C467F6A97}"/>
              </a:ext>
            </a:extLst>
          </p:cNvPr>
          <p:cNvSpPr txBox="1"/>
          <p:nvPr/>
        </p:nvSpPr>
        <p:spPr>
          <a:xfrm>
            <a:off x="4339827" y="4358471"/>
            <a:ext cx="3512344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FFB000"/>
                </a:solidFill>
                <a:latin typeface="+mn-ea"/>
                <a:cs typeface="Aharoni" panose="02010803020104030203" pitchFamily="2" charset="-79"/>
              </a:rPr>
              <a:t>分享人：史明磊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DB23565-7EE8-4622-9DBC-5338DC349A49}"/>
              </a:ext>
            </a:extLst>
          </p:cNvPr>
          <p:cNvSpPr txBox="1"/>
          <p:nvPr/>
        </p:nvSpPr>
        <p:spPr>
          <a:xfrm>
            <a:off x="7924800" y="6188902"/>
            <a:ext cx="3807618" cy="376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fld id="{FF108DC1-D2DA-4AE1-A5C2-3134F1108288}" type="datetime2">
              <a:rPr lang="zh-CN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2025年3月1日 Saturday</a:t>
            </a:fld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D85D166-5007-467B-A476-32500713773F}"/>
              </a:ext>
            </a:extLst>
          </p:cNvPr>
          <p:cNvSpPr txBox="1"/>
          <p:nvPr/>
        </p:nvSpPr>
        <p:spPr>
          <a:xfrm>
            <a:off x="1047135" y="4706148"/>
            <a:ext cx="2986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/>
              <a:t>15:40</a:t>
            </a:r>
            <a:r>
              <a:rPr lang="zh-CN" altLang="en-US" sz="3200" dirty="0"/>
              <a:t>开始</a:t>
            </a:r>
          </a:p>
        </p:txBody>
      </p:sp>
    </p:spTree>
    <p:extLst>
      <p:ext uri="{BB962C8B-B14F-4D97-AF65-F5344CB8AC3E}">
        <p14:creationId xmlns:p14="http://schemas.microsoft.com/office/powerpoint/2010/main" val="876845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9524A762-74C2-49BE-961C-499B46A0260D}"/>
              </a:ext>
            </a:extLst>
          </p:cNvPr>
          <p:cNvSpPr txBox="1"/>
          <p:nvPr/>
        </p:nvSpPr>
        <p:spPr>
          <a:xfrm>
            <a:off x="3498437" y="54933"/>
            <a:ext cx="40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如何自学</a:t>
            </a: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MATLAB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0A97FB3-1449-4002-BB53-5CB9420A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25" name="流程图: 离页连接符 4">
            <a:extLst>
              <a:ext uri="{FF2B5EF4-FFF2-40B4-BE49-F238E27FC236}">
                <a16:creationId xmlns:a16="http://schemas.microsoft.com/office/drawing/2014/main" id="{EF1E7480-FC33-4DE9-9F64-E7CC945BB54A}"/>
              </a:ext>
            </a:extLst>
          </p:cNvPr>
          <p:cNvSpPr/>
          <p:nvPr/>
        </p:nvSpPr>
        <p:spPr>
          <a:xfrm>
            <a:off x="2364778" y="0"/>
            <a:ext cx="928687" cy="7429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D6B4D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03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流程图: 离页连接符 4">
            <a:extLst>
              <a:ext uri="{FF2B5EF4-FFF2-40B4-BE49-F238E27FC236}">
                <a16:creationId xmlns:a16="http://schemas.microsoft.com/office/drawing/2014/main" id="{87AC3003-7C27-46D0-BD19-4220BFF381EB}"/>
              </a:ext>
            </a:extLst>
          </p:cNvPr>
          <p:cNvSpPr/>
          <p:nvPr/>
        </p:nvSpPr>
        <p:spPr>
          <a:xfrm>
            <a:off x="1547522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158D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流程图: 离页连接符 4">
            <a:extLst>
              <a:ext uri="{FF2B5EF4-FFF2-40B4-BE49-F238E27FC236}">
                <a16:creationId xmlns:a16="http://schemas.microsoft.com/office/drawing/2014/main" id="{986A0D78-6218-4D71-980B-97B0168DAD4C}"/>
              </a:ext>
            </a:extLst>
          </p:cNvPr>
          <p:cNvSpPr/>
          <p:nvPr/>
        </p:nvSpPr>
        <p:spPr>
          <a:xfrm>
            <a:off x="730266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672F43A-526B-4379-B4FA-CBC99512A409}"/>
              </a:ext>
            </a:extLst>
          </p:cNvPr>
          <p:cNvSpPr txBox="1"/>
          <p:nvPr/>
        </p:nvSpPr>
        <p:spPr>
          <a:xfrm>
            <a:off x="533049" y="996508"/>
            <a:ext cx="4846347" cy="2833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3B424B"/>
                </a:solidFill>
                <a:latin typeface="Helvetica Neue"/>
              </a:rPr>
              <a:t>充分利用互联网资源：</a:t>
            </a:r>
            <a:endParaRPr lang="en-US" altLang="zh-CN" sz="2000" dirty="0">
              <a:solidFill>
                <a:srgbClr val="3B424B"/>
              </a:solidFill>
              <a:latin typeface="Helvetica Neue"/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zh-CN" altLang="en-US" sz="1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大语言模型</a:t>
            </a:r>
            <a:endParaRPr lang="en-US" altLang="zh-CN" sz="1600" b="1" u="sng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官方网站、官方社区</a:t>
            </a:r>
            <a:endParaRPr lang="en-US" altLang="zh-CN" sz="1600" b="1" u="sng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知乎、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CSDN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、各种博客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利用搜索引擎直接搜索对应问题</a:t>
            </a:r>
            <a:endParaRPr lang="en-US" altLang="zh-CN" sz="1600" b="1" u="sng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通过微信、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QQ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、邮件向学长、学姐请教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</p:txBody>
      </p:sp>
      <p:sp>
        <p:nvSpPr>
          <p:cNvPr id="15" name="流程图: 离页连接符 4">
            <a:extLst>
              <a:ext uri="{FF2B5EF4-FFF2-40B4-BE49-F238E27FC236}">
                <a16:creationId xmlns:a16="http://schemas.microsoft.com/office/drawing/2014/main" id="{0C1499B3-26D4-4708-880E-61E7E992158E}"/>
              </a:ext>
            </a:extLst>
          </p:cNvPr>
          <p:cNvSpPr/>
          <p:nvPr/>
        </p:nvSpPr>
        <p:spPr>
          <a:xfrm>
            <a:off x="6971176" y="-8797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778495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04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7" name="流程图: 离页连接符 4">
            <a:extLst>
              <a:ext uri="{FF2B5EF4-FFF2-40B4-BE49-F238E27FC236}">
                <a16:creationId xmlns:a16="http://schemas.microsoft.com/office/drawing/2014/main" id="{C1AD829E-24AC-4805-BFEB-766E6488B6DD}"/>
              </a:ext>
            </a:extLst>
          </p:cNvPr>
          <p:cNvSpPr/>
          <p:nvPr/>
        </p:nvSpPr>
        <p:spPr>
          <a:xfrm>
            <a:off x="7782417" y="-8797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05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6069485-ACFA-4A45-B6A1-31A97DED3CB5}"/>
              </a:ext>
            </a:extLst>
          </p:cNvPr>
          <p:cNvSpPr txBox="1"/>
          <p:nvPr/>
        </p:nvSpPr>
        <p:spPr>
          <a:xfrm>
            <a:off x="533049" y="4063800"/>
            <a:ext cx="4757177" cy="1848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3B424B"/>
                </a:solidFill>
                <a:latin typeface="Helvetica Neue"/>
              </a:rPr>
              <a:t>充分利用学校资源：</a:t>
            </a:r>
            <a:endParaRPr lang="en-US" altLang="zh-CN" sz="2000" dirty="0">
              <a:solidFill>
                <a:srgbClr val="3B424B"/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图书馆中的各种藏书、电子图书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当面请教社工中认识的大佬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各种培训类的讲座、课程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D846841-F452-4404-B8CD-532C09D74078}"/>
              </a:ext>
            </a:extLst>
          </p:cNvPr>
          <p:cNvSpPr txBox="1"/>
          <p:nvPr/>
        </p:nvSpPr>
        <p:spPr>
          <a:xfrm>
            <a:off x="5583952" y="1080848"/>
            <a:ext cx="5357049" cy="1847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 sz="2000">
                <a:solidFill>
                  <a:srgbClr val="3B424B"/>
                </a:solidFill>
                <a:latin typeface="Helvetica Neue"/>
              </a:defRPr>
            </a:lvl1pPr>
            <a:lvl2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defRPr>
            </a:lvl2pPr>
          </a:lstStyle>
          <a:p>
            <a:r>
              <a:rPr lang="zh-CN" altLang="en-US" dirty="0">
                <a:solidFill>
                  <a:schemeClr val="accent3">
                    <a:lumMod val="75000"/>
                  </a:schemeClr>
                </a:solidFill>
              </a:rPr>
              <a:t>关键：</a:t>
            </a:r>
            <a:endParaRPr lang="en-US" altLang="zh-CN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zh-CN" altLang="en-US" dirty="0">
                <a:solidFill>
                  <a:srgbClr val="FD5635"/>
                </a:solidFill>
              </a:rPr>
              <a:t>增加获取信息的渠道</a:t>
            </a:r>
            <a:r>
              <a:rPr lang="en-US" altLang="zh-CN" dirty="0">
                <a:solidFill>
                  <a:srgbClr val="FD5635"/>
                </a:solidFill>
              </a:rPr>
              <a:t>——</a:t>
            </a:r>
            <a:r>
              <a:rPr lang="zh-CN" altLang="en-US" dirty="0">
                <a:solidFill>
                  <a:srgbClr val="FD5635"/>
                </a:solidFill>
              </a:rPr>
              <a:t>各种网站、各种讲座</a:t>
            </a:r>
            <a:endParaRPr lang="en-US" altLang="zh-CN" dirty="0">
              <a:solidFill>
                <a:srgbClr val="FD5635"/>
              </a:solidFill>
            </a:endParaRPr>
          </a:p>
          <a:p>
            <a:pPr lvl="1"/>
            <a:r>
              <a:rPr lang="zh-CN" altLang="en-US" dirty="0">
                <a:solidFill>
                  <a:srgbClr val="FD5635"/>
                </a:solidFill>
              </a:rPr>
              <a:t>提高主动解决问题的意识</a:t>
            </a:r>
            <a:r>
              <a:rPr lang="en-US" altLang="zh-CN" dirty="0">
                <a:solidFill>
                  <a:srgbClr val="FD5635"/>
                </a:solidFill>
              </a:rPr>
              <a:t>——</a:t>
            </a:r>
            <a:r>
              <a:rPr lang="zh-CN" altLang="en-US" dirty="0">
                <a:solidFill>
                  <a:srgbClr val="FD5635"/>
                </a:solidFill>
              </a:rPr>
              <a:t>随时想起网络搜索</a:t>
            </a:r>
            <a:endParaRPr lang="en-US" altLang="zh-CN" dirty="0">
              <a:solidFill>
                <a:srgbClr val="FD5635"/>
              </a:solidFill>
            </a:endParaRPr>
          </a:p>
          <a:p>
            <a:pPr lvl="1"/>
            <a:r>
              <a:rPr lang="zh-CN" altLang="en-US" dirty="0">
                <a:solidFill>
                  <a:srgbClr val="FD5635"/>
                </a:solidFill>
              </a:rPr>
              <a:t>在实践中磨炼自己</a:t>
            </a:r>
            <a:r>
              <a:rPr lang="en-US" altLang="zh-CN" dirty="0">
                <a:solidFill>
                  <a:srgbClr val="FD5635"/>
                </a:solidFill>
              </a:rPr>
              <a:t>——</a:t>
            </a:r>
            <a:r>
              <a:rPr lang="zh-CN" altLang="en-US" dirty="0">
                <a:solidFill>
                  <a:srgbClr val="FD5635"/>
                </a:solidFill>
              </a:rPr>
              <a:t>用得越多，记得越牢</a:t>
            </a:r>
            <a:endParaRPr lang="en-US" altLang="zh-CN" dirty="0">
              <a:solidFill>
                <a:srgbClr val="FD5635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560FAE6-7D17-4F33-8636-52402665BD8E}"/>
              </a:ext>
            </a:extLst>
          </p:cNvPr>
          <p:cNvSpPr txBox="1"/>
          <p:nvPr/>
        </p:nvSpPr>
        <p:spPr>
          <a:xfrm>
            <a:off x="5583952" y="3650843"/>
            <a:ext cx="6436819" cy="1400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70C0"/>
                </a:solidFill>
                <a:latin typeface="Helvetica Neue"/>
              </a:rPr>
              <a:t>具体的例子：</a:t>
            </a:r>
            <a:endParaRPr lang="en-US" altLang="zh-CN" sz="2000" dirty="0">
              <a:solidFill>
                <a:srgbClr val="0070C0"/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1600" dirty="0">
                <a:solidFill>
                  <a:srgbClr val="0070C0"/>
                </a:solidFill>
                <a:latin typeface="Helvetica Neue"/>
                <a:hlinkClick r:id="rId3"/>
              </a:rPr>
              <a:t>MATLAB</a:t>
            </a:r>
            <a:r>
              <a:rPr lang="zh-CN" altLang="en-US" sz="1600" dirty="0">
                <a:solidFill>
                  <a:srgbClr val="0070C0"/>
                </a:solidFill>
                <a:latin typeface="Helvetica Neue"/>
                <a:hlinkClick r:id="rId3"/>
              </a:rPr>
              <a:t>可以做深度学习吗？</a:t>
            </a:r>
            <a:r>
              <a:rPr lang="en-US" altLang="zh-CN" sz="1600" dirty="0">
                <a:solidFill>
                  <a:srgbClr val="0070C0"/>
                </a:solidFill>
                <a:latin typeface="Helvetica Neue"/>
              </a:rPr>
              <a:t>——</a:t>
            </a:r>
            <a:r>
              <a:rPr lang="zh-CN" altLang="en-US" sz="1600" dirty="0">
                <a:solidFill>
                  <a:srgbClr val="0070C0"/>
                </a:solidFill>
                <a:latin typeface="Helvetica Neue"/>
              </a:rPr>
              <a:t>养成利用网络搜索的意识</a:t>
            </a:r>
            <a:endParaRPr lang="en-US" altLang="zh-CN" sz="1600" dirty="0">
              <a:solidFill>
                <a:srgbClr val="0070C0"/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70C0"/>
                </a:solidFill>
                <a:latin typeface="Helvetica Neue"/>
                <a:hlinkClick r:id="rId4"/>
              </a:rPr>
              <a:t>批量处理大数据文件并画图</a:t>
            </a:r>
            <a:r>
              <a:rPr lang="zh-CN" altLang="en-US" sz="1600" dirty="0">
                <a:solidFill>
                  <a:srgbClr val="0070C0"/>
                </a:solidFill>
                <a:latin typeface="Helvetica Neue"/>
              </a:rPr>
              <a:t>？</a:t>
            </a:r>
            <a:r>
              <a:rPr lang="en-US" altLang="zh-CN" sz="1600" dirty="0">
                <a:solidFill>
                  <a:srgbClr val="0070C0"/>
                </a:solidFill>
                <a:latin typeface="Helvetica Neue"/>
              </a:rPr>
              <a:t>——</a:t>
            </a:r>
            <a:r>
              <a:rPr lang="zh-CN" altLang="en-US" sz="1600" dirty="0">
                <a:solidFill>
                  <a:srgbClr val="0070C0"/>
                </a:solidFill>
                <a:latin typeface="Helvetica Neue"/>
              </a:rPr>
              <a:t>意识</a:t>
            </a:r>
            <a:r>
              <a:rPr lang="en-US" altLang="zh-CN" sz="1600" dirty="0">
                <a:solidFill>
                  <a:srgbClr val="0070C0"/>
                </a:solidFill>
                <a:latin typeface="Helvetica Neue"/>
              </a:rPr>
              <a:t>+</a:t>
            </a:r>
            <a:r>
              <a:rPr lang="zh-CN" altLang="en-US" sz="1600" dirty="0">
                <a:solidFill>
                  <a:srgbClr val="0070C0"/>
                </a:solidFill>
                <a:latin typeface="Helvetica Neue"/>
              </a:rPr>
              <a:t>经验</a:t>
            </a:r>
            <a:endParaRPr lang="en-US" altLang="zh-CN" sz="1600" dirty="0">
              <a:solidFill>
                <a:srgbClr val="0070C0"/>
              </a:solidFill>
              <a:latin typeface="Helvetica Neue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A81ACD1-D0E6-4E84-B7B2-E4EA5BBF25A6}"/>
              </a:ext>
            </a:extLst>
          </p:cNvPr>
          <p:cNvCxnSpPr>
            <a:cxnSpLocks/>
          </p:cNvCxnSpPr>
          <p:nvPr/>
        </p:nvCxnSpPr>
        <p:spPr>
          <a:xfrm>
            <a:off x="5223753" y="937308"/>
            <a:ext cx="0" cy="528353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189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 uiExpand="1" build="p"/>
      <p:bldP spid="2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C38C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389731" y="2635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6D31758-4E73-46EA-ACF3-15F7CA1A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9368" y="61277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DBD10-85B3-4109-A877-28A5FC08B6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 descr="徽标&#10;&#10;描述已自动生成">
            <a:extLst>
              <a:ext uri="{FF2B5EF4-FFF2-40B4-BE49-F238E27FC236}">
                <a16:creationId xmlns:a16="http://schemas.microsoft.com/office/drawing/2014/main" id="{D98F002D-DD57-4F67-8670-6DBF65970A1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90" y="2240334"/>
            <a:ext cx="4298578" cy="429857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532D7E7-674F-49E2-9B44-A2FF45016CA5}"/>
              </a:ext>
            </a:extLst>
          </p:cNvPr>
          <p:cNvGrpSpPr/>
          <p:nvPr/>
        </p:nvGrpSpPr>
        <p:grpSpPr>
          <a:xfrm>
            <a:off x="251125" y="485775"/>
            <a:ext cx="1682015" cy="1174838"/>
            <a:chOff x="634184" y="1393724"/>
            <a:chExt cx="781662" cy="545968"/>
          </a:xfrm>
        </p:grpSpPr>
        <p:sp>
          <p:nvSpPr>
            <p:cNvPr id="16" name="流程图: 离页连接符 4">
              <a:extLst>
                <a:ext uri="{FF2B5EF4-FFF2-40B4-BE49-F238E27FC236}">
                  <a16:creationId xmlns:a16="http://schemas.microsoft.com/office/drawing/2014/main" id="{147FB39E-63B3-4642-A5B1-EE92ED60D8E5}"/>
                </a:ext>
              </a:extLst>
            </p:cNvPr>
            <p:cNvSpPr/>
            <p:nvPr/>
          </p:nvSpPr>
          <p:spPr>
            <a:xfrm rot="16200000">
              <a:off x="752031" y="1275877"/>
              <a:ext cx="545968" cy="7816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8495"/>
            </a:solidFill>
            <a:ln>
              <a:noFill/>
            </a:ln>
            <a:effectLst>
              <a:outerShdw blurRad="114300" dist="38100" dir="30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DAEC08E-AA8F-490E-9345-6F418BF43B0C}"/>
                </a:ext>
              </a:extLst>
            </p:cNvPr>
            <p:cNvSpPr txBox="1"/>
            <p:nvPr/>
          </p:nvSpPr>
          <p:spPr>
            <a:xfrm>
              <a:off x="634184" y="1452164"/>
              <a:ext cx="619430" cy="429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CC4DFF03-ABF1-4D70-9870-66B5D3CDB601}"/>
              </a:ext>
            </a:extLst>
          </p:cNvPr>
          <p:cNvSpPr txBox="1"/>
          <p:nvPr/>
        </p:nvSpPr>
        <p:spPr>
          <a:xfrm>
            <a:off x="1216819" y="2240334"/>
            <a:ext cx="8427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800" b="1" spc="300">
                <a:solidFill>
                  <a:srgbClr val="592377"/>
                </a:solidFill>
              </a:rPr>
              <a:t>课程安排</a:t>
            </a:r>
            <a:endParaRPr lang="zh-CN" altLang="en-US" sz="4800" b="1" spc="300" dirty="0">
              <a:solidFill>
                <a:srgbClr val="592377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06B27B4-D4A9-4297-8515-79BA940BB40F}"/>
              </a:ext>
            </a:extLst>
          </p:cNvPr>
          <p:cNvSpPr txBox="1"/>
          <p:nvPr/>
        </p:nvSpPr>
        <p:spPr>
          <a:xfrm>
            <a:off x="1216819" y="3230035"/>
            <a:ext cx="6994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积少成多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形 10" descr="列表 纯色填充">
            <a:hlinkClick r:id="rId4" action="ppaction://hlinksldjump"/>
            <a:extLst>
              <a:ext uri="{FF2B5EF4-FFF2-40B4-BE49-F238E27FC236}">
                <a16:creationId xmlns:a16="http://schemas.microsoft.com/office/drawing/2014/main" id="{670E96B0-A0CB-40C5-99AB-CC5126C7BD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018" y="5850849"/>
            <a:ext cx="553801" cy="5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82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9524A762-74C2-49BE-961C-499B46A0260D}"/>
              </a:ext>
            </a:extLst>
          </p:cNvPr>
          <p:cNvSpPr txBox="1"/>
          <p:nvPr/>
        </p:nvSpPr>
        <p:spPr>
          <a:xfrm>
            <a:off x="4290105" y="51294"/>
            <a:ext cx="40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课程安排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EEF82B6-C5AB-455A-9E24-2C426DDABE20}"/>
              </a:ext>
            </a:extLst>
          </p:cNvPr>
          <p:cNvSpPr txBox="1"/>
          <p:nvPr/>
        </p:nvSpPr>
        <p:spPr>
          <a:xfrm>
            <a:off x="712206" y="888504"/>
            <a:ext cx="5091760" cy="2739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3B424B"/>
                </a:solidFill>
                <a:latin typeface="Helvetica Neue"/>
              </a:rPr>
              <a:t>三节课</a:t>
            </a:r>
            <a:endParaRPr lang="en-US" altLang="zh-CN" sz="2000" dirty="0">
              <a:solidFill>
                <a:srgbClr val="3B424B"/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每节课控制在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1.5~2.0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小时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以实际操作为主，建议跟着操作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课堂互动：现场出题、提问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可能录屏上传，但建议线下参加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大部分材料会共享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0A97FB3-1449-4002-BB53-5CB9420A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26" name="流程图: 离页连接符 4">
            <a:extLst>
              <a:ext uri="{FF2B5EF4-FFF2-40B4-BE49-F238E27FC236}">
                <a16:creationId xmlns:a16="http://schemas.microsoft.com/office/drawing/2014/main" id="{FA312724-DE7A-4405-9EE1-257130F942F7}"/>
              </a:ext>
            </a:extLst>
          </p:cNvPr>
          <p:cNvSpPr/>
          <p:nvPr/>
        </p:nvSpPr>
        <p:spPr>
          <a:xfrm>
            <a:off x="3162843" y="-3639"/>
            <a:ext cx="928687" cy="7429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778495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04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流程图: 离页连接符 4">
            <a:extLst>
              <a:ext uri="{FF2B5EF4-FFF2-40B4-BE49-F238E27FC236}">
                <a16:creationId xmlns:a16="http://schemas.microsoft.com/office/drawing/2014/main" id="{4CFA3D57-1E65-4F3E-A0B6-B438A7ACF8B8}"/>
              </a:ext>
            </a:extLst>
          </p:cNvPr>
          <p:cNvSpPr/>
          <p:nvPr/>
        </p:nvSpPr>
        <p:spPr>
          <a:xfrm>
            <a:off x="1541125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158D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流程图: 离页连接符 4">
            <a:extLst>
              <a:ext uri="{FF2B5EF4-FFF2-40B4-BE49-F238E27FC236}">
                <a16:creationId xmlns:a16="http://schemas.microsoft.com/office/drawing/2014/main" id="{AEFDD02C-5DFC-4801-9B3C-4C8E565658C7}"/>
              </a:ext>
            </a:extLst>
          </p:cNvPr>
          <p:cNvSpPr/>
          <p:nvPr/>
        </p:nvSpPr>
        <p:spPr>
          <a:xfrm>
            <a:off x="730266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流程图: 离页连接符 4">
            <a:extLst>
              <a:ext uri="{FF2B5EF4-FFF2-40B4-BE49-F238E27FC236}">
                <a16:creationId xmlns:a16="http://schemas.microsoft.com/office/drawing/2014/main" id="{A4AC2457-5F0E-4267-BC8F-B37F4798D34C}"/>
              </a:ext>
            </a:extLst>
          </p:cNvPr>
          <p:cNvSpPr/>
          <p:nvPr/>
        </p:nvSpPr>
        <p:spPr>
          <a:xfrm>
            <a:off x="2351984" y="-3639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D6B4D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7" name="流程图: 离页连接符 4">
            <a:extLst>
              <a:ext uri="{FF2B5EF4-FFF2-40B4-BE49-F238E27FC236}">
                <a16:creationId xmlns:a16="http://schemas.microsoft.com/office/drawing/2014/main" id="{8C294EE1-0021-4C5C-9766-A3B5DDB7E8B2}"/>
              </a:ext>
            </a:extLst>
          </p:cNvPr>
          <p:cNvSpPr/>
          <p:nvPr/>
        </p:nvSpPr>
        <p:spPr>
          <a:xfrm>
            <a:off x="6222587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05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78C97DF-76A2-A64E-8ABC-A5485FE85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62129"/>
            <a:ext cx="4913308" cy="48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63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9524A762-74C2-49BE-961C-499B46A0260D}"/>
              </a:ext>
            </a:extLst>
          </p:cNvPr>
          <p:cNvSpPr txBox="1"/>
          <p:nvPr/>
        </p:nvSpPr>
        <p:spPr>
          <a:xfrm>
            <a:off x="4290105" y="51294"/>
            <a:ext cx="40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课程安排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0A97FB3-1449-4002-BB53-5CB9420A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26" name="流程图: 离页连接符 4">
            <a:extLst>
              <a:ext uri="{FF2B5EF4-FFF2-40B4-BE49-F238E27FC236}">
                <a16:creationId xmlns:a16="http://schemas.microsoft.com/office/drawing/2014/main" id="{FA312724-DE7A-4405-9EE1-257130F942F7}"/>
              </a:ext>
            </a:extLst>
          </p:cNvPr>
          <p:cNvSpPr/>
          <p:nvPr/>
        </p:nvSpPr>
        <p:spPr>
          <a:xfrm>
            <a:off x="3162843" y="-3639"/>
            <a:ext cx="928687" cy="7429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778495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04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流程图: 离页连接符 4">
            <a:extLst>
              <a:ext uri="{FF2B5EF4-FFF2-40B4-BE49-F238E27FC236}">
                <a16:creationId xmlns:a16="http://schemas.microsoft.com/office/drawing/2014/main" id="{4CFA3D57-1E65-4F3E-A0B6-B438A7ACF8B8}"/>
              </a:ext>
            </a:extLst>
          </p:cNvPr>
          <p:cNvSpPr/>
          <p:nvPr/>
        </p:nvSpPr>
        <p:spPr>
          <a:xfrm>
            <a:off x="1541125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158D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流程图: 离页连接符 4">
            <a:extLst>
              <a:ext uri="{FF2B5EF4-FFF2-40B4-BE49-F238E27FC236}">
                <a16:creationId xmlns:a16="http://schemas.microsoft.com/office/drawing/2014/main" id="{AEFDD02C-5DFC-4801-9B3C-4C8E565658C7}"/>
              </a:ext>
            </a:extLst>
          </p:cNvPr>
          <p:cNvSpPr/>
          <p:nvPr/>
        </p:nvSpPr>
        <p:spPr>
          <a:xfrm>
            <a:off x="730266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流程图: 离页连接符 4">
            <a:extLst>
              <a:ext uri="{FF2B5EF4-FFF2-40B4-BE49-F238E27FC236}">
                <a16:creationId xmlns:a16="http://schemas.microsoft.com/office/drawing/2014/main" id="{A4AC2457-5F0E-4267-BC8F-B37F4798D34C}"/>
              </a:ext>
            </a:extLst>
          </p:cNvPr>
          <p:cNvSpPr/>
          <p:nvPr/>
        </p:nvSpPr>
        <p:spPr>
          <a:xfrm>
            <a:off x="2351984" y="-3639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D6B4D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流程图: 离页连接符 4">
            <a:extLst>
              <a:ext uri="{FF2B5EF4-FFF2-40B4-BE49-F238E27FC236}">
                <a16:creationId xmlns:a16="http://schemas.microsoft.com/office/drawing/2014/main" id="{A4B3E327-B5C6-D7E5-CD36-ECFD5E940621}"/>
              </a:ext>
            </a:extLst>
          </p:cNvPr>
          <p:cNvSpPr/>
          <p:nvPr/>
        </p:nvSpPr>
        <p:spPr>
          <a:xfrm>
            <a:off x="6222587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05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B94D0AA-F5FF-F64E-934F-3CFE18B6E3E7}"/>
              </a:ext>
            </a:extLst>
          </p:cNvPr>
          <p:cNvSpPr txBox="1"/>
          <p:nvPr/>
        </p:nvSpPr>
        <p:spPr>
          <a:xfrm>
            <a:off x="712206" y="888504"/>
            <a:ext cx="5279716" cy="5449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000" dirty="0">
                <a:solidFill>
                  <a:srgbClr val="3B424B"/>
                </a:solidFill>
                <a:latin typeface="Helvetica Neue"/>
                <a:ea typeface="微软雅黑" panose="020B0503020204020204" pitchFamily="34" charset="-122"/>
              </a:rPr>
              <a:t>第一节课：熟悉使用</a:t>
            </a:r>
            <a:r>
              <a:rPr lang="en-US" altLang="zh-CN" sz="2000" dirty="0">
                <a:solidFill>
                  <a:srgbClr val="3B424B"/>
                </a:solidFill>
                <a:latin typeface="Helvetica Neue"/>
                <a:ea typeface="微软雅黑" panose="020B0503020204020204" pitchFamily="34" charset="-122"/>
              </a:rPr>
              <a:t>+</a:t>
            </a:r>
            <a:r>
              <a:rPr lang="zh-CN" altLang="en-US" sz="2000" dirty="0">
                <a:solidFill>
                  <a:srgbClr val="3B424B"/>
                </a:solidFill>
                <a:latin typeface="Helvetica Neue"/>
              </a:rPr>
              <a:t>基础知识</a:t>
            </a:r>
            <a:endParaRPr lang="en-US" altLang="zh-CN" sz="2000" dirty="0">
              <a:solidFill>
                <a:srgbClr val="3B424B"/>
              </a:solidFill>
              <a:latin typeface="Helvetica Neue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安装、布局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变量与矩阵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DeepSeek</a:t>
            </a:r>
            <a:r>
              <a:rPr lang="en-US" altLang="zh-CN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在</a:t>
            </a:r>
            <a:r>
              <a:rPr lang="en-US" altLang="zh-CN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 </a:t>
            </a:r>
            <a:r>
              <a:rPr lang="en-US" altLang="zh-CN" sz="16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Matlab</a:t>
            </a:r>
            <a:r>
              <a:rPr lang="en-US" altLang="zh-CN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学习中的应用 </a:t>
            </a:r>
            <a:r>
              <a:rPr lang="en-US" altLang="zh-CN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1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2000" dirty="0">
                <a:solidFill>
                  <a:srgbClr val="3B424B"/>
                </a:solidFill>
                <a:latin typeface="Helvetica Neue"/>
                <a:ea typeface="微软雅黑" panose="020B0503020204020204" pitchFamily="34" charset="-122"/>
              </a:rPr>
              <a:t>第二节课：函数与绘图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3B424B"/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逻辑预算与循环控制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742950" marR="0" lvl="1" indent="-28575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函数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742950" marR="0" lvl="1" indent="-285750" fontAlgn="auto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绘图入门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DeepSeek</a:t>
            </a:r>
            <a:r>
              <a:rPr lang="en-US" altLang="zh-CN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 </a:t>
            </a: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在</a:t>
            </a:r>
            <a:r>
              <a:rPr lang="en-US" altLang="zh-CN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 </a:t>
            </a:r>
            <a:r>
              <a:rPr lang="en-US" altLang="zh-CN" sz="16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Matlab</a:t>
            </a:r>
            <a:r>
              <a:rPr lang="en-US" altLang="zh-CN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 </a:t>
            </a: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学习中的应用 </a:t>
            </a:r>
            <a:r>
              <a:rPr lang="en-US" altLang="zh-CN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1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000" dirty="0">
                <a:solidFill>
                  <a:srgbClr val="3B424B"/>
                </a:solidFill>
                <a:latin typeface="Helvetica Neue"/>
                <a:ea typeface="微软雅黑" panose="020B0503020204020204" pitchFamily="34" charset="-122"/>
              </a:rPr>
              <a:t>第三节课：进阶知识</a:t>
            </a:r>
            <a:endParaRPr lang="en-US" altLang="zh-CN" sz="2000" dirty="0">
              <a:solidFill>
                <a:srgbClr val="3B424B"/>
              </a:solidFill>
              <a:latin typeface="Helvetica Neue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绘图进阶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数据统计简单演示</a:t>
            </a:r>
            <a:endParaRPr lang="en-US" altLang="zh-CN" sz="1600" dirty="0">
              <a:solidFill>
                <a:srgbClr val="000000">
                  <a:lumMod val="50000"/>
                  <a:lumOff val="50000"/>
                </a:srgbClr>
              </a:solidFill>
              <a:latin typeface="Helvetica Neue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DeepSeek</a:t>
            </a:r>
            <a:r>
              <a:rPr lang="en-US" altLang="zh-CN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 </a:t>
            </a: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在</a:t>
            </a:r>
            <a:r>
              <a:rPr lang="en-US" altLang="zh-CN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 </a:t>
            </a:r>
            <a:r>
              <a:rPr lang="en-US" altLang="zh-CN" sz="160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Matlab</a:t>
            </a:r>
            <a:r>
              <a:rPr lang="en-US" altLang="zh-CN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 </a:t>
            </a:r>
            <a:r>
              <a:rPr lang="zh-CN" altLang="en-US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学习中的应用 </a:t>
            </a:r>
            <a:r>
              <a:rPr lang="en-US" altLang="zh-CN" sz="1600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</a:rPr>
              <a:t>1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7862B5-3885-7B50-4694-396ACB771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232" y="2761600"/>
            <a:ext cx="5972907" cy="214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85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C38C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389731" y="2635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6D31758-4E73-46EA-ACF3-15F7CA1A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9368" y="61277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DBD10-85B3-4109-A877-28A5FC08B6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 descr="徽标&#10;&#10;描述已自动生成">
            <a:extLst>
              <a:ext uri="{FF2B5EF4-FFF2-40B4-BE49-F238E27FC236}">
                <a16:creationId xmlns:a16="http://schemas.microsoft.com/office/drawing/2014/main" id="{D98F002D-DD57-4F67-8670-6DBF65970A1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90" y="2240334"/>
            <a:ext cx="4298578" cy="4298578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D532D7E7-674F-49E2-9B44-A2FF45016CA5}"/>
              </a:ext>
            </a:extLst>
          </p:cNvPr>
          <p:cNvGrpSpPr/>
          <p:nvPr/>
        </p:nvGrpSpPr>
        <p:grpSpPr>
          <a:xfrm>
            <a:off x="251125" y="485775"/>
            <a:ext cx="1682015" cy="1174838"/>
            <a:chOff x="634184" y="1393724"/>
            <a:chExt cx="781662" cy="545968"/>
          </a:xfrm>
        </p:grpSpPr>
        <p:sp>
          <p:nvSpPr>
            <p:cNvPr id="16" name="流程图: 离页连接符 4">
              <a:extLst>
                <a:ext uri="{FF2B5EF4-FFF2-40B4-BE49-F238E27FC236}">
                  <a16:creationId xmlns:a16="http://schemas.microsoft.com/office/drawing/2014/main" id="{147FB39E-63B3-4642-A5B1-EE92ED60D8E5}"/>
                </a:ext>
              </a:extLst>
            </p:cNvPr>
            <p:cNvSpPr/>
            <p:nvPr/>
          </p:nvSpPr>
          <p:spPr>
            <a:xfrm rot="16200000">
              <a:off x="752031" y="1275877"/>
              <a:ext cx="545968" cy="7816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114300" dist="38100" dir="30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DAEC08E-AA8F-490E-9345-6F418BF43B0C}"/>
                </a:ext>
              </a:extLst>
            </p:cNvPr>
            <p:cNvSpPr txBox="1"/>
            <p:nvPr/>
          </p:nvSpPr>
          <p:spPr>
            <a:xfrm>
              <a:off x="634184" y="1452164"/>
              <a:ext cx="619430" cy="429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/>
                  <a:ea typeface="微软雅黑" panose="020B0503020204020204" pitchFamily="34" charset="-122"/>
                  <a:cs typeface="+mn-cs"/>
                </a:rPr>
                <a:t>05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CC4DFF03-ABF1-4D70-9870-66B5D3CDB601}"/>
              </a:ext>
            </a:extLst>
          </p:cNvPr>
          <p:cNvSpPr txBox="1"/>
          <p:nvPr/>
        </p:nvSpPr>
        <p:spPr>
          <a:xfrm>
            <a:off x="1216819" y="2240334"/>
            <a:ext cx="8427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592377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总结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06B27B4-D4A9-4297-8515-79BA940BB40F}"/>
              </a:ext>
            </a:extLst>
          </p:cNvPr>
          <p:cNvSpPr txBox="1"/>
          <p:nvPr/>
        </p:nvSpPr>
        <p:spPr>
          <a:xfrm>
            <a:off x="1216819" y="3230035"/>
            <a:ext cx="6994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Verdana" panose="020B0604030504040204"/>
                <a:ea typeface="微软雅黑" panose="020B0503020204020204" pitchFamily="34" charset="-122"/>
              </a:rPr>
              <a:t>温故而知新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形 10" descr="列表 纯色填充">
            <a:hlinkClick r:id="rId4" action="ppaction://hlinksldjump"/>
            <a:extLst>
              <a:ext uri="{FF2B5EF4-FFF2-40B4-BE49-F238E27FC236}">
                <a16:creationId xmlns:a16="http://schemas.microsoft.com/office/drawing/2014/main" id="{66ECB0EF-F77A-4052-BD24-5756DB5885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018" y="5850849"/>
            <a:ext cx="553801" cy="5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98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9524A762-74C2-49BE-961C-499B46A0260D}"/>
              </a:ext>
            </a:extLst>
          </p:cNvPr>
          <p:cNvSpPr txBox="1"/>
          <p:nvPr/>
        </p:nvSpPr>
        <p:spPr>
          <a:xfrm>
            <a:off x="5060220" y="51294"/>
            <a:ext cx="40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总结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EEF82B6-C5AB-455A-9E24-2C426DDABE20}"/>
              </a:ext>
            </a:extLst>
          </p:cNvPr>
          <p:cNvSpPr txBox="1"/>
          <p:nvPr/>
        </p:nvSpPr>
        <p:spPr>
          <a:xfrm>
            <a:off x="807594" y="994834"/>
            <a:ext cx="9013263" cy="2472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 选择适合自己的软件版本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 了解软件的常用设置和基本功能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rgbClr val="FD6B4D"/>
                </a:solidFill>
                <a:latin typeface="Helvetica Neue"/>
              </a:rPr>
              <a:t> 学会怎么学 </a:t>
            </a:r>
            <a:r>
              <a:rPr lang="en-US" altLang="zh-CN" sz="2400" b="1" dirty="0">
                <a:solidFill>
                  <a:srgbClr val="FD6B4D"/>
                </a:solidFill>
                <a:latin typeface="Helvetica Neue"/>
              </a:rPr>
              <a:t>&gt;&gt; </a:t>
            </a:r>
            <a:r>
              <a:rPr lang="zh-CN" altLang="en-US" sz="2400" b="1" dirty="0">
                <a:solidFill>
                  <a:srgbClr val="FD6B4D"/>
                </a:solidFill>
                <a:latin typeface="Helvetica Neue"/>
              </a:rPr>
              <a:t>学会怎么用</a:t>
            </a:r>
            <a:endParaRPr lang="en-US" altLang="zh-CN" sz="2400" b="1" dirty="0">
              <a:solidFill>
                <a:srgbClr val="FD6B4D"/>
              </a:solidFill>
              <a:latin typeface="Helvetica Neue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 入门技巧：变量、矩阵、函数、简单画图</a:t>
            </a:r>
            <a:endParaRPr lang="en-US" altLang="zh-CN" sz="2400" b="1" dirty="0">
              <a:solidFill>
                <a:srgbClr val="FD6B4D"/>
              </a:solidFill>
              <a:latin typeface="Helvetica Neue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0A97FB3-1449-4002-BB53-5CB9420A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26" name="流程图: 离页连接符 4">
            <a:extLst>
              <a:ext uri="{FF2B5EF4-FFF2-40B4-BE49-F238E27FC236}">
                <a16:creationId xmlns:a16="http://schemas.microsoft.com/office/drawing/2014/main" id="{FA312724-DE7A-4405-9EE1-257130F942F7}"/>
              </a:ext>
            </a:extLst>
          </p:cNvPr>
          <p:cNvSpPr/>
          <p:nvPr/>
        </p:nvSpPr>
        <p:spPr>
          <a:xfrm>
            <a:off x="3973702" y="-8797"/>
            <a:ext cx="928687" cy="7429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05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流程图: 离页连接符 4">
            <a:extLst>
              <a:ext uri="{FF2B5EF4-FFF2-40B4-BE49-F238E27FC236}">
                <a16:creationId xmlns:a16="http://schemas.microsoft.com/office/drawing/2014/main" id="{4CFA3D57-1E65-4F3E-A0B6-B438A7ACF8B8}"/>
              </a:ext>
            </a:extLst>
          </p:cNvPr>
          <p:cNvSpPr/>
          <p:nvPr/>
        </p:nvSpPr>
        <p:spPr>
          <a:xfrm>
            <a:off x="1541125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158D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" name="流程图: 离页连接符 4">
            <a:extLst>
              <a:ext uri="{FF2B5EF4-FFF2-40B4-BE49-F238E27FC236}">
                <a16:creationId xmlns:a16="http://schemas.microsoft.com/office/drawing/2014/main" id="{AEFDD02C-5DFC-4801-9B3C-4C8E565658C7}"/>
              </a:ext>
            </a:extLst>
          </p:cNvPr>
          <p:cNvSpPr/>
          <p:nvPr/>
        </p:nvSpPr>
        <p:spPr>
          <a:xfrm>
            <a:off x="730266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流程图: 离页连接符 4">
            <a:extLst>
              <a:ext uri="{FF2B5EF4-FFF2-40B4-BE49-F238E27FC236}">
                <a16:creationId xmlns:a16="http://schemas.microsoft.com/office/drawing/2014/main" id="{A4AC2457-5F0E-4267-BC8F-B37F4798D34C}"/>
              </a:ext>
            </a:extLst>
          </p:cNvPr>
          <p:cNvSpPr/>
          <p:nvPr/>
        </p:nvSpPr>
        <p:spPr>
          <a:xfrm>
            <a:off x="2351984" y="-3639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D6B4D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流程图: 离页连接符 4">
            <a:extLst>
              <a:ext uri="{FF2B5EF4-FFF2-40B4-BE49-F238E27FC236}">
                <a16:creationId xmlns:a16="http://schemas.microsoft.com/office/drawing/2014/main" id="{0AEFCCBC-5A3A-48CF-8F6D-B3485A498887}"/>
              </a:ext>
            </a:extLst>
          </p:cNvPr>
          <p:cNvSpPr/>
          <p:nvPr/>
        </p:nvSpPr>
        <p:spPr>
          <a:xfrm>
            <a:off x="3162843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778495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04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70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A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A2012F-A922-4862-B71C-54BC479D500B}"/>
              </a:ext>
            </a:extLst>
          </p:cNvPr>
          <p:cNvSpPr txBox="1"/>
          <p:nvPr/>
        </p:nvSpPr>
        <p:spPr>
          <a:xfrm>
            <a:off x="2374106" y="2862164"/>
            <a:ext cx="7443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300" dirty="0">
                <a:solidFill>
                  <a:schemeClr val="accent1">
                    <a:lumMod val="50000"/>
                  </a:schemeClr>
                </a:solidFill>
              </a:rPr>
              <a:t>THANK YOU</a:t>
            </a:r>
            <a:endParaRPr lang="zh-CN" altLang="en-US" sz="6000" b="1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9396F1-0166-4B6D-973B-48ED2C0CCF37}"/>
              </a:ext>
            </a:extLst>
          </p:cNvPr>
          <p:cNvSpPr txBox="1"/>
          <p:nvPr/>
        </p:nvSpPr>
        <p:spPr>
          <a:xfrm>
            <a:off x="2038944" y="429415"/>
            <a:ext cx="611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</a:rPr>
              <a:t>清华大学学生学习与发展指导中心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3734B80-0413-435F-8EC4-396D96A67F58}"/>
              </a:ext>
            </a:extLst>
          </p:cNvPr>
          <p:cNvGrpSpPr/>
          <p:nvPr/>
        </p:nvGrpSpPr>
        <p:grpSpPr>
          <a:xfrm>
            <a:off x="747459" y="1"/>
            <a:ext cx="1095630" cy="1385888"/>
            <a:chOff x="857251" y="1"/>
            <a:chExt cx="1614488" cy="2042203"/>
          </a:xfrm>
        </p:grpSpPr>
        <p:sp>
          <p:nvSpPr>
            <p:cNvPr id="5" name="流程图: 离页连接符 4">
              <a:extLst>
                <a:ext uri="{FF2B5EF4-FFF2-40B4-BE49-F238E27FC236}">
                  <a16:creationId xmlns:a16="http://schemas.microsoft.com/office/drawing/2014/main" id="{937AE48D-79FD-49F3-9EF6-50ADF1CA0B37}"/>
                </a:ext>
              </a:extLst>
            </p:cNvPr>
            <p:cNvSpPr/>
            <p:nvPr/>
          </p:nvSpPr>
          <p:spPr>
            <a:xfrm>
              <a:off x="857251" y="1"/>
              <a:ext cx="1614488" cy="204220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14300" dist="38100" dir="81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5" name="图片 14" descr="徽标&#10;&#10;描述已自动生成">
              <a:extLst>
                <a:ext uri="{FF2B5EF4-FFF2-40B4-BE49-F238E27FC236}">
                  <a16:creationId xmlns:a16="http://schemas.microsoft.com/office/drawing/2014/main" id="{D18909AC-1CB7-4ED6-9483-1FBBA10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57" y="509804"/>
              <a:ext cx="1037276" cy="1037276"/>
            </a:xfrm>
            <a:prstGeom prst="rect">
              <a:avLst/>
            </a:prstGeom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9F8E835E-6EFB-4A16-BF81-331DD068B21F}"/>
              </a:ext>
            </a:extLst>
          </p:cNvPr>
          <p:cNvSpPr txBox="1"/>
          <p:nvPr/>
        </p:nvSpPr>
        <p:spPr>
          <a:xfrm>
            <a:off x="2038944" y="912692"/>
            <a:ext cx="5068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Center for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student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learning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development, Tsinghua University</a:t>
            </a:r>
            <a:endParaRPr lang="zh-CN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0FB73F8-1526-4923-ACD8-BDC91CE85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56" y="3877827"/>
            <a:ext cx="2095200" cy="20952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470F32C-5A99-4F54-A5AF-3FD2171541D1}"/>
              </a:ext>
            </a:extLst>
          </p:cNvPr>
          <p:cNvSpPr/>
          <p:nvPr/>
        </p:nvSpPr>
        <p:spPr>
          <a:xfrm>
            <a:off x="1047342" y="5854110"/>
            <a:ext cx="1338828" cy="4575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乐学公众号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66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A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9396F1-0166-4B6D-973B-48ED2C0CCF37}"/>
              </a:ext>
            </a:extLst>
          </p:cNvPr>
          <p:cNvSpPr txBox="1"/>
          <p:nvPr/>
        </p:nvSpPr>
        <p:spPr>
          <a:xfrm>
            <a:off x="2038944" y="429415"/>
            <a:ext cx="611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</a:rPr>
              <a:t>清华大学学生学习与发展指导中心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3734B80-0413-435F-8EC4-396D96A67F58}"/>
              </a:ext>
            </a:extLst>
          </p:cNvPr>
          <p:cNvGrpSpPr/>
          <p:nvPr/>
        </p:nvGrpSpPr>
        <p:grpSpPr>
          <a:xfrm>
            <a:off x="747459" y="1"/>
            <a:ext cx="1095630" cy="1385888"/>
            <a:chOff x="857251" y="1"/>
            <a:chExt cx="1614488" cy="2042203"/>
          </a:xfrm>
        </p:grpSpPr>
        <p:sp>
          <p:nvSpPr>
            <p:cNvPr id="5" name="流程图: 离页连接符 4">
              <a:extLst>
                <a:ext uri="{FF2B5EF4-FFF2-40B4-BE49-F238E27FC236}">
                  <a16:creationId xmlns:a16="http://schemas.microsoft.com/office/drawing/2014/main" id="{937AE48D-79FD-49F3-9EF6-50ADF1CA0B37}"/>
                </a:ext>
              </a:extLst>
            </p:cNvPr>
            <p:cNvSpPr/>
            <p:nvPr/>
          </p:nvSpPr>
          <p:spPr>
            <a:xfrm>
              <a:off x="857251" y="1"/>
              <a:ext cx="1614488" cy="204220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14300" dist="38100" dir="81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5" name="图片 14" descr="徽标&#10;&#10;描述已自动生成">
              <a:extLst>
                <a:ext uri="{FF2B5EF4-FFF2-40B4-BE49-F238E27FC236}">
                  <a16:creationId xmlns:a16="http://schemas.microsoft.com/office/drawing/2014/main" id="{D18909AC-1CB7-4ED6-9483-1FBBA10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57" y="509804"/>
              <a:ext cx="1037276" cy="1037276"/>
            </a:xfrm>
            <a:prstGeom prst="rect">
              <a:avLst/>
            </a:prstGeom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9F8E835E-6EFB-4A16-BF81-331DD068B21F}"/>
              </a:ext>
            </a:extLst>
          </p:cNvPr>
          <p:cNvSpPr txBox="1"/>
          <p:nvPr/>
        </p:nvSpPr>
        <p:spPr>
          <a:xfrm>
            <a:off x="2038944" y="912692"/>
            <a:ext cx="5068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Center for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student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learning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development, Tsinghua University</a:t>
            </a:r>
            <a:endParaRPr lang="zh-CN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CB21BB-C9DC-1846-BE40-45AEC2105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95"/>
          <a:stretch/>
        </p:blipFill>
        <p:spPr>
          <a:xfrm>
            <a:off x="1175231" y="1696520"/>
            <a:ext cx="4685650" cy="25137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A7A1B6-7D78-7543-9499-820277A27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531" y="1488626"/>
            <a:ext cx="4578564" cy="35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98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A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9396F1-0166-4B6D-973B-48ED2C0CCF37}"/>
              </a:ext>
            </a:extLst>
          </p:cNvPr>
          <p:cNvSpPr txBox="1"/>
          <p:nvPr/>
        </p:nvSpPr>
        <p:spPr>
          <a:xfrm>
            <a:off x="2038944" y="429415"/>
            <a:ext cx="611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</a:rPr>
              <a:t>清华大学学生学习与发展指导中心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3734B80-0413-435F-8EC4-396D96A67F58}"/>
              </a:ext>
            </a:extLst>
          </p:cNvPr>
          <p:cNvGrpSpPr/>
          <p:nvPr/>
        </p:nvGrpSpPr>
        <p:grpSpPr>
          <a:xfrm>
            <a:off x="747459" y="1"/>
            <a:ext cx="1095630" cy="1385888"/>
            <a:chOff x="857251" y="1"/>
            <a:chExt cx="1614488" cy="2042203"/>
          </a:xfrm>
        </p:grpSpPr>
        <p:sp>
          <p:nvSpPr>
            <p:cNvPr id="5" name="流程图: 离页连接符 4">
              <a:extLst>
                <a:ext uri="{FF2B5EF4-FFF2-40B4-BE49-F238E27FC236}">
                  <a16:creationId xmlns:a16="http://schemas.microsoft.com/office/drawing/2014/main" id="{937AE48D-79FD-49F3-9EF6-50ADF1CA0B37}"/>
                </a:ext>
              </a:extLst>
            </p:cNvPr>
            <p:cNvSpPr/>
            <p:nvPr/>
          </p:nvSpPr>
          <p:spPr>
            <a:xfrm>
              <a:off x="857251" y="1"/>
              <a:ext cx="1614488" cy="204220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14300" dist="38100" dir="81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5" name="图片 14" descr="徽标&#10;&#10;描述已自动生成">
              <a:extLst>
                <a:ext uri="{FF2B5EF4-FFF2-40B4-BE49-F238E27FC236}">
                  <a16:creationId xmlns:a16="http://schemas.microsoft.com/office/drawing/2014/main" id="{D18909AC-1CB7-4ED6-9483-1FBBA10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57" y="509804"/>
              <a:ext cx="1037276" cy="1037276"/>
            </a:xfrm>
            <a:prstGeom prst="rect">
              <a:avLst/>
            </a:prstGeom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9F8E835E-6EFB-4A16-BF81-331DD068B21F}"/>
              </a:ext>
            </a:extLst>
          </p:cNvPr>
          <p:cNvSpPr txBox="1"/>
          <p:nvPr/>
        </p:nvSpPr>
        <p:spPr>
          <a:xfrm>
            <a:off x="2038944" y="912692"/>
            <a:ext cx="5068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Center for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student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learning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development, Tsinghua University</a:t>
            </a:r>
            <a:endParaRPr lang="zh-CN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EA7A1B6-7D78-7543-9499-820277A27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6530" y="1571696"/>
            <a:ext cx="4994947" cy="36670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5161736-E225-E140-962B-E69F4827F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05" y="1573570"/>
            <a:ext cx="4970180" cy="36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67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A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9396F1-0166-4B6D-973B-48ED2C0CCF37}"/>
              </a:ext>
            </a:extLst>
          </p:cNvPr>
          <p:cNvSpPr txBox="1"/>
          <p:nvPr/>
        </p:nvSpPr>
        <p:spPr>
          <a:xfrm>
            <a:off x="2038944" y="429415"/>
            <a:ext cx="611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</a:rPr>
              <a:t>清华大学学生学习与发展指导中心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3734B80-0413-435F-8EC4-396D96A67F58}"/>
              </a:ext>
            </a:extLst>
          </p:cNvPr>
          <p:cNvGrpSpPr/>
          <p:nvPr/>
        </p:nvGrpSpPr>
        <p:grpSpPr>
          <a:xfrm>
            <a:off x="747459" y="1"/>
            <a:ext cx="1095630" cy="1385888"/>
            <a:chOff x="857251" y="1"/>
            <a:chExt cx="1614488" cy="2042203"/>
          </a:xfrm>
        </p:grpSpPr>
        <p:sp>
          <p:nvSpPr>
            <p:cNvPr id="5" name="流程图: 离页连接符 4">
              <a:extLst>
                <a:ext uri="{FF2B5EF4-FFF2-40B4-BE49-F238E27FC236}">
                  <a16:creationId xmlns:a16="http://schemas.microsoft.com/office/drawing/2014/main" id="{937AE48D-79FD-49F3-9EF6-50ADF1CA0B37}"/>
                </a:ext>
              </a:extLst>
            </p:cNvPr>
            <p:cNvSpPr/>
            <p:nvPr/>
          </p:nvSpPr>
          <p:spPr>
            <a:xfrm>
              <a:off x="857251" y="1"/>
              <a:ext cx="1614488" cy="204220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14300" dist="38100" dir="81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5" name="图片 14" descr="徽标&#10;&#10;描述已自动生成">
              <a:extLst>
                <a:ext uri="{FF2B5EF4-FFF2-40B4-BE49-F238E27FC236}">
                  <a16:creationId xmlns:a16="http://schemas.microsoft.com/office/drawing/2014/main" id="{D18909AC-1CB7-4ED6-9483-1FBBA10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57" y="509804"/>
              <a:ext cx="1037276" cy="1037276"/>
            </a:xfrm>
            <a:prstGeom prst="rect">
              <a:avLst/>
            </a:prstGeom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9F8E835E-6EFB-4A16-BF81-331DD068B21F}"/>
              </a:ext>
            </a:extLst>
          </p:cNvPr>
          <p:cNvSpPr txBox="1"/>
          <p:nvPr/>
        </p:nvSpPr>
        <p:spPr>
          <a:xfrm>
            <a:off x="2038944" y="912692"/>
            <a:ext cx="5068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Center for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student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learning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development, Tsinghua University</a:t>
            </a:r>
            <a:endParaRPr lang="zh-CN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88C1A2C-D494-7947-87D1-2F25DF192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23" y="1571696"/>
            <a:ext cx="5667744" cy="3752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BD91933-5461-E647-8340-B1BFEC442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040" y="1598872"/>
            <a:ext cx="4442604" cy="3429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20E7019-689F-6347-A291-EB50F260F9BB}"/>
              </a:ext>
            </a:extLst>
          </p:cNvPr>
          <p:cNvSpPr txBox="1"/>
          <p:nvPr/>
        </p:nvSpPr>
        <p:spPr>
          <a:xfrm>
            <a:off x="459581" y="6157679"/>
            <a:ext cx="8028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hlinkClick r:id="rId5"/>
              </a:rPr>
              <a:t>Apple silicon </a:t>
            </a:r>
            <a:r>
              <a:rPr lang="zh-CN" altLang="en-US" dirty="0">
                <a:hlinkClick r:id="rId5"/>
              </a:rPr>
              <a:t>安装 </a:t>
            </a:r>
            <a:r>
              <a:rPr lang="en" altLang="zh-CN" dirty="0">
                <a:hlinkClick r:id="rId5"/>
              </a:rPr>
              <a:t>Matlab 2023b Arm</a:t>
            </a:r>
            <a:r>
              <a:rPr lang="zh-CN" altLang="en-US" dirty="0">
                <a:hlinkClick r:id="rId5"/>
              </a:rPr>
              <a:t>原生版本遇到的问题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9974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离页连接符 4">
            <a:extLst>
              <a:ext uri="{FF2B5EF4-FFF2-40B4-BE49-F238E27FC236}">
                <a16:creationId xmlns:a16="http://schemas.microsoft.com/office/drawing/2014/main" id="{F11D7741-57F6-4973-8D2E-B19C36907C64}"/>
              </a:ext>
            </a:extLst>
          </p:cNvPr>
          <p:cNvSpPr/>
          <p:nvPr/>
        </p:nvSpPr>
        <p:spPr>
          <a:xfrm>
            <a:off x="385763" y="1"/>
            <a:ext cx="928687" cy="7429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592377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24A762-74C2-49BE-961C-499B46A0260D}"/>
              </a:ext>
            </a:extLst>
          </p:cNvPr>
          <p:cNvSpPr txBox="1"/>
          <p:nvPr/>
        </p:nvSpPr>
        <p:spPr>
          <a:xfrm>
            <a:off x="1559718" y="109866"/>
            <a:ext cx="611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自我介绍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5AD975F-EDE7-4EAC-B8CE-709B699C906B}"/>
              </a:ext>
            </a:extLst>
          </p:cNvPr>
          <p:cNvSpPr txBox="1"/>
          <p:nvPr/>
        </p:nvSpPr>
        <p:spPr>
          <a:xfrm>
            <a:off x="707549" y="1114712"/>
            <a:ext cx="5784691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>
                <a:solidFill>
                  <a:srgbClr val="000000"/>
                </a:solidFill>
                <a:latin typeface="Helvetica Neue"/>
                <a:ea typeface="微软雅黑" panose="020B0503020204020204" pitchFamily="34" charset="-122"/>
              </a:rPr>
              <a:t>史明磊</a:t>
            </a:r>
            <a:endParaRPr lang="en-US" altLang="zh-CN" sz="2400" dirty="0">
              <a:solidFill>
                <a:srgbClr val="000000"/>
              </a:solidFill>
              <a:latin typeface="Helvetica Neue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</a:endParaRPr>
          </a:p>
          <a:p>
            <a:pPr>
              <a:spcBef>
                <a:spcPts val="600"/>
              </a:spcBef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</a:rPr>
              <a:t>学习与发展指导中心乐学工作坊讲师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zh-CN" sz="1600" dirty="0">
                <a:solidFill>
                  <a:srgbClr val="FFFFFF">
                    <a:lumMod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自动化系本科四年级，主要讲授</a:t>
            </a: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MATLAB</a:t>
            </a:r>
            <a:r>
              <a:rPr lang="zh-CN" altLang="zh-CN" sz="1600" dirty="0">
                <a:solidFill>
                  <a:srgbClr val="FFFFFF">
                    <a:lumMod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使用、学业规划与宣传等内容。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zh-CN" sz="1600" dirty="0">
                <a:solidFill>
                  <a:srgbClr val="FFFFFF">
                    <a:lumMod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曾获</a:t>
            </a:r>
            <a:r>
              <a:rPr lang="zh-CN" altLang="en-US" sz="1600" dirty="0">
                <a:solidFill>
                  <a:srgbClr val="FFFFFF">
                    <a:lumMod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国家奖学金、</a:t>
            </a:r>
            <a:r>
              <a:rPr lang="zh-CN" altLang="zh-CN" sz="1600" dirty="0">
                <a:solidFill>
                  <a:srgbClr val="FFFFFF">
                    <a:lumMod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王大中奖学金、清华大学优秀学生干部、清华大学优秀共青团员等荣誉。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defRPr/>
            </a:pP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en-US" sz="1600" dirty="0">
                <a:solidFill>
                  <a:srgbClr val="FFFFFF">
                    <a:lumMod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科研兴趣：深度学习与计算机视觉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>
              <a:spcBef>
                <a:spcPts val="600"/>
              </a:spcBef>
              <a:defRPr/>
            </a:pPr>
            <a:endParaRPr lang="en-US" altLang="zh-CN" sz="1600" dirty="0">
              <a:solidFill>
                <a:srgbClr val="FFFFFF">
                  <a:lumMod val="50000"/>
                </a:srgbClr>
              </a:solidFill>
              <a:latin typeface="Helvetica Neue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A79C754-B8EC-A942-B63C-0A0B99BED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560" y="1127760"/>
            <a:ext cx="4287520" cy="428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7976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A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459581" y="3143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C9396F1-0166-4B6D-973B-48ED2C0CCF37}"/>
              </a:ext>
            </a:extLst>
          </p:cNvPr>
          <p:cNvSpPr txBox="1"/>
          <p:nvPr/>
        </p:nvSpPr>
        <p:spPr>
          <a:xfrm>
            <a:off x="2038944" y="429415"/>
            <a:ext cx="611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</a:rPr>
              <a:t>清华大学学生学习与发展指导中心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3734B80-0413-435F-8EC4-396D96A67F58}"/>
              </a:ext>
            </a:extLst>
          </p:cNvPr>
          <p:cNvGrpSpPr/>
          <p:nvPr/>
        </p:nvGrpSpPr>
        <p:grpSpPr>
          <a:xfrm>
            <a:off x="747459" y="1"/>
            <a:ext cx="1095630" cy="1385888"/>
            <a:chOff x="857251" y="1"/>
            <a:chExt cx="1614488" cy="2042203"/>
          </a:xfrm>
        </p:grpSpPr>
        <p:sp>
          <p:nvSpPr>
            <p:cNvPr id="5" name="流程图: 离页连接符 4">
              <a:extLst>
                <a:ext uri="{FF2B5EF4-FFF2-40B4-BE49-F238E27FC236}">
                  <a16:creationId xmlns:a16="http://schemas.microsoft.com/office/drawing/2014/main" id="{937AE48D-79FD-49F3-9EF6-50ADF1CA0B37}"/>
                </a:ext>
              </a:extLst>
            </p:cNvPr>
            <p:cNvSpPr/>
            <p:nvPr/>
          </p:nvSpPr>
          <p:spPr>
            <a:xfrm>
              <a:off x="857251" y="1"/>
              <a:ext cx="1614488" cy="204220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14300" dist="38100" dir="81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5" name="图片 14" descr="徽标&#10;&#10;描述已自动生成">
              <a:extLst>
                <a:ext uri="{FF2B5EF4-FFF2-40B4-BE49-F238E27FC236}">
                  <a16:creationId xmlns:a16="http://schemas.microsoft.com/office/drawing/2014/main" id="{D18909AC-1CB7-4ED6-9483-1FBBA10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857" y="509804"/>
              <a:ext cx="1037276" cy="1037276"/>
            </a:xfrm>
            <a:prstGeom prst="rect">
              <a:avLst/>
            </a:prstGeom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9F8E835E-6EFB-4A16-BF81-331DD068B21F}"/>
              </a:ext>
            </a:extLst>
          </p:cNvPr>
          <p:cNvSpPr txBox="1"/>
          <p:nvPr/>
        </p:nvSpPr>
        <p:spPr>
          <a:xfrm>
            <a:off x="2038944" y="912692"/>
            <a:ext cx="5068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Center for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student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learning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zh-CN" altLang="en-US" sz="1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1100" dirty="0">
                <a:solidFill>
                  <a:schemeClr val="accent6">
                    <a:lumMod val="50000"/>
                  </a:schemeClr>
                </a:solidFill>
              </a:rPr>
              <a:t>development, Tsinghua University</a:t>
            </a:r>
            <a:endParaRPr lang="zh-CN" alt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338E2A6-6E1A-E847-8CC7-59ACB425D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089" y="1541575"/>
            <a:ext cx="7898562" cy="463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49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6E378F27-619B-45BE-BA54-A8554144C3D3}"/>
              </a:ext>
            </a:extLst>
          </p:cNvPr>
          <p:cNvSpPr/>
          <p:nvPr/>
        </p:nvSpPr>
        <p:spPr>
          <a:xfrm>
            <a:off x="-235978" y="85435"/>
            <a:ext cx="870159" cy="6687130"/>
          </a:xfrm>
          <a:prstGeom prst="roundRect">
            <a:avLst>
              <a:gd name="adj" fmla="val 1017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38100" algn="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流程图: 离页连接符 4">
            <a:extLst>
              <a:ext uri="{FF2B5EF4-FFF2-40B4-BE49-F238E27FC236}">
                <a16:creationId xmlns:a16="http://schemas.microsoft.com/office/drawing/2014/main" id="{A0A3664B-A104-450E-930A-AFAC7016C3AC}"/>
              </a:ext>
            </a:extLst>
          </p:cNvPr>
          <p:cNvSpPr/>
          <p:nvPr/>
        </p:nvSpPr>
        <p:spPr>
          <a:xfrm rot="16200000">
            <a:off x="551852" y="-380981"/>
            <a:ext cx="754592" cy="18582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592377"/>
          </a:solidFill>
          <a:ln>
            <a:noFill/>
          </a:ln>
          <a:effectLst>
            <a:outerShdw blurRad="114300" dist="38100" dir="30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CBC4947-9F2E-46CD-B99C-15D477846CC6}"/>
              </a:ext>
            </a:extLst>
          </p:cNvPr>
          <p:cNvSpPr txBox="1"/>
          <p:nvPr/>
        </p:nvSpPr>
        <p:spPr>
          <a:xfrm>
            <a:off x="206475" y="255778"/>
            <a:ext cx="120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600" dirty="0">
                <a:solidFill>
                  <a:schemeClr val="bg1"/>
                </a:solidFill>
              </a:rPr>
              <a:t>目录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A134900-1B3A-45B9-9FAB-854E0C9ED37C}"/>
              </a:ext>
            </a:extLst>
          </p:cNvPr>
          <p:cNvGrpSpPr/>
          <p:nvPr/>
        </p:nvGrpSpPr>
        <p:grpSpPr>
          <a:xfrm>
            <a:off x="619432" y="1243233"/>
            <a:ext cx="796414" cy="545968"/>
            <a:chOff x="619432" y="1393724"/>
            <a:chExt cx="796414" cy="545968"/>
          </a:xfrm>
        </p:grpSpPr>
        <p:sp>
          <p:nvSpPr>
            <p:cNvPr id="9" name="流程图: 离页连接符 4">
              <a:extLst>
                <a:ext uri="{FF2B5EF4-FFF2-40B4-BE49-F238E27FC236}">
                  <a16:creationId xmlns:a16="http://schemas.microsoft.com/office/drawing/2014/main" id="{4AF4EBF2-313E-4E70-B6BF-C9D0FA86EA9D}"/>
                </a:ext>
              </a:extLst>
            </p:cNvPr>
            <p:cNvSpPr/>
            <p:nvPr/>
          </p:nvSpPr>
          <p:spPr>
            <a:xfrm rot="16200000">
              <a:off x="752031" y="1275877"/>
              <a:ext cx="545968" cy="7816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14300" dist="38100" dir="30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499B80F-74B1-478B-8BF9-78CECBDAB9F4}"/>
                </a:ext>
              </a:extLst>
            </p:cNvPr>
            <p:cNvSpPr txBox="1"/>
            <p:nvPr/>
          </p:nvSpPr>
          <p:spPr>
            <a:xfrm>
              <a:off x="619432" y="1482042"/>
              <a:ext cx="619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01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文本框 18">
            <a:hlinkClick r:id="rId3" action="ppaction://hlinksldjump"/>
            <a:extLst>
              <a:ext uri="{FF2B5EF4-FFF2-40B4-BE49-F238E27FC236}">
                <a16:creationId xmlns:a16="http://schemas.microsoft.com/office/drawing/2014/main" id="{62E2D5ED-79C8-455A-A866-8F54FE315AA3}"/>
              </a:ext>
            </a:extLst>
          </p:cNvPr>
          <p:cNvSpPr txBox="1"/>
          <p:nvPr/>
        </p:nvSpPr>
        <p:spPr>
          <a:xfrm>
            <a:off x="1694710" y="1331551"/>
            <a:ext cx="345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MATLAB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简介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57F8052-1818-4879-BC0C-48B6CF053A23}"/>
              </a:ext>
            </a:extLst>
          </p:cNvPr>
          <p:cNvGrpSpPr/>
          <p:nvPr/>
        </p:nvGrpSpPr>
        <p:grpSpPr>
          <a:xfrm>
            <a:off x="619432" y="2237369"/>
            <a:ext cx="796414" cy="545968"/>
            <a:chOff x="619432" y="1393724"/>
            <a:chExt cx="796414" cy="545968"/>
          </a:xfrm>
        </p:grpSpPr>
        <p:sp>
          <p:nvSpPr>
            <p:cNvPr id="22" name="流程图: 离页连接符 4">
              <a:extLst>
                <a:ext uri="{FF2B5EF4-FFF2-40B4-BE49-F238E27FC236}">
                  <a16:creationId xmlns:a16="http://schemas.microsoft.com/office/drawing/2014/main" id="{41105144-4FC4-4E31-A620-8D72C14D9C86}"/>
                </a:ext>
              </a:extLst>
            </p:cNvPr>
            <p:cNvSpPr/>
            <p:nvPr/>
          </p:nvSpPr>
          <p:spPr>
            <a:xfrm rot="16200000">
              <a:off x="752031" y="1275877"/>
              <a:ext cx="545968" cy="7816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58D0"/>
            </a:solidFill>
            <a:ln>
              <a:noFill/>
            </a:ln>
            <a:effectLst>
              <a:outerShdw blurRad="114300" dist="38100" dir="30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CF5ABAB-FA18-4DA0-8A21-746E42823AF5}"/>
                </a:ext>
              </a:extLst>
            </p:cNvPr>
            <p:cNvSpPr txBox="1"/>
            <p:nvPr/>
          </p:nvSpPr>
          <p:spPr>
            <a:xfrm>
              <a:off x="619432" y="1482042"/>
              <a:ext cx="619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02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文本框 23">
            <a:hlinkClick r:id="rId4" action="ppaction://hlinksldjump"/>
            <a:extLst>
              <a:ext uri="{FF2B5EF4-FFF2-40B4-BE49-F238E27FC236}">
                <a16:creationId xmlns:a16="http://schemas.microsoft.com/office/drawing/2014/main" id="{F653961E-810E-4FB6-93DC-9074A1FB4EE8}"/>
              </a:ext>
            </a:extLst>
          </p:cNvPr>
          <p:cNvSpPr txBox="1"/>
          <p:nvPr/>
        </p:nvSpPr>
        <p:spPr>
          <a:xfrm>
            <a:off x="1694710" y="2325687"/>
            <a:ext cx="434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MATLAB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资源的获取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0945D77-4D32-4264-A89F-2FEBB22950D7}"/>
              </a:ext>
            </a:extLst>
          </p:cNvPr>
          <p:cNvGrpSpPr/>
          <p:nvPr/>
        </p:nvGrpSpPr>
        <p:grpSpPr>
          <a:xfrm>
            <a:off x="619432" y="3227490"/>
            <a:ext cx="796414" cy="545968"/>
            <a:chOff x="619432" y="1393724"/>
            <a:chExt cx="796414" cy="545968"/>
          </a:xfrm>
        </p:grpSpPr>
        <p:sp>
          <p:nvSpPr>
            <p:cNvPr id="32" name="流程图: 离页连接符 4">
              <a:extLst>
                <a:ext uri="{FF2B5EF4-FFF2-40B4-BE49-F238E27FC236}">
                  <a16:creationId xmlns:a16="http://schemas.microsoft.com/office/drawing/2014/main" id="{87702261-55AC-452D-BF3F-E4EDFAFCEB85}"/>
                </a:ext>
              </a:extLst>
            </p:cNvPr>
            <p:cNvSpPr/>
            <p:nvPr/>
          </p:nvSpPr>
          <p:spPr>
            <a:xfrm rot="16200000">
              <a:off x="752031" y="1275877"/>
              <a:ext cx="545968" cy="7816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6B4D"/>
            </a:solidFill>
            <a:ln>
              <a:noFill/>
            </a:ln>
            <a:effectLst>
              <a:outerShdw blurRad="114300" dist="38100" dir="30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E41EE1A-4EFA-4843-9CFA-4F487FA61A8C}"/>
                </a:ext>
              </a:extLst>
            </p:cNvPr>
            <p:cNvSpPr txBox="1"/>
            <p:nvPr/>
          </p:nvSpPr>
          <p:spPr>
            <a:xfrm>
              <a:off x="619432" y="1482042"/>
              <a:ext cx="619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03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文本框 29">
            <a:hlinkClick r:id="rId5" action="ppaction://hlinksldjump"/>
            <a:extLst>
              <a:ext uri="{FF2B5EF4-FFF2-40B4-BE49-F238E27FC236}">
                <a16:creationId xmlns:a16="http://schemas.microsoft.com/office/drawing/2014/main" id="{DA63BE19-2EBA-4DE4-AFFE-772202BD6C6A}"/>
              </a:ext>
            </a:extLst>
          </p:cNvPr>
          <p:cNvSpPr txBox="1"/>
          <p:nvPr/>
        </p:nvSpPr>
        <p:spPr>
          <a:xfrm>
            <a:off x="1694710" y="3315808"/>
            <a:ext cx="3903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如何自学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MATLAB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970B69F-1B1C-41D8-9B4C-AD61C929B429}"/>
              </a:ext>
            </a:extLst>
          </p:cNvPr>
          <p:cNvGrpSpPr/>
          <p:nvPr/>
        </p:nvGrpSpPr>
        <p:grpSpPr>
          <a:xfrm>
            <a:off x="619432" y="4309944"/>
            <a:ext cx="796414" cy="545968"/>
            <a:chOff x="619432" y="1393724"/>
            <a:chExt cx="796414" cy="545968"/>
          </a:xfrm>
        </p:grpSpPr>
        <p:sp>
          <p:nvSpPr>
            <p:cNvPr id="38" name="流程图: 离页连接符 4">
              <a:extLst>
                <a:ext uri="{FF2B5EF4-FFF2-40B4-BE49-F238E27FC236}">
                  <a16:creationId xmlns:a16="http://schemas.microsoft.com/office/drawing/2014/main" id="{03B876E0-1895-450E-B2C7-E66CDDD5D94E}"/>
                </a:ext>
              </a:extLst>
            </p:cNvPr>
            <p:cNvSpPr/>
            <p:nvPr/>
          </p:nvSpPr>
          <p:spPr>
            <a:xfrm rot="16200000">
              <a:off x="752031" y="1275877"/>
              <a:ext cx="545968" cy="7816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8495"/>
            </a:solidFill>
            <a:ln>
              <a:noFill/>
            </a:ln>
            <a:effectLst>
              <a:outerShdw blurRad="114300" dist="38100" dir="30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5B6F415-7D2A-4053-8001-27C11A57D6E0}"/>
                </a:ext>
              </a:extLst>
            </p:cNvPr>
            <p:cNvSpPr txBox="1"/>
            <p:nvPr/>
          </p:nvSpPr>
          <p:spPr>
            <a:xfrm>
              <a:off x="619432" y="1482042"/>
              <a:ext cx="619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04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文本框 35">
            <a:hlinkClick r:id="rId6" action="ppaction://hlinksldjump"/>
            <a:extLst>
              <a:ext uri="{FF2B5EF4-FFF2-40B4-BE49-F238E27FC236}">
                <a16:creationId xmlns:a16="http://schemas.microsoft.com/office/drawing/2014/main" id="{D379E739-FE1E-4293-B22F-F08C55CDFEC1}"/>
              </a:ext>
            </a:extLst>
          </p:cNvPr>
          <p:cNvSpPr txBox="1"/>
          <p:nvPr/>
        </p:nvSpPr>
        <p:spPr>
          <a:xfrm>
            <a:off x="1694710" y="4398262"/>
            <a:ext cx="370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课程安排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63BAF92-2980-454D-B961-B833B505F4F2}"/>
              </a:ext>
            </a:extLst>
          </p:cNvPr>
          <p:cNvGrpSpPr/>
          <p:nvPr/>
        </p:nvGrpSpPr>
        <p:grpSpPr>
          <a:xfrm>
            <a:off x="619432" y="5388383"/>
            <a:ext cx="796414" cy="545968"/>
            <a:chOff x="619432" y="1393724"/>
            <a:chExt cx="796414" cy="545968"/>
          </a:xfrm>
        </p:grpSpPr>
        <p:sp>
          <p:nvSpPr>
            <p:cNvPr id="26" name="流程图: 离页连接符 4">
              <a:extLst>
                <a:ext uri="{FF2B5EF4-FFF2-40B4-BE49-F238E27FC236}">
                  <a16:creationId xmlns:a16="http://schemas.microsoft.com/office/drawing/2014/main" id="{A1000208-C1D6-4EB9-8FCF-BD8C8373B182}"/>
                </a:ext>
              </a:extLst>
            </p:cNvPr>
            <p:cNvSpPr/>
            <p:nvPr/>
          </p:nvSpPr>
          <p:spPr>
            <a:xfrm rot="16200000">
              <a:off x="752031" y="1275877"/>
              <a:ext cx="545968" cy="7816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114300" dist="38100" dir="30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B99280C-FD97-483A-BF47-7FDAB3DE1E11}"/>
                </a:ext>
              </a:extLst>
            </p:cNvPr>
            <p:cNvSpPr txBox="1"/>
            <p:nvPr/>
          </p:nvSpPr>
          <p:spPr>
            <a:xfrm>
              <a:off x="619432" y="1482042"/>
              <a:ext cx="619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05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文本框 27">
            <a:hlinkClick r:id="rId7" action="ppaction://hlinksldjump"/>
            <a:extLst>
              <a:ext uri="{FF2B5EF4-FFF2-40B4-BE49-F238E27FC236}">
                <a16:creationId xmlns:a16="http://schemas.microsoft.com/office/drawing/2014/main" id="{E21F4B2B-BFCC-4A7D-A158-8E5C999CB1A6}"/>
              </a:ext>
            </a:extLst>
          </p:cNvPr>
          <p:cNvSpPr txBox="1"/>
          <p:nvPr/>
        </p:nvSpPr>
        <p:spPr>
          <a:xfrm>
            <a:off x="1694710" y="5476701"/>
            <a:ext cx="185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2451130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C38C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389731" y="2635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A2012F-A922-4862-B71C-54BC479D500B}"/>
              </a:ext>
            </a:extLst>
          </p:cNvPr>
          <p:cNvSpPr txBox="1"/>
          <p:nvPr/>
        </p:nvSpPr>
        <p:spPr>
          <a:xfrm>
            <a:off x="1216818" y="2240334"/>
            <a:ext cx="9328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pc="300" dirty="0">
                <a:solidFill>
                  <a:srgbClr val="592377"/>
                </a:solidFill>
              </a:rPr>
              <a:t>MATLAB</a:t>
            </a:r>
            <a:r>
              <a:rPr lang="zh-CN" altLang="en-US" sz="4800" b="1" spc="300" dirty="0">
                <a:solidFill>
                  <a:srgbClr val="592377"/>
                </a:solidFill>
              </a:rPr>
              <a:t>简介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35289A5-E32C-48B8-8FF1-F803BBD1C87E}"/>
              </a:ext>
            </a:extLst>
          </p:cNvPr>
          <p:cNvSpPr txBox="1"/>
          <p:nvPr/>
        </p:nvSpPr>
        <p:spPr>
          <a:xfrm>
            <a:off x="1216819" y="3230035"/>
            <a:ext cx="6994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一个几乎什么都能做的软件</a:t>
            </a:r>
            <a:endParaRPr lang="zh-CN" altLang="en-US" sz="2400" b="1" dirty="0">
              <a:solidFill>
                <a:schemeClr val="accent3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F6C7A46-64BB-4949-8B58-E58A425976E6}"/>
              </a:ext>
            </a:extLst>
          </p:cNvPr>
          <p:cNvGrpSpPr/>
          <p:nvPr/>
        </p:nvGrpSpPr>
        <p:grpSpPr>
          <a:xfrm>
            <a:off x="251125" y="485775"/>
            <a:ext cx="1682015" cy="1174838"/>
            <a:chOff x="634184" y="1393724"/>
            <a:chExt cx="781662" cy="545968"/>
          </a:xfrm>
        </p:grpSpPr>
        <p:sp>
          <p:nvSpPr>
            <p:cNvPr id="18" name="流程图: 离页连接符 4">
              <a:extLst>
                <a:ext uri="{FF2B5EF4-FFF2-40B4-BE49-F238E27FC236}">
                  <a16:creationId xmlns:a16="http://schemas.microsoft.com/office/drawing/2014/main" id="{D22CF5BB-CA84-4DF1-B0A1-2C9B409E10F6}"/>
                </a:ext>
              </a:extLst>
            </p:cNvPr>
            <p:cNvSpPr/>
            <p:nvPr/>
          </p:nvSpPr>
          <p:spPr>
            <a:xfrm rot="16200000">
              <a:off x="752031" y="1275877"/>
              <a:ext cx="545968" cy="7816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14300" dist="38100" dir="30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ACE0FED4-DCF7-42D8-B3CC-C9FA24D56EAD}"/>
                </a:ext>
              </a:extLst>
            </p:cNvPr>
            <p:cNvSpPr txBox="1"/>
            <p:nvPr/>
          </p:nvSpPr>
          <p:spPr>
            <a:xfrm>
              <a:off x="634184" y="1452164"/>
              <a:ext cx="619430" cy="429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</a:rPr>
                <a:t>01</a:t>
              </a:r>
              <a:endParaRPr lang="zh-CN" altLang="en-US" sz="5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图片 9" descr="徽标&#10;&#10;描述已自动生成">
            <a:extLst>
              <a:ext uri="{FF2B5EF4-FFF2-40B4-BE49-F238E27FC236}">
                <a16:creationId xmlns:a16="http://schemas.microsoft.com/office/drawing/2014/main" id="{D98F002D-DD57-4F67-8670-6DBF65970A1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90" y="2240334"/>
            <a:ext cx="4298578" cy="4298578"/>
          </a:xfrm>
          <a:prstGeom prst="rect">
            <a:avLst/>
          </a:prstGeom>
        </p:spPr>
      </p:pic>
      <p:pic>
        <p:nvPicPr>
          <p:cNvPr id="9" name="图形 8" descr="列表 纯色填充">
            <a:hlinkClick r:id="rId4" action="ppaction://hlinksldjump"/>
            <a:extLst>
              <a:ext uri="{FF2B5EF4-FFF2-40B4-BE49-F238E27FC236}">
                <a16:creationId xmlns:a16="http://schemas.microsoft.com/office/drawing/2014/main" id="{E8559ADE-5C49-4571-AB26-7C97CF3A61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018" y="5850849"/>
            <a:ext cx="553801" cy="5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76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离页连接符 4">
            <a:extLst>
              <a:ext uri="{FF2B5EF4-FFF2-40B4-BE49-F238E27FC236}">
                <a16:creationId xmlns:a16="http://schemas.microsoft.com/office/drawing/2014/main" id="{F11D7741-57F6-4973-8D2E-B19C36907C64}"/>
              </a:ext>
            </a:extLst>
          </p:cNvPr>
          <p:cNvSpPr/>
          <p:nvPr/>
        </p:nvSpPr>
        <p:spPr>
          <a:xfrm>
            <a:off x="385763" y="1"/>
            <a:ext cx="928687" cy="7429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24A762-74C2-49BE-961C-499B46A0260D}"/>
              </a:ext>
            </a:extLst>
          </p:cNvPr>
          <p:cNvSpPr txBox="1"/>
          <p:nvPr/>
        </p:nvSpPr>
        <p:spPr>
          <a:xfrm>
            <a:off x="1433783" y="67572"/>
            <a:ext cx="611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MATLAB</a:t>
            </a:r>
            <a:r>
              <a:rPr lang="zh-CN" altLang="en-US" sz="28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简介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0A97FB3-1449-4002-BB53-5CB9420A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DBD10-85B3-4109-A877-28A5FC08B6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流程图: 离页连接符 4">
            <a:extLst>
              <a:ext uri="{FF2B5EF4-FFF2-40B4-BE49-F238E27FC236}">
                <a16:creationId xmlns:a16="http://schemas.microsoft.com/office/drawing/2014/main" id="{4DEA5F96-608B-417B-96B5-D41BBC4E0459}"/>
              </a:ext>
            </a:extLst>
          </p:cNvPr>
          <p:cNvSpPr/>
          <p:nvPr/>
        </p:nvSpPr>
        <p:spPr>
          <a:xfrm>
            <a:off x="4215571" y="1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158D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流程图: 离页连接符 4">
            <a:extLst>
              <a:ext uri="{FF2B5EF4-FFF2-40B4-BE49-F238E27FC236}">
                <a16:creationId xmlns:a16="http://schemas.microsoft.com/office/drawing/2014/main" id="{68595618-4282-4B56-A1E3-69665F84854F}"/>
              </a:ext>
            </a:extLst>
          </p:cNvPr>
          <p:cNvSpPr/>
          <p:nvPr/>
        </p:nvSpPr>
        <p:spPr>
          <a:xfrm>
            <a:off x="5026812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D6B4D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流程图: 离页连接符 4">
            <a:extLst>
              <a:ext uri="{FF2B5EF4-FFF2-40B4-BE49-F238E27FC236}">
                <a16:creationId xmlns:a16="http://schemas.microsoft.com/office/drawing/2014/main" id="{86F1855D-795C-441F-91D7-F31BE331A7DC}"/>
              </a:ext>
            </a:extLst>
          </p:cNvPr>
          <p:cNvSpPr/>
          <p:nvPr/>
        </p:nvSpPr>
        <p:spPr>
          <a:xfrm>
            <a:off x="5844068" y="-8797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778495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04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F22D43F-3D93-4086-A7EB-C710B267E2D0}"/>
              </a:ext>
            </a:extLst>
          </p:cNvPr>
          <p:cNvSpPr txBox="1"/>
          <p:nvPr/>
        </p:nvSpPr>
        <p:spPr>
          <a:xfrm>
            <a:off x="430165" y="934592"/>
            <a:ext cx="7726478" cy="239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CN" sz="2000" dirty="0">
                <a:solidFill>
                  <a:srgbClr val="3B424B"/>
                </a:solidFill>
                <a:latin typeface="Helvetica Neue"/>
                <a:ea typeface="微软雅黑" panose="020B0503020204020204" pitchFamily="34" charset="-122"/>
              </a:rPr>
              <a:t>MATLAB</a:t>
            </a:r>
            <a:r>
              <a:rPr lang="zh-CN" altLang="en-US" sz="2000" dirty="0">
                <a:solidFill>
                  <a:srgbClr val="3B424B"/>
                </a:solidFill>
                <a:latin typeface="Helvetica Neue"/>
                <a:ea typeface="微软雅黑" panose="020B0503020204020204" pitchFamily="34" charset="-122"/>
              </a:rPr>
              <a:t>是什么？</a:t>
            </a:r>
            <a:endParaRPr lang="en-US" altLang="zh-CN" sz="2000" dirty="0">
              <a:solidFill>
                <a:srgbClr val="000000">
                  <a:lumMod val="75000"/>
                  <a:lumOff val="25000"/>
                </a:srgbClr>
              </a:solidFill>
              <a:latin typeface="Helvetica Neue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微软雅黑" panose="020B0503020204020204" pitchFamily="34" charset="-122"/>
              </a:rPr>
              <a:t>MATLAB = Matrix Laboratory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微软雅黑" panose="020B0503020204020204" pitchFamily="34" charset="-122"/>
              </a:rPr>
              <a:t>官方说法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数百万工程师和科学家都在使用的</a:t>
            </a:r>
            <a:r>
              <a:rPr lang="zh-CN" altLang="en-US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编程和数值计算平台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，支持数据分析、算法开发和建模。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微软雅黑" panose="020B0503020204020204" pitchFamily="34" charset="-122"/>
              </a:rPr>
              <a:t>民间说法：几乎什么都能做的工程软件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  <a:ea typeface="微软雅黑" panose="020B0503020204020204" pitchFamily="34" charset="-122"/>
            </a:endParaRPr>
          </a:p>
        </p:txBody>
      </p:sp>
      <p:sp>
        <p:nvSpPr>
          <p:cNvPr id="29" name="流程图: 离页连接符 4">
            <a:extLst>
              <a:ext uri="{FF2B5EF4-FFF2-40B4-BE49-F238E27FC236}">
                <a16:creationId xmlns:a16="http://schemas.microsoft.com/office/drawing/2014/main" id="{2C3E7761-22C4-4A69-AF69-8F69B4B96AB5}"/>
              </a:ext>
            </a:extLst>
          </p:cNvPr>
          <p:cNvSpPr/>
          <p:nvPr/>
        </p:nvSpPr>
        <p:spPr>
          <a:xfrm>
            <a:off x="6655309" y="-8797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05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90E9736-9360-4F4E-8858-749ADA8AE34D}"/>
              </a:ext>
            </a:extLst>
          </p:cNvPr>
          <p:cNvGrpSpPr/>
          <p:nvPr/>
        </p:nvGrpSpPr>
        <p:grpSpPr>
          <a:xfrm>
            <a:off x="9453664" y="446841"/>
            <a:ext cx="2054157" cy="2534362"/>
            <a:chOff x="9453664" y="446841"/>
            <a:chExt cx="2054157" cy="25343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DBB75F32-EBC2-47BF-9BAB-8C784CA9D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3664" y="446841"/>
              <a:ext cx="2054157" cy="2054157"/>
            </a:xfrm>
            <a:prstGeom prst="rect">
              <a:avLst/>
            </a:prstGeom>
          </p:spPr>
        </p:pic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90451B3-76E0-4F3F-AEA0-7A8F8B6A9B54}"/>
                </a:ext>
              </a:extLst>
            </p:cNvPr>
            <p:cNvSpPr/>
            <p:nvPr/>
          </p:nvSpPr>
          <p:spPr>
            <a:xfrm>
              <a:off x="9986253" y="2564229"/>
              <a:ext cx="1005403" cy="416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官网链接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21" name="表格 21">
            <a:extLst>
              <a:ext uri="{FF2B5EF4-FFF2-40B4-BE49-F238E27FC236}">
                <a16:creationId xmlns:a16="http://schemas.microsoft.com/office/drawing/2014/main" id="{2BF2A786-C962-41B6-B9DE-1B2266D46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630421"/>
              </p:ext>
            </p:extLst>
          </p:nvPr>
        </p:nvGraphicFramePr>
        <p:xfrm>
          <a:off x="1104515" y="3431271"/>
          <a:ext cx="9826031" cy="31154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3015">
                  <a:extLst>
                    <a:ext uri="{9D8B030D-6E8A-4147-A177-3AD203B41FA5}">
                      <a16:colId xmlns:a16="http://schemas.microsoft.com/office/drawing/2014/main" val="3722591902"/>
                    </a:ext>
                  </a:extLst>
                </a:gridCol>
                <a:gridCol w="3801721">
                  <a:extLst>
                    <a:ext uri="{9D8B030D-6E8A-4147-A177-3AD203B41FA5}">
                      <a16:colId xmlns:a16="http://schemas.microsoft.com/office/drawing/2014/main" val="3369720607"/>
                    </a:ext>
                  </a:extLst>
                </a:gridCol>
                <a:gridCol w="4271295">
                  <a:extLst>
                    <a:ext uri="{9D8B030D-6E8A-4147-A177-3AD203B41FA5}">
                      <a16:colId xmlns:a16="http://schemas.microsoft.com/office/drawing/2014/main" val="67993995"/>
                    </a:ext>
                  </a:extLst>
                </a:gridCol>
              </a:tblGrid>
              <a:tr h="389431">
                <a:tc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MATLAB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python</a:t>
                      </a:r>
                      <a:endParaRPr lang="zh-CN" alt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6229657"/>
                  </a:ext>
                </a:extLst>
              </a:tr>
              <a:tr h="3894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类型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综合性的开发平台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一门编程语言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607288"/>
                  </a:ext>
                </a:extLst>
              </a:tr>
              <a:tr h="3894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大小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10~30 GB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~100 MB</a:t>
                      </a:r>
                      <a:endParaRPr lang="zh-CN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917941"/>
                  </a:ext>
                </a:extLst>
              </a:tr>
              <a:tr h="3894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版权问题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收费，不便宜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免费，开源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0568872"/>
                  </a:ext>
                </a:extLst>
              </a:tr>
              <a:tr h="3894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上手难度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极其简单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比大部分编程语言简单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1838109"/>
                  </a:ext>
                </a:extLst>
              </a:tr>
              <a:tr h="3894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适用范围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极其广泛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极其广泛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9566836"/>
                  </a:ext>
                </a:extLst>
              </a:tr>
              <a:tr h="3894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生态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比较完善，官方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非常完善，社区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8405965"/>
                  </a:ext>
                </a:extLst>
              </a:tr>
              <a:tr h="3894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重要特点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部分科研、工程项目的必需品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科研、互联网行业常用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6819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772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C38C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389731" y="2635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A2012F-A922-4862-B71C-54BC479D500B}"/>
              </a:ext>
            </a:extLst>
          </p:cNvPr>
          <p:cNvSpPr txBox="1"/>
          <p:nvPr/>
        </p:nvSpPr>
        <p:spPr>
          <a:xfrm>
            <a:off x="1216819" y="2240334"/>
            <a:ext cx="8427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spc="300" dirty="0">
                <a:solidFill>
                  <a:srgbClr val="592377"/>
                </a:solidFill>
              </a:rPr>
              <a:t>MATLAB</a:t>
            </a:r>
            <a:r>
              <a:rPr lang="zh-CN" altLang="en-US" sz="4800" b="1" spc="300" dirty="0">
                <a:solidFill>
                  <a:srgbClr val="592377"/>
                </a:solidFill>
              </a:rPr>
              <a:t>资源的获取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35289A5-E32C-48B8-8FF1-F803BBD1C87E}"/>
              </a:ext>
            </a:extLst>
          </p:cNvPr>
          <p:cNvSpPr txBox="1"/>
          <p:nvPr/>
        </p:nvSpPr>
        <p:spPr>
          <a:xfrm>
            <a:off x="1216819" y="3230035"/>
            <a:ext cx="6994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000000">
                    <a:lumMod val="95000"/>
                    <a:lumOff val="5000"/>
                  </a:srgbClr>
                </a:solidFill>
                <a:latin typeface="Verdana" panose="020B0604030504040204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支持正版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6D31758-4E73-46EA-ACF3-15F7CA1A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9368" y="61277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DBD10-85B3-4109-A877-28A5FC08B6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 descr="徽标&#10;&#10;描述已自动生成">
            <a:extLst>
              <a:ext uri="{FF2B5EF4-FFF2-40B4-BE49-F238E27FC236}">
                <a16:creationId xmlns:a16="http://schemas.microsoft.com/office/drawing/2014/main" id="{D98F002D-DD57-4F67-8670-6DBF65970A1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90" y="2240334"/>
            <a:ext cx="4298578" cy="4298578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F657DA3B-F89A-4A7B-B917-B1AE061B893E}"/>
              </a:ext>
            </a:extLst>
          </p:cNvPr>
          <p:cNvGrpSpPr/>
          <p:nvPr/>
        </p:nvGrpSpPr>
        <p:grpSpPr>
          <a:xfrm>
            <a:off x="251125" y="485775"/>
            <a:ext cx="1682015" cy="1174838"/>
            <a:chOff x="634184" y="1393724"/>
            <a:chExt cx="781662" cy="545968"/>
          </a:xfrm>
        </p:grpSpPr>
        <p:sp>
          <p:nvSpPr>
            <p:cNvPr id="13" name="流程图: 离页连接符 4">
              <a:extLst>
                <a:ext uri="{FF2B5EF4-FFF2-40B4-BE49-F238E27FC236}">
                  <a16:creationId xmlns:a16="http://schemas.microsoft.com/office/drawing/2014/main" id="{8ADA3F62-AF53-423C-93B7-3C3395A3DDA6}"/>
                </a:ext>
              </a:extLst>
            </p:cNvPr>
            <p:cNvSpPr/>
            <p:nvPr/>
          </p:nvSpPr>
          <p:spPr>
            <a:xfrm rot="16200000">
              <a:off x="752031" y="1275877"/>
              <a:ext cx="545968" cy="7816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58D0"/>
            </a:solidFill>
            <a:ln>
              <a:noFill/>
            </a:ln>
            <a:effectLst>
              <a:outerShdw blurRad="114300" dist="38100" dir="30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9DC0B8F-EFD7-47CA-99F6-D1DDB91E5E47}"/>
                </a:ext>
              </a:extLst>
            </p:cNvPr>
            <p:cNvSpPr txBox="1"/>
            <p:nvPr/>
          </p:nvSpPr>
          <p:spPr>
            <a:xfrm>
              <a:off x="634184" y="1452164"/>
              <a:ext cx="619430" cy="429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</a:rPr>
                <a:t>02</a:t>
              </a:r>
              <a:endParaRPr lang="zh-CN" altLang="en-US" sz="5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图形 13" descr="列表 纯色填充">
            <a:hlinkClick r:id="rId3" action="ppaction://hlinksldjump"/>
            <a:extLst>
              <a:ext uri="{FF2B5EF4-FFF2-40B4-BE49-F238E27FC236}">
                <a16:creationId xmlns:a16="http://schemas.microsoft.com/office/drawing/2014/main" id="{5F350979-D340-430C-AC73-CFEA1F66FB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018" y="5850849"/>
            <a:ext cx="553801" cy="5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39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0A97FB3-1449-4002-BB53-5CB9420A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DBD10-85B3-4109-A877-28A5FC08B6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F22D43F-3D93-4086-A7EB-C710B267E2D0}"/>
              </a:ext>
            </a:extLst>
          </p:cNvPr>
          <p:cNvSpPr txBox="1"/>
          <p:nvPr/>
        </p:nvSpPr>
        <p:spPr>
          <a:xfrm>
            <a:off x="430165" y="934592"/>
            <a:ext cx="7521488" cy="198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B424B"/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</a:rPr>
              <a:t>多种获取途径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</a:rPr>
              <a:t>学校提供的正版：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  <a:hlinkClick r:id="rId3"/>
              </a:rPr>
              <a:t>清华大学信息化用户服务平台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</a:rPr>
              <a:t>官网获取试用版或校园授权版：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  <a:hlinkClick r:id="rId4"/>
              </a:rPr>
              <a:t>MATLAB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Helvetica Neue"/>
                <a:ea typeface="微软雅黑" panose="020B0503020204020204" pitchFamily="34" charset="-122"/>
                <a:cs typeface="+mn-cs"/>
                <a:hlinkClick r:id="rId4"/>
              </a:rPr>
              <a:t>官网下载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zh-CN" altLang="en-US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非官方正版</a:t>
            </a:r>
            <a:r>
              <a:rPr lang="en-US" altLang="zh-CN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rgbClr val="000000">
                    <a:lumMod val="50000"/>
                    <a:lumOff val="50000"/>
                  </a:srgbClr>
                </a:solidFill>
                <a:latin typeface="Helvetica Neue"/>
                <a:ea typeface="微软雅黑" panose="020B0503020204020204" pitchFamily="34" charset="-122"/>
              </a:rPr>
              <a:t>极不推荐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Helvetica Neue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05FFDD1-D691-4A40-B0AD-1FA73DEE8432}"/>
              </a:ext>
            </a:extLst>
          </p:cNvPr>
          <p:cNvSpPr txBox="1"/>
          <p:nvPr/>
        </p:nvSpPr>
        <p:spPr>
          <a:xfrm>
            <a:off x="2631901" y="109864"/>
            <a:ext cx="40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solidFill>
                  <a:srgbClr val="592377"/>
                </a:solidFill>
              </a:rPr>
              <a:t>MATLAB</a:t>
            </a:r>
            <a:r>
              <a:rPr lang="zh-CN" altLang="en-US" sz="2800" b="1" spc="300" dirty="0">
                <a:solidFill>
                  <a:srgbClr val="592377"/>
                </a:solidFill>
              </a:rPr>
              <a:t>资源的获取</a:t>
            </a:r>
          </a:p>
        </p:txBody>
      </p:sp>
      <p:sp>
        <p:nvSpPr>
          <p:cNvPr id="16" name="流程图: 离页连接符 4">
            <a:extLst>
              <a:ext uri="{FF2B5EF4-FFF2-40B4-BE49-F238E27FC236}">
                <a16:creationId xmlns:a16="http://schemas.microsoft.com/office/drawing/2014/main" id="{06731E4A-598F-41AB-B34D-14BF4B25C7B9}"/>
              </a:ext>
            </a:extLst>
          </p:cNvPr>
          <p:cNvSpPr/>
          <p:nvPr/>
        </p:nvSpPr>
        <p:spPr>
          <a:xfrm>
            <a:off x="1547522" y="0"/>
            <a:ext cx="928687" cy="7429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158D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02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流程图: 离页连接符 4">
            <a:extLst>
              <a:ext uri="{FF2B5EF4-FFF2-40B4-BE49-F238E27FC236}">
                <a16:creationId xmlns:a16="http://schemas.microsoft.com/office/drawing/2014/main" id="{666EDF82-C609-4123-A091-76E8AE633A70}"/>
              </a:ext>
            </a:extLst>
          </p:cNvPr>
          <p:cNvSpPr/>
          <p:nvPr/>
        </p:nvSpPr>
        <p:spPr>
          <a:xfrm>
            <a:off x="730266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9" name="流程图: 离页连接符 4">
            <a:extLst>
              <a:ext uri="{FF2B5EF4-FFF2-40B4-BE49-F238E27FC236}">
                <a16:creationId xmlns:a16="http://schemas.microsoft.com/office/drawing/2014/main" id="{6D158EFA-4253-47F8-8AFB-0542B3FFE174}"/>
              </a:ext>
            </a:extLst>
          </p:cNvPr>
          <p:cNvSpPr/>
          <p:nvPr/>
        </p:nvSpPr>
        <p:spPr>
          <a:xfrm>
            <a:off x="6694940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D6B4D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1" name="流程图: 离页连接符 4">
            <a:extLst>
              <a:ext uri="{FF2B5EF4-FFF2-40B4-BE49-F238E27FC236}">
                <a16:creationId xmlns:a16="http://schemas.microsoft.com/office/drawing/2014/main" id="{98874D71-B197-43A5-9093-A3E5B337BC85}"/>
              </a:ext>
            </a:extLst>
          </p:cNvPr>
          <p:cNvSpPr/>
          <p:nvPr/>
        </p:nvSpPr>
        <p:spPr>
          <a:xfrm>
            <a:off x="7512196" y="-8797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778495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04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2" name="流程图: 离页连接符 4">
            <a:extLst>
              <a:ext uri="{FF2B5EF4-FFF2-40B4-BE49-F238E27FC236}">
                <a16:creationId xmlns:a16="http://schemas.microsoft.com/office/drawing/2014/main" id="{690AD169-A55E-4FBC-8DC1-99C16654BDD4}"/>
              </a:ext>
            </a:extLst>
          </p:cNvPr>
          <p:cNvSpPr/>
          <p:nvPr/>
        </p:nvSpPr>
        <p:spPr>
          <a:xfrm>
            <a:off x="8323437" y="-8797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05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4A39666-1767-481A-A909-719E055A9205}"/>
              </a:ext>
            </a:extLst>
          </p:cNvPr>
          <p:cNvGrpSpPr/>
          <p:nvPr/>
        </p:nvGrpSpPr>
        <p:grpSpPr>
          <a:xfrm>
            <a:off x="3771295" y="3429000"/>
            <a:ext cx="2284282" cy="2705444"/>
            <a:chOff x="3683165" y="3719840"/>
            <a:chExt cx="2284282" cy="2705444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4D3520E-B626-4409-8C1E-4DB0D4D13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3165" y="3719840"/>
              <a:ext cx="2284282" cy="2284282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5A03539-B4DF-4992-86A9-294714AFB140}"/>
                </a:ext>
              </a:extLst>
            </p:cNvPr>
            <p:cNvSpPr/>
            <p:nvPr/>
          </p:nvSpPr>
          <p:spPr>
            <a:xfrm>
              <a:off x="4115334" y="6008310"/>
              <a:ext cx="1419748" cy="416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Verdana" panose="020B0604030504040204"/>
                  <a:ea typeface="微软雅黑" panose="020B0503020204020204" pitchFamily="34" charset="-122"/>
                  <a:cs typeface="+mn-ea"/>
                  <a:sym typeface="+mn-lt"/>
                </a:rPr>
                <a:t>MATLAB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Verdana" panose="020B0604030504040204"/>
                  <a:ea typeface="微软雅黑" panose="020B0503020204020204" pitchFamily="34" charset="-122"/>
                  <a:cs typeface="+mn-ea"/>
                  <a:sym typeface="+mn-lt"/>
                </a:rPr>
                <a:t>官网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0A86A4B-0B48-45EF-900F-0DFCA43D9849}"/>
              </a:ext>
            </a:extLst>
          </p:cNvPr>
          <p:cNvGrpSpPr/>
          <p:nvPr/>
        </p:nvGrpSpPr>
        <p:grpSpPr>
          <a:xfrm>
            <a:off x="7013908" y="823365"/>
            <a:ext cx="4566871" cy="5745220"/>
            <a:chOff x="7013908" y="823365"/>
            <a:chExt cx="4566871" cy="574522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CF4886B-594B-4F9F-9FF6-3777B1B1E1C6}"/>
                </a:ext>
              </a:extLst>
            </p:cNvPr>
            <p:cNvGrpSpPr/>
            <p:nvPr/>
          </p:nvGrpSpPr>
          <p:grpSpPr>
            <a:xfrm>
              <a:off x="7013908" y="823365"/>
              <a:ext cx="4566871" cy="5211270"/>
              <a:chOff x="6683168" y="875458"/>
              <a:chExt cx="4863563" cy="5549826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9B426A0E-B518-4A8B-8507-0847516D0115}"/>
                  </a:ext>
                </a:extLst>
              </p:cNvPr>
              <p:cNvSpPr/>
              <p:nvPr/>
            </p:nvSpPr>
            <p:spPr>
              <a:xfrm>
                <a:off x="6683168" y="875458"/>
                <a:ext cx="4863563" cy="554982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92CAFF43-B089-4114-AF41-CF3341D0C9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97" r="33497"/>
              <a:stretch/>
            </p:blipFill>
            <p:spPr>
              <a:xfrm>
                <a:off x="6742489" y="920148"/>
                <a:ext cx="2578969" cy="5436202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8F47B615-E9E9-481E-A973-6D533957EB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75474" r="926"/>
              <a:stretch/>
            </p:blipFill>
            <p:spPr>
              <a:xfrm>
                <a:off x="9321458" y="920147"/>
                <a:ext cx="2175897" cy="5436202"/>
              </a:xfrm>
              <a:prstGeom prst="rect">
                <a:avLst/>
              </a:prstGeom>
            </p:spPr>
          </p:pic>
        </p:grp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6EC14B5-B4B8-4655-B12D-BD0D87AE26D6}"/>
                </a:ext>
              </a:extLst>
            </p:cNvPr>
            <p:cNvSpPr/>
            <p:nvPr/>
          </p:nvSpPr>
          <p:spPr>
            <a:xfrm>
              <a:off x="7869324" y="6151611"/>
              <a:ext cx="2856038" cy="4169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学校提供的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MATLAB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软件下载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6A7FFCA6-C767-9249-8960-941E1C5B87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4354" y="3179546"/>
            <a:ext cx="2704534" cy="2704534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6E8AE66D-A0C0-4893-82E2-35E9F9A517B3}"/>
              </a:ext>
            </a:extLst>
          </p:cNvPr>
          <p:cNvSpPr/>
          <p:nvPr/>
        </p:nvSpPr>
        <p:spPr>
          <a:xfrm>
            <a:off x="640451" y="5713282"/>
            <a:ext cx="2856039" cy="786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ea"/>
                <a:sym typeface="+mn-lt"/>
              </a:rPr>
              <a:t>信息化用户服务平台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ea"/>
                <a:sym typeface="+mn-lt"/>
              </a:rPr>
              <a:t>MATLAB</a:t>
            </a:r>
          </a:p>
          <a:p>
            <a:pPr marL="0" marR="0" lvl="1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ea"/>
                <a:sym typeface="+mn-lt"/>
              </a:rPr>
              <a:t>（需要连接校园网）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075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9F67C6F0-233A-45CB-A88A-7ABE946A2703}"/>
              </a:ext>
            </a:extLst>
          </p:cNvPr>
          <p:cNvGrpSpPr/>
          <p:nvPr/>
        </p:nvGrpSpPr>
        <p:grpSpPr>
          <a:xfrm>
            <a:off x="5806480" y="2890555"/>
            <a:ext cx="5309752" cy="3857581"/>
            <a:chOff x="7162405" y="2659412"/>
            <a:chExt cx="4839043" cy="346556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8B5BC46-61FF-48DC-9ABB-8214FD784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975"/>
            <a:stretch/>
          </p:blipFill>
          <p:spPr>
            <a:xfrm>
              <a:off x="7162405" y="2659412"/>
              <a:ext cx="4839043" cy="3465569"/>
            </a:xfrm>
            <a:prstGeom prst="rect">
              <a:avLst/>
            </a:prstGeom>
            <a:ln>
              <a:noFill/>
            </a:ln>
            <a:effectLst>
              <a:softEdge rad="114300"/>
            </a:effectLst>
          </p:spPr>
        </p:pic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5FF86FC2-E94D-40FC-9546-AE3C15E99C82}"/>
                </a:ext>
              </a:extLst>
            </p:cNvPr>
            <p:cNvSpPr/>
            <p:nvPr/>
          </p:nvSpPr>
          <p:spPr>
            <a:xfrm>
              <a:off x="8236121" y="2819200"/>
              <a:ext cx="289165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MATLAB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不同版本性能测试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9524A762-74C2-49BE-961C-499B46A0260D}"/>
              </a:ext>
            </a:extLst>
          </p:cNvPr>
          <p:cNvSpPr txBox="1"/>
          <p:nvPr/>
        </p:nvSpPr>
        <p:spPr>
          <a:xfrm>
            <a:off x="2631901" y="109864"/>
            <a:ext cx="40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 dirty="0">
                <a:solidFill>
                  <a:srgbClr val="592377"/>
                </a:solidFill>
              </a:rPr>
              <a:t>MATLAB</a:t>
            </a:r>
            <a:r>
              <a:rPr lang="zh-CN" altLang="en-US" sz="2800" b="1" spc="300" dirty="0">
                <a:solidFill>
                  <a:srgbClr val="592377"/>
                </a:solidFill>
              </a:rPr>
              <a:t>资源的获取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EEF82B6-C5AB-455A-9E24-2C426DDABE20}"/>
              </a:ext>
            </a:extLst>
          </p:cNvPr>
          <p:cNvSpPr txBox="1"/>
          <p:nvPr/>
        </p:nvSpPr>
        <p:spPr>
          <a:xfrm>
            <a:off x="342436" y="944248"/>
            <a:ext cx="6196432" cy="2112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3B424B"/>
                </a:solidFill>
                <a:latin typeface="Helvetica Neue"/>
              </a:rPr>
              <a:t>每年更新</a:t>
            </a:r>
            <a:r>
              <a:rPr lang="en-US" altLang="zh-CN" sz="2000" dirty="0">
                <a:solidFill>
                  <a:srgbClr val="3B424B"/>
                </a:solidFill>
                <a:latin typeface="Helvetica Neue"/>
              </a:rPr>
              <a:t>a</a:t>
            </a:r>
            <a:r>
              <a:rPr lang="zh-CN" altLang="en-US" sz="2000" dirty="0">
                <a:solidFill>
                  <a:srgbClr val="3B424B"/>
                </a:solidFill>
                <a:latin typeface="Helvetica Neue"/>
              </a:rPr>
              <a:t>、</a:t>
            </a:r>
            <a:r>
              <a:rPr lang="en-US" altLang="zh-CN" sz="2000" dirty="0">
                <a:solidFill>
                  <a:srgbClr val="3B424B"/>
                </a:solidFill>
                <a:latin typeface="Helvetica Neue"/>
              </a:rPr>
              <a:t>b</a:t>
            </a:r>
            <a:r>
              <a:rPr lang="zh-CN" altLang="en-US" sz="2000" dirty="0">
                <a:solidFill>
                  <a:srgbClr val="3B424B"/>
                </a:solidFill>
                <a:latin typeface="Helvetica Neue"/>
              </a:rPr>
              <a:t>两个版本</a:t>
            </a:r>
            <a:endParaRPr lang="en-US" altLang="zh-CN" sz="2000" dirty="0">
              <a:solidFill>
                <a:srgbClr val="3B424B"/>
              </a:solidFill>
              <a:latin typeface="Helvetica Neue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3B424B"/>
                </a:solidFill>
                <a:latin typeface="Helvetica Neue"/>
              </a:rPr>
              <a:t>目前的常用的版本：</a:t>
            </a:r>
            <a:r>
              <a:rPr lang="en-US" altLang="zh-CN" sz="2000" dirty="0">
                <a:solidFill>
                  <a:srgbClr val="3B424B"/>
                </a:solidFill>
                <a:latin typeface="Helvetica Neue"/>
              </a:rPr>
              <a:t>2020 ~ 2023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个人推荐版本：</a:t>
            </a:r>
            <a:r>
              <a:rPr lang="en-US" altLang="zh-CN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2023 &gt; 2022 &gt; 2021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最近几个版本的更新内容（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hlinkClick r:id="rId4"/>
              </a:rPr>
              <a:t>版本发行说明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）：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 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0A97FB3-1449-4002-BB53-5CB9420A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D10-85B3-4109-A877-28A5FC08B6F1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24" name="流程图: 离页连接符 4">
            <a:extLst>
              <a:ext uri="{FF2B5EF4-FFF2-40B4-BE49-F238E27FC236}">
                <a16:creationId xmlns:a16="http://schemas.microsoft.com/office/drawing/2014/main" id="{DF152277-686F-4319-99E2-2AE3A50D2153}"/>
              </a:ext>
            </a:extLst>
          </p:cNvPr>
          <p:cNvSpPr/>
          <p:nvPr/>
        </p:nvSpPr>
        <p:spPr>
          <a:xfrm>
            <a:off x="1547522" y="0"/>
            <a:ext cx="928687" cy="7429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158D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02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流程图: 离页连接符 4">
            <a:extLst>
              <a:ext uri="{FF2B5EF4-FFF2-40B4-BE49-F238E27FC236}">
                <a16:creationId xmlns:a16="http://schemas.microsoft.com/office/drawing/2014/main" id="{1926F785-71A0-4F75-8746-BB7ED83BBD49}"/>
              </a:ext>
            </a:extLst>
          </p:cNvPr>
          <p:cNvSpPr/>
          <p:nvPr/>
        </p:nvSpPr>
        <p:spPr>
          <a:xfrm>
            <a:off x="730266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5B59B98-CE4D-4E5F-BF3C-0CA801B3B76B}"/>
              </a:ext>
            </a:extLst>
          </p:cNvPr>
          <p:cNvGrpSpPr/>
          <p:nvPr/>
        </p:nvGrpSpPr>
        <p:grpSpPr>
          <a:xfrm>
            <a:off x="4736597" y="1127338"/>
            <a:ext cx="7178372" cy="1322117"/>
            <a:chOff x="3144862" y="4625387"/>
            <a:chExt cx="8737600" cy="1470917"/>
          </a:xfrm>
        </p:grpSpPr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E32C606D-11A8-4D13-A5A1-1F80956C21E3}"/>
                </a:ext>
              </a:extLst>
            </p:cNvPr>
            <p:cNvGrpSpPr/>
            <p:nvPr/>
          </p:nvGrpSpPr>
          <p:grpSpPr>
            <a:xfrm>
              <a:off x="3144862" y="4625387"/>
              <a:ext cx="1358369" cy="1059733"/>
              <a:chOff x="3661210" y="1635686"/>
              <a:chExt cx="1519474" cy="1185420"/>
            </a:xfrm>
          </p:grpSpPr>
          <p:sp>
            <p:nvSpPr>
              <p:cNvPr id="103" name="矩形: 圆角 102">
                <a:extLst>
                  <a:ext uri="{FF2B5EF4-FFF2-40B4-BE49-F238E27FC236}">
                    <a16:creationId xmlns:a16="http://schemas.microsoft.com/office/drawing/2014/main" id="{6609BE66-945E-4958-8BFE-7E442884613A}"/>
                  </a:ext>
                </a:extLst>
              </p:cNvPr>
              <p:cNvSpPr/>
              <p:nvPr/>
            </p:nvSpPr>
            <p:spPr>
              <a:xfrm>
                <a:off x="3879706" y="2112242"/>
                <a:ext cx="1005266" cy="708864"/>
              </a:xfrm>
              <a:prstGeom prst="roundRect">
                <a:avLst/>
              </a:prstGeom>
              <a:noFill/>
              <a:ln w="3492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8762911A-4B4A-4965-B890-3DC4A3A946A7}"/>
                  </a:ext>
                </a:extLst>
              </p:cNvPr>
              <p:cNvSpPr txBox="1"/>
              <p:nvPr/>
            </p:nvSpPr>
            <p:spPr>
              <a:xfrm>
                <a:off x="3661210" y="1635686"/>
                <a:ext cx="1519474" cy="421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00B050"/>
                    </a:solidFill>
                  </a:rPr>
                  <a:t>更早版本</a:t>
                </a: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6706A2C1-EAA9-42C0-9DE0-1F9659845B6E}"/>
                </a:ext>
              </a:extLst>
            </p:cNvPr>
            <p:cNvGrpSpPr/>
            <p:nvPr/>
          </p:nvGrpSpPr>
          <p:grpSpPr>
            <a:xfrm>
              <a:off x="3326556" y="4642495"/>
              <a:ext cx="8555906" cy="1453809"/>
              <a:chOff x="3326556" y="4642495"/>
              <a:chExt cx="8324623" cy="1453809"/>
            </a:xfrm>
          </p:grpSpPr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902E9219-2524-4E6F-8BDF-5DC25E44F5FE}"/>
                  </a:ext>
                </a:extLst>
              </p:cNvPr>
              <p:cNvGrpSpPr/>
              <p:nvPr/>
            </p:nvGrpSpPr>
            <p:grpSpPr>
              <a:xfrm>
                <a:off x="6880465" y="4642495"/>
                <a:ext cx="4275049" cy="1020925"/>
                <a:chOff x="4933054" y="1654824"/>
                <a:chExt cx="4782075" cy="1142008"/>
              </a:xfrm>
            </p:grpSpPr>
            <p:sp>
              <p:nvSpPr>
                <p:cNvPr id="52" name="矩形: 圆角 51">
                  <a:extLst>
                    <a:ext uri="{FF2B5EF4-FFF2-40B4-BE49-F238E27FC236}">
                      <a16:creationId xmlns:a16="http://schemas.microsoft.com/office/drawing/2014/main" id="{4D28F097-9AE0-4717-9EF3-06EDF32952D9}"/>
                    </a:ext>
                  </a:extLst>
                </p:cNvPr>
                <p:cNvSpPr/>
                <p:nvPr/>
              </p:nvSpPr>
              <p:spPr>
                <a:xfrm>
                  <a:off x="4933054" y="2132440"/>
                  <a:ext cx="4782075" cy="664392"/>
                </a:xfrm>
                <a:prstGeom prst="roundRect">
                  <a:avLst/>
                </a:prstGeom>
                <a:noFill/>
                <a:ln w="3492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/>
                </a:p>
              </p:txBody>
            </p:sp>
            <p:sp>
              <p:nvSpPr>
                <p:cNvPr id="53" name="文本框 52">
                  <a:extLst>
                    <a:ext uri="{FF2B5EF4-FFF2-40B4-BE49-F238E27FC236}">
                      <a16:creationId xmlns:a16="http://schemas.microsoft.com/office/drawing/2014/main" id="{866860EC-6150-4DC6-B7B7-104E605C730B}"/>
                    </a:ext>
                  </a:extLst>
                </p:cNvPr>
                <p:cNvSpPr txBox="1"/>
                <p:nvPr/>
              </p:nvSpPr>
              <p:spPr>
                <a:xfrm>
                  <a:off x="6263994" y="1654824"/>
                  <a:ext cx="1386192" cy="421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600" dirty="0">
                      <a:solidFill>
                        <a:schemeClr val="accent3"/>
                      </a:solidFill>
                    </a:rPr>
                    <a:t>推荐版本</a:t>
                  </a:r>
                </a:p>
              </p:txBody>
            </p:sp>
          </p:grp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4196C917-A72F-4FA9-A24A-B0D591E3F45F}"/>
                  </a:ext>
                </a:extLst>
              </p:cNvPr>
              <p:cNvGrpSpPr/>
              <p:nvPr/>
            </p:nvGrpSpPr>
            <p:grpSpPr>
              <a:xfrm>
                <a:off x="3326556" y="4791763"/>
                <a:ext cx="8324623" cy="1304541"/>
                <a:chOff x="1036408" y="1923416"/>
                <a:chExt cx="9311935" cy="1459261"/>
              </a:xfrm>
            </p:grpSpPr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2802E166-2432-432F-BF5A-0CB23A2C7B76}"/>
                    </a:ext>
                  </a:extLst>
                </p:cNvPr>
                <p:cNvSpPr txBox="1"/>
                <p:nvPr/>
              </p:nvSpPr>
              <p:spPr>
                <a:xfrm>
                  <a:off x="1036408" y="2399340"/>
                  <a:ext cx="1007382" cy="383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/>
                    <a:t>······</a:t>
                  </a:r>
                  <a:endParaRPr lang="zh-CN" altLang="en-US" sz="1400" dirty="0"/>
                </a:p>
              </p:txBody>
            </p:sp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61CDA637-0605-4301-8BCB-64D7DA13CE77}"/>
                    </a:ext>
                  </a:extLst>
                </p:cNvPr>
                <p:cNvSpPr txBox="1"/>
                <p:nvPr/>
              </p:nvSpPr>
              <p:spPr>
                <a:xfrm>
                  <a:off x="2317057" y="2376020"/>
                  <a:ext cx="1007382" cy="383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/>
                    <a:t>2019b</a:t>
                  </a:r>
                  <a:endParaRPr lang="zh-CN" altLang="en-US" sz="1400" dirty="0"/>
                </a:p>
              </p:txBody>
            </p:sp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3E815DD0-33B8-46C3-9177-D6BDCF4C6B64}"/>
                    </a:ext>
                  </a:extLst>
                </p:cNvPr>
                <p:cNvSpPr txBox="1"/>
                <p:nvPr/>
              </p:nvSpPr>
              <p:spPr>
                <a:xfrm>
                  <a:off x="3525213" y="2376020"/>
                  <a:ext cx="1007382" cy="383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/>
                    <a:t>2020a</a:t>
                  </a:r>
                  <a:endParaRPr lang="zh-CN" altLang="en-US" sz="1400" dirty="0"/>
                </a:p>
              </p:txBody>
            </p:sp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B7D14DC2-88EA-4FF5-A535-C419B76A321A}"/>
                    </a:ext>
                  </a:extLst>
                </p:cNvPr>
                <p:cNvSpPr txBox="1"/>
                <p:nvPr/>
              </p:nvSpPr>
              <p:spPr>
                <a:xfrm>
                  <a:off x="4969488" y="2389342"/>
                  <a:ext cx="1007382" cy="383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/>
                    <a:t>2020b</a:t>
                  </a:r>
                  <a:endParaRPr lang="zh-CN" altLang="en-US" sz="1400" dirty="0"/>
                </a:p>
              </p:txBody>
            </p:sp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38BD3222-B934-4232-825C-B9AFAC2F97BF}"/>
                    </a:ext>
                  </a:extLst>
                </p:cNvPr>
                <p:cNvSpPr txBox="1"/>
                <p:nvPr/>
              </p:nvSpPr>
              <p:spPr>
                <a:xfrm>
                  <a:off x="6264588" y="2389342"/>
                  <a:ext cx="1007382" cy="383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/>
                    <a:t>2021a</a:t>
                  </a:r>
                  <a:endParaRPr lang="zh-CN" altLang="en-US" sz="1400" dirty="0"/>
                </a:p>
              </p:txBody>
            </p:sp>
            <p:sp>
              <p:nvSpPr>
                <p:cNvPr id="35" name="任意多边形: 形状 34">
                  <a:extLst>
                    <a:ext uri="{FF2B5EF4-FFF2-40B4-BE49-F238E27FC236}">
                      <a16:creationId xmlns:a16="http://schemas.microsoft.com/office/drawing/2014/main" id="{7ECAF051-85A9-437F-9327-25DDAC2A5546}"/>
                    </a:ext>
                  </a:extLst>
                </p:cNvPr>
                <p:cNvSpPr/>
                <p:nvPr/>
              </p:nvSpPr>
              <p:spPr>
                <a:xfrm>
                  <a:off x="1515628" y="1923416"/>
                  <a:ext cx="8832715" cy="1459261"/>
                </a:xfrm>
                <a:custGeom>
                  <a:avLst/>
                  <a:gdLst>
                    <a:gd name="connsiteX0" fmla="*/ 0 w 8375515"/>
                    <a:gd name="connsiteY0" fmla="*/ 1284051 h 1284051"/>
                    <a:gd name="connsiteX1" fmla="*/ 1264596 w 8375515"/>
                    <a:gd name="connsiteY1" fmla="*/ 82685 h 1284051"/>
                    <a:gd name="connsiteX2" fmla="*/ 2407596 w 8375515"/>
                    <a:gd name="connsiteY2" fmla="*/ 1235412 h 1284051"/>
                    <a:gd name="connsiteX3" fmla="*/ 3735422 w 8375515"/>
                    <a:gd name="connsiteY3" fmla="*/ 48638 h 1284051"/>
                    <a:gd name="connsiteX4" fmla="*/ 4956243 w 8375515"/>
                    <a:gd name="connsiteY4" fmla="*/ 1206229 h 1284051"/>
                    <a:gd name="connsiteX5" fmla="*/ 5919281 w 8375515"/>
                    <a:gd name="connsiteY5" fmla="*/ 29183 h 1284051"/>
                    <a:gd name="connsiteX6" fmla="*/ 7154694 w 8375515"/>
                    <a:gd name="connsiteY6" fmla="*/ 1177046 h 1284051"/>
                    <a:gd name="connsiteX7" fmla="*/ 8375515 w 8375515"/>
                    <a:gd name="connsiteY7" fmla="*/ 0 h 1284051"/>
                    <a:gd name="connsiteX0" fmla="*/ 0 w 8375515"/>
                    <a:gd name="connsiteY0" fmla="*/ 1284051 h 1284051"/>
                    <a:gd name="connsiteX1" fmla="*/ 1264596 w 8375515"/>
                    <a:gd name="connsiteY1" fmla="*/ 82685 h 1284051"/>
                    <a:gd name="connsiteX2" fmla="*/ 2407596 w 8375515"/>
                    <a:gd name="connsiteY2" fmla="*/ 1235412 h 1284051"/>
                    <a:gd name="connsiteX3" fmla="*/ 3735422 w 8375515"/>
                    <a:gd name="connsiteY3" fmla="*/ 48638 h 1284051"/>
                    <a:gd name="connsiteX4" fmla="*/ 4956243 w 8375515"/>
                    <a:gd name="connsiteY4" fmla="*/ 1206229 h 1284051"/>
                    <a:gd name="connsiteX5" fmla="*/ 5919281 w 8375515"/>
                    <a:gd name="connsiteY5" fmla="*/ 29183 h 1284051"/>
                    <a:gd name="connsiteX6" fmla="*/ 7154694 w 8375515"/>
                    <a:gd name="connsiteY6" fmla="*/ 1177046 h 1284051"/>
                    <a:gd name="connsiteX7" fmla="*/ 8375515 w 8375515"/>
                    <a:gd name="connsiteY7" fmla="*/ 0 h 1284051"/>
                    <a:gd name="connsiteX0" fmla="*/ 0 w 8375515"/>
                    <a:gd name="connsiteY0" fmla="*/ 1284051 h 1299815"/>
                    <a:gd name="connsiteX1" fmla="*/ 1264596 w 8375515"/>
                    <a:gd name="connsiteY1" fmla="*/ 82685 h 1299815"/>
                    <a:gd name="connsiteX2" fmla="*/ 2407596 w 8375515"/>
                    <a:gd name="connsiteY2" fmla="*/ 1235412 h 1299815"/>
                    <a:gd name="connsiteX3" fmla="*/ 3735422 w 8375515"/>
                    <a:gd name="connsiteY3" fmla="*/ 48638 h 1299815"/>
                    <a:gd name="connsiteX4" fmla="*/ 4956243 w 8375515"/>
                    <a:gd name="connsiteY4" fmla="*/ 1206229 h 1299815"/>
                    <a:gd name="connsiteX5" fmla="*/ 5919281 w 8375515"/>
                    <a:gd name="connsiteY5" fmla="*/ 29183 h 1299815"/>
                    <a:gd name="connsiteX6" fmla="*/ 7154694 w 8375515"/>
                    <a:gd name="connsiteY6" fmla="*/ 1177046 h 1299815"/>
                    <a:gd name="connsiteX7" fmla="*/ 8375515 w 8375515"/>
                    <a:gd name="connsiteY7" fmla="*/ 0 h 1299815"/>
                    <a:gd name="connsiteX0" fmla="*/ 0 w 8375515"/>
                    <a:gd name="connsiteY0" fmla="*/ 1299809 h 1315573"/>
                    <a:gd name="connsiteX1" fmla="*/ 1264596 w 8375515"/>
                    <a:gd name="connsiteY1" fmla="*/ 98443 h 1315573"/>
                    <a:gd name="connsiteX2" fmla="*/ 2407596 w 8375515"/>
                    <a:gd name="connsiteY2" fmla="*/ 1251170 h 1315573"/>
                    <a:gd name="connsiteX3" fmla="*/ 3735422 w 8375515"/>
                    <a:gd name="connsiteY3" fmla="*/ 64396 h 1315573"/>
                    <a:gd name="connsiteX4" fmla="*/ 4956243 w 8375515"/>
                    <a:gd name="connsiteY4" fmla="*/ 1221987 h 1315573"/>
                    <a:gd name="connsiteX5" fmla="*/ 5919281 w 8375515"/>
                    <a:gd name="connsiteY5" fmla="*/ 44941 h 1315573"/>
                    <a:gd name="connsiteX6" fmla="*/ 7154694 w 8375515"/>
                    <a:gd name="connsiteY6" fmla="*/ 1192804 h 1315573"/>
                    <a:gd name="connsiteX7" fmla="*/ 8375515 w 8375515"/>
                    <a:gd name="connsiteY7" fmla="*/ 15758 h 1315573"/>
                    <a:gd name="connsiteX0" fmla="*/ 0 w 8375515"/>
                    <a:gd name="connsiteY0" fmla="*/ 1284051 h 1299815"/>
                    <a:gd name="connsiteX1" fmla="*/ 1264596 w 8375515"/>
                    <a:gd name="connsiteY1" fmla="*/ 82685 h 1299815"/>
                    <a:gd name="connsiteX2" fmla="*/ 2407596 w 8375515"/>
                    <a:gd name="connsiteY2" fmla="*/ 1235412 h 1299815"/>
                    <a:gd name="connsiteX3" fmla="*/ 3735422 w 8375515"/>
                    <a:gd name="connsiteY3" fmla="*/ 48638 h 1299815"/>
                    <a:gd name="connsiteX4" fmla="*/ 4956243 w 8375515"/>
                    <a:gd name="connsiteY4" fmla="*/ 1206229 h 1299815"/>
                    <a:gd name="connsiteX5" fmla="*/ 5919281 w 8375515"/>
                    <a:gd name="connsiteY5" fmla="*/ 29183 h 1299815"/>
                    <a:gd name="connsiteX6" fmla="*/ 7154694 w 8375515"/>
                    <a:gd name="connsiteY6" fmla="*/ 1177046 h 1299815"/>
                    <a:gd name="connsiteX7" fmla="*/ 8375515 w 8375515"/>
                    <a:gd name="connsiteY7" fmla="*/ 0 h 1299815"/>
                    <a:gd name="connsiteX0" fmla="*/ 0 w 8375515"/>
                    <a:gd name="connsiteY0" fmla="*/ 1318689 h 1334453"/>
                    <a:gd name="connsiteX1" fmla="*/ 1264596 w 8375515"/>
                    <a:gd name="connsiteY1" fmla="*/ 117323 h 1334453"/>
                    <a:gd name="connsiteX2" fmla="*/ 2407596 w 8375515"/>
                    <a:gd name="connsiteY2" fmla="*/ 1270050 h 1334453"/>
                    <a:gd name="connsiteX3" fmla="*/ 3735422 w 8375515"/>
                    <a:gd name="connsiteY3" fmla="*/ 83276 h 1334453"/>
                    <a:gd name="connsiteX4" fmla="*/ 4956243 w 8375515"/>
                    <a:gd name="connsiteY4" fmla="*/ 1240867 h 1334453"/>
                    <a:gd name="connsiteX5" fmla="*/ 5919281 w 8375515"/>
                    <a:gd name="connsiteY5" fmla="*/ 63821 h 1334453"/>
                    <a:gd name="connsiteX6" fmla="*/ 7154694 w 8375515"/>
                    <a:gd name="connsiteY6" fmla="*/ 1211684 h 1334453"/>
                    <a:gd name="connsiteX7" fmla="*/ 8375515 w 8375515"/>
                    <a:gd name="connsiteY7" fmla="*/ 34638 h 1334453"/>
                    <a:gd name="connsiteX0" fmla="*/ 0 w 8375515"/>
                    <a:gd name="connsiteY0" fmla="*/ 1284051 h 1299815"/>
                    <a:gd name="connsiteX1" fmla="*/ 1264596 w 8375515"/>
                    <a:gd name="connsiteY1" fmla="*/ 82685 h 1299815"/>
                    <a:gd name="connsiteX2" fmla="*/ 2407596 w 8375515"/>
                    <a:gd name="connsiteY2" fmla="*/ 1235412 h 1299815"/>
                    <a:gd name="connsiteX3" fmla="*/ 3735422 w 8375515"/>
                    <a:gd name="connsiteY3" fmla="*/ 48638 h 1299815"/>
                    <a:gd name="connsiteX4" fmla="*/ 4956243 w 8375515"/>
                    <a:gd name="connsiteY4" fmla="*/ 1206229 h 1299815"/>
                    <a:gd name="connsiteX5" fmla="*/ 5919281 w 8375515"/>
                    <a:gd name="connsiteY5" fmla="*/ 29183 h 1299815"/>
                    <a:gd name="connsiteX6" fmla="*/ 7154694 w 8375515"/>
                    <a:gd name="connsiteY6" fmla="*/ 1177046 h 1299815"/>
                    <a:gd name="connsiteX7" fmla="*/ 8375515 w 8375515"/>
                    <a:gd name="connsiteY7" fmla="*/ 0 h 1299815"/>
                    <a:gd name="connsiteX0" fmla="*/ 0 w 8375515"/>
                    <a:gd name="connsiteY0" fmla="*/ 1284051 h 1299815"/>
                    <a:gd name="connsiteX1" fmla="*/ 1264596 w 8375515"/>
                    <a:gd name="connsiteY1" fmla="*/ 82685 h 1299815"/>
                    <a:gd name="connsiteX2" fmla="*/ 2407596 w 8375515"/>
                    <a:gd name="connsiteY2" fmla="*/ 1235412 h 1299815"/>
                    <a:gd name="connsiteX3" fmla="*/ 3735422 w 8375515"/>
                    <a:gd name="connsiteY3" fmla="*/ 48638 h 1299815"/>
                    <a:gd name="connsiteX4" fmla="*/ 4956243 w 8375515"/>
                    <a:gd name="connsiteY4" fmla="*/ 1206229 h 1299815"/>
                    <a:gd name="connsiteX5" fmla="*/ 5919281 w 8375515"/>
                    <a:gd name="connsiteY5" fmla="*/ 29183 h 1299815"/>
                    <a:gd name="connsiteX6" fmla="*/ 7154694 w 8375515"/>
                    <a:gd name="connsiteY6" fmla="*/ 1177046 h 1299815"/>
                    <a:gd name="connsiteX7" fmla="*/ 8375515 w 8375515"/>
                    <a:gd name="connsiteY7" fmla="*/ 0 h 1299815"/>
                    <a:gd name="connsiteX0" fmla="*/ 0 w 8375515"/>
                    <a:gd name="connsiteY0" fmla="*/ 1284051 h 1299815"/>
                    <a:gd name="connsiteX1" fmla="*/ 1264596 w 8375515"/>
                    <a:gd name="connsiteY1" fmla="*/ 82685 h 1299815"/>
                    <a:gd name="connsiteX2" fmla="*/ 2407596 w 8375515"/>
                    <a:gd name="connsiteY2" fmla="*/ 1235412 h 1299815"/>
                    <a:gd name="connsiteX3" fmla="*/ 3735422 w 8375515"/>
                    <a:gd name="connsiteY3" fmla="*/ 48638 h 1299815"/>
                    <a:gd name="connsiteX4" fmla="*/ 4956243 w 8375515"/>
                    <a:gd name="connsiteY4" fmla="*/ 1206229 h 1299815"/>
                    <a:gd name="connsiteX5" fmla="*/ 5919281 w 8375515"/>
                    <a:gd name="connsiteY5" fmla="*/ 29183 h 1299815"/>
                    <a:gd name="connsiteX6" fmla="*/ 7154694 w 8375515"/>
                    <a:gd name="connsiteY6" fmla="*/ 1177046 h 1299815"/>
                    <a:gd name="connsiteX7" fmla="*/ 8375515 w 8375515"/>
                    <a:gd name="connsiteY7" fmla="*/ 0 h 1299815"/>
                    <a:gd name="connsiteX0" fmla="*/ 0 w 8375515"/>
                    <a:gd name="connsiteY0" fmla="*/ 1284051 h 1299815"/>
                    <a:gd name="connsiteX1" fmla="*/ 1264596 w 8375515"/>
                    <a:gd name="connsiteY1" fmla="*/ 82685 h 1299815"/>
                    <a:gd name="connsiteX2" fmla="*/ 2407596 w 8375515"/>
                    <a:gd name="connsiteY2" fmla="*/ 1235412 h 1299815"/>
                    <a:gd name="connsiteX3" fmla="*/ 3735422 w 8375515"/>
                    <a:gd name="connsiteY3" fmla="*/ 48638 h 1299815"/>
                    <a:gd name="connsiteX4" fmla="*/ 4956243 w 8375515"/>
                    <a:gd name="connsiteY4" fmla="*/ 1206229 h 1299815"/>
                    <a:gd name="connsiteX5" fmla="*/ 5919281 w 8375515"/>
                    <a:gd name="connsiteY5" fmla="*/ 29183 h 1299815"/>
                    <a:gd name="connsiteX6" fmla="*/ 7154694 w 8375515"/>
                    <a:gd name="connsiteY6" fmla="*/ 1177046 h 1299815"/>
                    <a:gd name="connsiteX7" fmla="*/ 8375515 w 8375515"/>
                    <a:gd name="connsiteY7" fmla="*/ 0 h 1299815"/>
                    <a:gd name="connsiteX0" fmla="*/ 0 w 8375515"/>
                    <a:gd name="connsiteY0" fmla="*/ 1284051 h 1299325"/>
                    <a:gd name="connsiteX1" fmla="*/ 1264596 w 8375515"/>
                    <a:gd name="connsiteY1" fmla="*/ 82685 h 1299325"/>
                    <a:gd name="connsiteX2" fmla="*/ 2407596 w 8375515"/>
                    <a:gd name="connsiteY2" fmla="*/ 1235412 h 1299325"/>
                    <a:gd name="connsiteX3" fmla="*/ 3735422 w 8375515"/>
                    <a:gd name="connsiteY3" fmla="*/ 48638 h 1299325"/>
                    <a:gd name="connsiteX4" fmla="*/ 4956243 w 8375515"/>
                    <a:gd name="connsiteY4" fmla="*/ 1206229 h 1299325"/>
                    <a:gd name="connsiteX5" fmla="*/ 5919281 w 8375515"/>
                    <a:gd name="connsiteY5" fmla="*/ 29183 h 1299325"/>
                    <a:gd name="connsiteX6" fmla="*/ 7154694 w 8375515"/>
                    <a:gd name="connsiteY6" fmla="*/ 1177046 h 1299325"/>
                    <a:gd name="connsiteX7" fmla="*/ 8375515 w 8375515"/>
                    <a:gd name="connsiteY7" fmla="*/ 0 h 1299325"/>
                    <a:gd name="connsiteX0" fmla="*/ 0 w 8375515"/>
                    <a:gd name="connsiteY0" fmla="*/ 1284051 h 1284051"/>
                    <a:gd name="connsiteX1" fmla="*/ 1264596 w 8375515"/>
                    <a:gd name="connsiteY1" fmla="*/ 82685 h 1284051"/>
                    <a:gd name="connsiteX2" fmla="*/ 2407596 w 8375515"/>
                    <a:gd name="connsiteY2" fmla="*/ 1235412 h 1284051"/>
                    <a:gd name="connsiteX3" fmla="*/ 3735422 w 8375515"/>
                    <a:gd name="connsiteY3" fmla="*/ 48638 h 1284051"/>
                    <a:gd name="connsiteX4" fmla="*/ 4956243 w 8375515"/>
                    <a:gd name="connsiteY4" fmla="*/ 1206229 h 1284051"/>
                    <a:gd name="connsiteX5" fmla="*/ 5919281 w 8375515"/>
                    <a:gd name="connsiteY5" fmla="*/ 29183 h 1284051"/>
                    <a:gd name="connsiteX6" fmla="*/ 7154694 w 8375515"/>
                    <a:gd name="connsiteY6" fmla="*/ 1177046 h 1284051"/>
                    <a:gd name="connsiteX7" fmla="*/ 8375515 w 8375515"/>
                    <a:gd name="connsiteY7" fmla="*/ 0 h 1284051"/>
                    <a:gd name="connsiteX0" fmla="*/ 0 w 8375515"/>
                    <a:gd name="connsiteY0" fmla="*/ 1284051 h 1284051"/>
                    <a:gd name="connsiteX1" fmla="*/ 1264596 w 8375515"/>
                    <a:gd name="connsiteY1" fmla="*/ 82685 h 1284051"/>
                    <a:gd name="connsiteX2" fmla="*/ 2407596 w 8375515"/>
                    <a:gd name="connsiteY2" fmla="*/ 1235412 h 1284051"/>
                    <a:gd name="connsiteX3" fmla="*/ 3735422 w 8375515"/>
                    <a:gd name="connsiteY3" fmla="*/ 48638 h 1284051"/>
                    <a:gd name="connsiteX4" fmla="*/ 4956243 w 8375515"/>
                    <a:gd name="connsiteY4" fmla="*/ 1206229 h 1284051"/>
                    <a:gd name="connsiteX5" fmla="*/ 5919281 w 8375515"/>
                    <a:gd name="connsiteY5" fmla="*/ 29183 h 1284051"/>
                    <a:gd name="connsiteX6" fmla="*/ 7154694 w 8375515"/>
                    <a:gd name="connsiteY6" fmla="*/ 1177046 h 1284051"/>
                    <a:gd name="connsiteX7" fmla="*/ 8375515 w 8375515"/>
                    <a:gd name="connsiteY7" fmla="*/ 0 h 1284051"/>
                    <a:gd name="connsiteX0" fmla="*/ 0 w 8375515"/>
                    <a:gd name="connsiteY0" fmla="*/ 1284051 h 1284051"/>
                    <a:gd name="connsiteX1" fmla="*/ 1264596 w 8375515"/>
                    <a:gd name="connsiteY1" fmla="*/ 82685 h 1284051"/>
                    <a:gd name="connsiteX2" fmla="*/ 2407596 w 8375515"/>
                    <a:gd name="connsiteY2" fmla="*/ 1235412 h 1284051"/>
                    <a:gd name="connsiteX3" fmla="*/ 3735422 w 8375515"/>
                    <a:gd name="connsiteY3" fmla="*/ 48638 h 1284051"/>
                    <a:gd name="connsiteX4" fmla="*/ 4956243 w 8375515"/>
                    <a:gd name="connsiteY4" fmla="*/ 1206229 h 1284051"/>
                    <a:gd name="connsiteX5" fmla="*/ 5919281 w 8375515"/>
                    <a:gd name="connsiteY5" fmla="*/ 29183 h 1284051"/>
                    <a:gd name="connsiteX6" fmla="*/ 7154694 w 8375515"/>
                    <a:gd name="connsiteY6" fmla="*/ 1177046 h 1284051"/>
                    <a:gd name="connsiteX7" fmla="*/ 8375515 w 8375515"/>
                    <a:gd name="connsiteY7" fmla="*/ 0 h 1284051"/>
                    <a:gd name="connsiteX0" fmla="*/ 0 w 8375515"/>
                    <a:gd name="connsiteY0" fmla="*/ 1284051 h 1284051"/>
                    <a:gd name="connsiteX1" fmla="*/ 1264596 w 8375515"/>
                    <a:gd name="connsiteY1" fmla="*/ 82685 h 1284051"/>
                    <a:gd name="connsiteX2" fmla="*/ 2407596 w 8375515"/>
                    <a:gd name="connsiteY2" fmla="*/ 1235412 h 1284051"/>
                    <a:gd name="connsiteX3" fmla="*/ 3735422 w 8375515"/>
                    <a:gd name="connsiteY3" fmla="*/ 48638 h 1284051"/>
                    <a:gd name="connsiteX4" fmla="*/ 4956243 w 8375515"/>
                    <a:gd name="connsiteY4" fmla="*/ 1206229 h 1284051"/>
                    <a:gd name="connsiteX5" fmla="*/ 5919281 w 8375515"/>
                    <a:gd name="connsiteY5" fmla="*/ 29183 h 1284051"/>
                    <a:gd name="connsiteX6" fmla="*/ 7154694 w 8375515"/>
                    <a:gd name="connsiteY6" fmla="*/ 1177046 h 1284051"/>
                    <a:gd name="connsiteX7" fmla="*/ 8375515 w 8375515"/>
                    <a:gd name="connsiteY7" fmla="*/ 0 h 1284051"/>
                    <a:gd name="connsiteX0" fmla="*/ 0 w 8375515"/>
                    <a:gd name="connsiteY0" fmla="*/ 1284051 h 1284051"/>
                    <a:gd name="connsiteX1" fmla="*/ 1264596 w 8375515"/>
                    <a:gd name="connsiteY1" fmla="*/ 82685 h 1284051"/>
                    <a:gd name="connsiteX2" fmla="*/ 2407596 w 8375515"/>
                    <a:gd name="connsiteY2" fmla="*/ 1235412 h 1284051"/>
                    <a:gd name="connsiteX3" fmla="*/ 3735422 w 8375515"/>
                    <a:gd name="connsiteY3" fmla="*/ 48638 h 1284051"/>
                    <a:gd name="connsiteX4" fmla="*/ 4956243 w 8375515"/>
                    <a:gd name="connsiteY4" fmla="*/ 1206229 h 1284051"/>
                    <a:gd name="connsiteX5" fmla="*/ 5919281 w 8375515"/>
                    <a:gd name="connsiteY5" fmla="*/ 29183 h 1284051"/>
                    <a:gd name="connsiteX6" fmla="*/ 7154694 w 8375515"/>
                    <a:gd name="connsiteY6" fmla="*/ 1177046 h 1284051"/>
                    <a:gd name="connsiteX7" fmla="*/ 8375515 w 8375515"/>
                    <a:gd name="connsiteY7" fmla="*/ 0 h 1284051"/>
                    <a:gd name="connsiteX0" fmla="*/ 0 w 8375515"/>
                    <a:gd name="connsiteY0" fmla="*/ 1284077 h 1284077"/>
                    <a:gd name="connsiteX1" fmla="*/ 1264596 w 8375515"/>
                    <a:gd name="connsiteY1" fmla="*/ 82711 h 1284077"/>
                    <a:gd name="connsiteX2" fmla="*/ 2407596 w 8375515"/>
                    <a:gd name="connsiteY2" fmla="*/ 1235438 h 1284077"/>
                    <a:gd name="connsiteX3" fmla="*/ 3735422 w 8375515"/>
                    <a:gd name="connsiteY3" fmla="*/ 48664 h 1284077"/>
                    <a:gd name="connsiteX4" fmla="*/ 4956243 w 8375515"/>
                    <a:gd name="connsiteY4" fmla="*/ 1206255 h 1284077"/>
                    <a:gd name="connsiteX5" fmla="*/ 5919281 w 8375515"/>
                    <a:gd name="connsiteY5" fmla="*/ 29209 h 1284077"/>
                    <a:gd name="connsiteX6" fmla="*/ 7154694 w 8375515"/>
                    <a:gd name="connsiteY6" fmla="*/ 1177072 h 1284077"/>
                    <a:gd name="connsiteX7" fmla="*/ 8375515 w 8375515"/>
                    <a:gd name="connsiteY7" fmla="*/ 26 h 1284077"/>
                    <a:gd name="connsiteX0" fmla="*/ 0 w 8375515"/>
                    <a:gd name="connsiteY0" fmla="*/ 1284051 h 1284051"/>
                    <a:gd name="connsiteX1" fmla="*/ 1264596 w 8375515"/>
                    <a:gd name="connsiteY1" fmla="*/ 82685 h 1284051"/>
                    <a:gd name="connsiteX2" fmla="*/ 2407596 w 8375515"/>
                    <a:gd name="connsiteY2" fmla="*/ 1235412 h 1284051"/>
                    <a:gd name="connsiteX3" fmla="*/ 3735422 w 8375515"/>
                    <a:gd name="connsiteY3" fmla="*/ 48638 h 1284051"/>
                    <a:gd name="connsiteX4" fmla="*/ 4956243 w 8375515"/>
                    <a:gd name="connsiteY4" fmla="*/ 1206229 h 1284051"/>
                    <a:gd name="connsiteX5" fmla="*/ 5919281 w 8375515"/>
                    <a:gd name="connsiteY5" fmla="*/ 29183 h 1284051"/>
                    <a:gd name="connsiteX6" fmla="*/ 7154694 w 8375515"/>
                    <a:gd name="connsiteY6" fmla="*/ 1177046 h 1284051"/>
                    <a:gd name="connsiteX7" fmla="*/ 8375515 w 8375515"/>
                    <a:gd name="connsiteY7" fmla="*/ 0 h 1284051"/>
                    <a:gd name="connsiteX0" fmla="*/ 0 w 8263647"/>
                    <a:gd name="connsiteY0" fmla="*/ 1254868 h 1254868"/>
                    <a:gd name="connsiteX1" fmla="*/ 1264596 w 8263647"/>
                    <a:gd name="connsiteY1" fmla="*/ 53502 h 1254868"/>
                    <a:gd name="connsiteX2" fmla="*/ 2407596 w 8263647"/>
                    <a:gd name="connsiteY2" fmla="*/ 1206229 h 1254868"/>
                    <a:gd name="connsiteX3" fmla="*/ 3735422 w 8263647"/>
                    <a:gd name="connsiteY3" fmla="*/ 19455 h 1254868"/>
                    <a:gd name="connsiteX4" fmla="*/ 4956243 w 8263647"/>
                    <a:gd name="connsiteY4" fmla="*/ 1177046 h 1254868"/>
                    <a:gd name="connsiteX5" fmla="*/ 5919281 w 8263647"/>
                    <a:gd name="connsiteY5" fmla="*/ 0 h 1254868"/>
                    <a:gd name="connsiteX6" fmla="*/ 7154694 w 8263647"/>
                    <a:gd name="connsiteY6" fmla="*/ 1147863 h 1254868"/>
                    <a:gd name="connsiteX7" fmla="*/ 8263647 w 8263647"/>
                    <a:gd name="connsiteY7" fmla="*/ 19455 h 1254868"/>
                    <a:gd name="connsiteX0" fmla="*/ 0 w 8263647"/>
                    <a:gd name="connsiteY0" fmla="*/ 1250004 h 1250004"/>
                    <a:gd name="connsiteX1" fmla="*/ 1264596 w 8263647"/>
                    <a:gd name="connsiteY1" fmla="*/ 48638 h 1250004"/>
                    <a:gd name="connsiteX2" fmla="*/ 2407596 w 8263647"/>
                    <a:gd name="connsiteY2" fmla="*/ 1201365 h 1250004"/>
                    <a:gd name="connsiteX3" fmla="*/ 3735422 w 8263647"/>
                    <a:gd name="connsiteY3" fmla="*/ 14591 h 1250004"/>
                    <a:gd name="connsiteX4" fmla="*/ 4956243 w 8263647"/>
                    <a:gd name="connsiteY4" fmla="*/ 1172182 h 1250004"/>
                    <a:gd name="connsiteX5" fmla="*/ 6011694 w 8263647"/>
                    <a:gd name="connsiteY5" fmla="*/ 0 h 1250004"/>
                    <a:gd name="connsiteX6" fmla="*/ 7154694 w 8263647"/>
                    <a:gd name="connsiteY6" fmla="*/ 1142999 h 1250004"/>
                    <a:gd name="connsiteX7" fmla="*/ 8263647 w 8263647"/>
                    <a:gd name="connsiteY7" fmla="*/ 14591 h 1250004"/>
                    <a:gd name="connsiteX0" fmla="*/ 0 w 8219873"/>
                    <a:gd name="connsiteY0" fmla="*/ 1147864 h 1201448"/>
                    <a:gd name="connsiteX1" fmla="*/ 1220822 w 8219873"/>
                    <a:gd name="connsiteY1" fmla="*/ 48638 h 1201448"/>
                    <a:gd name="connsiteX2" fmla="*/ 2363822 w 8219873"/>
                    <a:gd name="connsiteY2" fmla="*/ 1201365 h 1201448"/>
                    <a:gd name="connsiteX3" fmla="*/ 3691648 w 8219873"/>
                    <a:gd name="connsiteY3" fmla="*/ 14591 h 1201448"/>
                    <a:gd name="connsiteX4" fmla="*/ 4912469 w 8219873"/>
                    <a:gd name="connsiteY4" fmla="*/ 1172182 h 1201448"/>
                    <a:gd name="connsiteX5" fmla="*/ 5967920 w 8219873"/>
                    <a:gd name="connsiteY5" fmla="*/ 0 h 1201448"/>
                    <a:gd name="connsiteX6" fmla="*/ 7110920 w 8219873"/>
                    <a:gd name="connsiteY6" fmla="*/ 1142999 h 1201448"/>
                    <a:gd name="connsiteX7" fmla="*/ 8219873 w 8219873"/>
                    <a:gd name="connsiteY7" fmla="*/ 14591 h 1201448"/>
                    <a:gd name="connsiteX0" fmla="*/ 0 w 8219873"/>
                    <a:gd name="connsiteY0" fmla="*/ 1147864 h 1201446"/>
                    <a:gd name="connsiteX1" fmla="*/ 1220822 w 8219873"/>
                    <a:gd name="connsiteY1" fmla="*/ 48638 h 1201446"/>
                    <a:gd name="connsiteX2" fmla="*/ 2363822 w 8219873"/>
                    <a:gd name="connsiteY2" fmla="*/ 1201365 h 1201446"/>
                    <a:gd name="connsiteX3" fmla="*/ 3691648 w 8219873"/>
                    <a:gd name="connsiteY3" fmla="*/ 14591 h 1201446"/>
                    <a:gd name="connsiteX4" fmla="*/ 4912469 w 8219873"/>
                    <a:gd name="connsiteY4" fmla="*/ 1172182 h 1201446"/>
                    <a:gd name="connsiteX5" fmla="*/ 5967920 w 8219873"/>
                    <a:gd name="connsiteY5" fmla="*/ 0 h 1201446"/>
                    <a:gd name="connsiteX6" fmla="*/ 7110920 w 8219873"/>
                    <a:gd name="connsiteY6" fmla="*/ 1142999 h 1201446"/>
                    <a:gd name="connsiteX7" fmla="*/ 8219873 w 8219873"/>
                    <a:gd name="connsiteY7" fmla="*/ 14591 h 1201446"/>
                    <a:gd name="connsiteX0" fmla="*/ 0 w 8200418"/>
                    <a:gd name="connsiteY0" fmla="*/ 1181911 h 1201447"/>
                    <a:gd name="connsiteX1" fmla="*/ 1201367 w 8200418"/>
                    <a:gd name="connsiteY1" fmla="*/ 48638 h 1201447"/>
                    <a:gd name="connsiteX2" fmla="*/ 2344367 w 8200418"/>
                    <a:gd name="connsiteY2" fmla="*/ 1201365 h 1201447"/>
                    <a:gd name="connsiteX3" fmla="*/ 3672193 w 8200418"/>
                    <a:gd name="connsiteY3" fmla="*/ 14591 h 1201447"/>
                    <a:gd name="connsiteX4" fmla="*/ 4893014 w 8200418"/>
                    <a:gd name="connsiteY4" fmla="*/ 1172182 h 1201447"/>
                    <a:gd name="connsiteX5" fmla="*/ 5948465 w 8200418"/>
                    <a:gd name="connsiteY5" fmla="*/ 0 h 1201447"/>
                    <a:gd name="connsiteX6" fmla="*/ 7091465 w 8200418"/>
                    <a:gd name="connsiteY6" fmla="*/ 1142999 h 1201447"/>
                    <a:gd name="connsiteX7" fmla="*/ 8200418 w 8200418"/>
                    <a:gd name="connsiteY7" fmla="*/ 14591 h 1201447"/>
                    <a:gd name="connsiteX0" fmla="*/ 0 w 8200418"/>
                    <a:gd name="connsiteY0" fmla="*/ 1181911 h 1201448"/>
                    <a:gd name="connsiteX1" fmla="*/ 1201367 w 8200418"/>
                    <a:gd name="connsiteY1" fmla="*/ 48638 h 1201448"/>
                    <a:gd name="connsiteX2" fmla="*/ 2344367 w 8200418"/>
                    <a:gd name="connsiteY2" fmla="*/ 1201365 h 1201448"/>
                    <a:gd name="connsiteX3" fmla="*/ 3672193 w 8200418"/>
                    <a:gd name="connsiteY3" fmla="*/ 14591 h 1201448"/>
                    <a:gd name="connsiteX4" fmla="*/ 4893014 w 8200418"/>
                    <a:gd name="connsiteY4" fmla="*/ 1172182 h 1201448"/>
                    <a:gd name="connsiteX5" fmla="*/ 5948465 w 8200418"/>
                    <a:gd name="connsiteY5" fmla="*/ 0 h 1201448"/>
                    <a:gd name="connsiteX6" fmla="*/ 7091465 w 8200418"/>
                    <a:gd name="connsiteY6" fmla="*/ 1142999 h 1201448"/>
                    <a:gd name="connsiteX7" fmla="*/ 8200418 w 8200418"/>
                    <a:gd name="connsiteY7" fmla="*/ 14591 h 1201448"/>
                    <a:gd name="connsiteX0" fmla="*/ 0 w 8200418"/>
                    <a:gd name="connsiteY0" fmla="*/ 1181911 h 1201448"/>
                    <a:gd name="connsiteX1" fmla="*/ 1201367 w 8200418"/>
                    <a:gd name="connsiteY1" fmla="*/ 48638 h 1201448"/>
                    <a:gd name="connsiteX2" fmla="*/ 2344367 w 8200418"/>
                    <a:gd name="connsiteY2" fmla="*/ 1201365 h 1201448"/>
                    <a:gd name="connsiteX3" fmla="*/ 3672193 w 8200418"/>
                    <a:gd name="connsiteY3" fmla="*/ 14591 h 1201448"/>
                    <a:gd name="connsiteX4" fmla="*/ 4893014 w 8200418"/>
                    <a:gd name="connsiteY4" fmla="*/ 1172182 h 1201448"/>
                    <a:gd name="connsiteX5" fmla="*/ 5948465 w 8200418"/>
                    <a:gd name="connsiteY5" fmla="*/ 0 h 1201448"/>
                    <a:gd name="connsiteX6" fmla="*/ 7091465 w 8200418"/>
                    <a:gd name="connsiteY6" fmla="*/ 1142999 h 1201448"/>
                    <a:gd name="connsiteX7" fmla="*/ 8200418 w 8200418"/>
                    <a:gd name="connsiteY7" fmla="*/ 14591 h 1201448"/>
                    <a:gd name="connsiteX0" fmla="*/ 0 w 8200418"/>
                    <a:gd name="connsiteY0" fmla="*/ 1181911 h 1201448"/>
                    <a:gd name="connsiteX1" fmla="*/ 1201367 w 8200418"/>
                    <a:gd name="connsiteY1" fmla="*/ 48638 h 1201448"/>
                    <a:gd name="connsiteX2" fmla="*/ 2344367 w 8200418"/>
                    <a:gd name="connsiteY2" fmla="*/ 1201365 h 1201448"/>
                    <a:gd name="connsiteX3" fmla="*/ 3672193 w 8200418"/>
                    <a:gd name="connsiteY3" fmla="*/ 14591 h 1201448"/>
                    <a:gd name="connsiteX4" fmla="*/ 4893014 w 8200418"/>
                    <a:gd name="connsiteY4" fmla="*/ 1172182 h 1201448"/>
                    <a:gd name="connsiteX5" fmla="*/ 5948465 w 8200418"/>
                    <a:gd name="connsiteY5" fmla="*/ 0 h 1201448"/>
                    <a:gd name="connsiteX6" fmla="*/ 7091465 w 8200418"/>
                    <a:gd name="connsiteY6" fmla="*/ 1142999 h 1201448"/>
                    <a:gd name="connsiteX7" fmla="*/ 8200418 w 8200418"/>
                    <a:gd name="connsiteY7" fmla="*/ 14591 h 1201448"/>
                    <a:gd name="connsiteX0" fmla="*/ 0 w 8200418"/>
                    <a:gd name="connsiteY0" fmla="*/ 1181911 h 1201448"/>
                    <a:gd name="connsiteX1" fmla="*/ 1201367 w 8200418"/>
                    <a:gd name="connsiteY1" fmla="*/ 48638 h 1201448"/>
                    <a:gd name="connsiteX2" fmla="*/ 2344367 w 8200418"/>
                    <a:gd name="connsiteY2" fmla="*/ 1201365 h 1201448"/>
                    <a:gd name="connsiteX3" fmla="*/ 3672193 w 8200418"/>
                    <a:gd name="connsiteY3" fmla="*/ 14591 h 1201448"/>
                    <a:gd name="connsiteX4" fmla="*/ 4893014 w 8200418"/>
                    <a:gd name="connsiteY4" fmla="*/ 1172182 h 1201448"/>
                    <a:gd name="connsiteX5" fmla="*/ 5948465 w 8200418"/>
                    <a:gd name="connsiteY5" fmla="*/ 0 h 1201448"/>
                    <a:gd name="connsiteX6" fmla="*/ 7091465 w 8200418"/>
                    <a:gd name="connsiteY6" fmla="*/ 1142999 h 1201448"/>
                    <a:gd name="connsiteX7" fmla="*/ 8200418 w 8200418"/>
                    <a:gd name="connsiteY7" fmla="*/ 14591 h 1201448"/>
                    <a:gd name="connsiteX0" fmla="*/ 0 w 8200418"/>
                    <a:gd name="connsiteY0" fmla="*/ 1181911 h 1201448"/>
                    <a:gd name="connsiteX1" fmla="*/ 1201367 w 8200418"/>
                    <a:gd name="connsiteY1" fmla="*/ 48638 h 1201448"/>
                    <a:gd name="connsiteX2" fmla="*/ 2344367 w 8200418"/>
                    <a:gd name="connsiteY2" fmla="*/ 1201365 h 1201448"/>
                    <a:gd name="connsiteX3" fmla="*/ 3672193 w 8200418"/>
                    <a:gd name="connsiteY3" fmla="*/ 14591 h 1201448"/>
                    <a:gd name="connsiteX4" fmla="*/ 4893014 w 8200418"/>
                    <a:gd name="connsiteY4" fmla="*/ 1172182 h 1201448"/>
                    <a:gd name="connsiteX5" fmla="*/ 5948465 w 8200418"/>
                    <a:gd name="connsiteY5" fmla="*/ 0 h 1201448"/>
                    <a:gd name="connsiteX6" fmla="*/ 7091465 w 8200418"/>
                    <a:gd name="connsiteY6" fmla="*/ 1142999 h 1201448"/>
                    <a:gd name="connsiteX7" fmla="*/ 8200418 w 8200418"/>
                    <a:gd name="connsiteY7" fmla="*/ 14591 h 1201448"/>
                    <a:gd name="connsiteX0" fmla="*/ 0 w 8200418"/>
                    <a:gd name="connsiteY0" fmla="*/ 1181911 h 1201448"/>
                    <a:gd name="connsiteX1" fmla="*/ 1201367 w 8200418"/>
                    <a:gd name="connsiteY1" fmla="*/ 48638 h 1201448"/>
                    <a:gd name="connsiteX2" fmla="*/ 2344367 w 8200418"/>
                    <a:gd name="connsiteY2" fmla="*/ 1201365 h 1201448"/>
                    <a:gd name="connsiteX3" fmla="*/ 3672193 w 8200418"/>
                    <a:gd name="connsiteY3" fmla="*/ 14591 h 1201448"/>
                    <a:gd name="connsiteX4" fmla="*/ 4893014 w 8200418"/>
                    <a:gd name="connsiteY4" fmla="*/ 1172182 h 1201448"/>
                    <a:gd name="connsiteX5" fmla="*/ 5948465 w 8200418"/>
                    <a:gd name="connsiteY5" fmla="*/ 0 h 1201448"/>
                    <a:gd name="connsiteX6" fmla="*/ 7091465 w 8200418"/>
                    <a:gd name="connsiteY6" fmla="*/ 1142999 h 1201448"/>
                    <a:gd name="connsiteX7" fmla="*/ 8200418 w 8200418"/>
                    <a:gd name="connsiteY7" fmla="*/ 14591 h 1201448"/>
                    <a:gd name="connsiteX0" fmla="*/ 0 w 8200418"/>
                    <a:gd name="connsiteY0" fmla="*/ 1181911 h 1201448"/>
                    <a:gd name="connsiteX1" fmla="*/ 1201367 w 8200418"/>
                    <a:gd name="connsiteY1" fmla="*/ 48638 h 1201448"/>
                    <a:gd name="connsiteX2" fmla="*/ 2344367 w 8200418"/>
                    <a:gd name="connsiteY2" fmla="*/ 1201365 h 1201448"/>
                    <a:gd name="connsiteX3" fmla="*/ 3672193 w 8200418"/>
                    <a:gd name="connsiteY3" fmla="*/ 14591 h 1201448"/>
                    <a:gd name="connsiteX4" fmla="*/ 4893014 w 8200418"/>
                    <a:gd name="connsiteY4" fmla="*/ 1172182 h 1201448"/>
                    <a:gd name="connsiteX5" fmla="*/ 5948465 w 8200418"/>
                    <a:gd name="connsiteY5" fmla="*/ 0 h 1201448"/>
                    <a:gd name="connsiteX6" fmla="*/ 7091465 w 8200418"/>
                    <a:gd name="connsiteY6" fmla="*/ 1142999 h 1201448"/>
                    <a:gd name="connsiteX7" fmla="*/ 8200418 w 8200418"/>
                    <a:gd name="connsiteY7" fmla="*/ 14591 h 1201448"/>
                    <a:gd name="connsiteX0" fmla="*/ 0 w 8200418"/>
                    <a:gd name="connsiteY0" fmla="*/ 1181911 h 1201448"/>
                    <a:gd name="connsiteX1" fmla="*/ 1201367 w 8200418"/>
                    <a:gd name="connsiteY1" fmla="*/ 48638 h 1201448"/>
                    <a:gd name="connsiteX2" fmla="*/ 2344367 w 8200418"/>
                    <a:gd name="connsiteY2" fmla="*/ 1201365 h 1201448"/>
                    <a:gd name="connsiteX3" fmla="*/ 3672193 w 8200418"/>
                    <a:gd name="connsiteY3" fmla="*/ 14591 h 1201448"/>
                    <a:gd name="connsiteX4" fmla="*/ 4893014 w 8200418"/>
                    <a:gd name="connsiteY4" fmla="*/ 1172182 h 1201448"/>
                    <a:gd name="connsiteX5" fmla="*/ 5948465 w 8200418"/>
                    <a:gd name="connsiteY5" fmla="*/ 0 h 1201448"/>
                    <a:gd name="connsiteX6" fmla="*/ 7091465 w 8200418"/>
                    <a:gd name="connsiteY6" fmla="*/ 1142999 h 1201448"/>
                    <a:gd name="connsiteX7" fmla="*/ 8200418 w 8200418"/>
                    <a:gd name="connsiteY7" fmla="*/ 14591 h 1201448"/>
                    <a:gd name="connsiteX0" fmla="*/ 0 w 8200418"/>
                    <a:gd name="connsiteY0" fmla="*/ 1181936 h 1201473"/>
                    <a:gd name="connsiteX1" fmla="*/ 1201367 w 8200418"/>
                    <a:gd name="connsiteY1" fmla="*/ 48663 h 1201473"/>
                    <a:gd name="connsiteX2" fmla="*/ 2344367 w 8200418"/>
                    <a:gd name="connsiteY2" fmla="*/ 1201390 h 1201473"/>
                    <a:gd name="connsiteX3" fmla="*/ 3672193 w 8200418"/>
                    <a:gd name="connsiteY3" fmla="*/ 14616 h 1201473"/>
                    <a:gd name="connsiteX4" fmla="*/ 4893014 w 8200418"/>
                    <a:gd name="connsiteY4" fmla="*/ 1172207 h 1201473"/>
                    <a:gd name="connsiteX5" fmla="*/ 5948465 w 8200418"/>
                    <a:gd name="connsiteY5" fmla="*/ 25 h 1201473"/>
                    <a:gd name="connsiteX6" fmla="*/ 7272092 w 8200418"/>
                    <a:gd name="connsiteY6" fmla="*/ 1135015 h 1201473"/>
                    <a:gd name="connsiteX7" fmla="*/ 8200418 w 8200418"/>
                    <a:gd name="connsiteY7" fmla="*/ 14616 h 1201473"/>
                    <a:gd name="connsiteX0" fmla="*/ 0 w 8200418"/>
                    <a:gd name="connsiteY0" fmla="*/ 1181936 h 1201473"/>
                    <a:gd name="connsiteX1" fmla="*/ 1201367 w 8200418"/>
                    <a:gd name="connsiteY1" fmla="*/ 48663 h 1201473"/>
                    <a:gd name="connsiteX2" fmla="*/ 2344367 w 8200418"/>
                    <a:gd name="connsiteY2" fmla="*/ 1201390 h 1201473"/>
                    <a:gd name="connsiteX3" fmla="*/ 3672193 w 8200418"/>
                    <a:gd name="connsiteY3" fmla="*/ 14616 h 1201473"/>
                    <a:gd name="connsiteX4" fmla="*/ 4893014 w 8200418"/>
                    <a:gd name="connsiteY4" fmla="*/ 1172207 h 1201473"/>
                    <a:gd name="connsiteX5" fmla="*/ 5948465 w 8200418"/>
                    <a:gd name="connsiteY5" fmla="*/ 25 h 1201473"/>
                    <a:gd name="connsiteX6" fmla="*/ 7272092 w 8200418"/>
                    <a:gd name="connsiteY6" fmla="*/ 1135015 h 1201473"/>
                    <a:gd name="connsiteX7" fmla="*/ 8200418 w 8200418"/>
                    <a:gd name="connsiteY7" fmla="*/ 14616 h 1201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200418" h="1201473">
                      <a:moveTo>
                        <a:pt x="0" y="1181936"/>
                      </a:moveTo>
                      <a:cubicBezTo>
                        <a:pt x="727954" y="1165724"/>
                        <a:pt x="747409" y="30830"/>
                        <a:pt x="1201367" y="48663"/>
                      </a:cubicBezTo>
                      <a:cubicBezTo>
                        <a:pt x="1655325" y="66496"/>
                        <a:pt x="1712069" y="1212739"/>
                        <a:pt x="2344367" y="1201390"/>
                      </a:cubicBezTo>
                      <a:cubicBezTo>
                        <a:pt x="2976665" y="1190041"/>
                        <a:pt x="3159870" y="19480"/>
                        <a:pt x="3672193" y="14616"/>
                      </a:cubicBezTo>
                      <a:cubicBezTo>
                        <a:pt x="4184516" y="9752"/>
                        <a:pt x="4513635" y="1174639"/>
                        <a:pt x="4893014" y="1172207"/>
                      </a:cubicBezTo>
                      <a:cubicBezTo>
                        <a:pt x="5272393" y="1169775"/>
                        <a:pt x="5551952" y="6224"/>
                        <a:pt x="5948465" y="25"/>
                      </a:cubicBezTo>
                      <a:cubicBezTo>
                        <a:pt x="6344978" y="-6174"/>
                        <a:pt x="6738720" y="1148601"/>
                        <a:pt x="7272092" y="1135015"/>
                      </a:cubicBezTo>
                      <a:cubicBezTo>
                        <a:pt x="7805464" y="1121429"/>
                        <a:pt x="8144644" y="88808"/>
                        <a:pt x="8200418" y="14616"/>
                      </a:cubicBezTo>
                    </a:path>
                  </a:pathLst>
                </a:custGeom>
                <a:noFill/>
                <a:ln w="25400">
                  <a:solidFill>
                    <a:srgbClr val="9158D0"/>
                  </a:solidFill>
                  <a:tailEnd type="arrow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2A47D8AE-EB83-4813-9E5D-8D6B27AED86F}"/>
                    </a:ext>
                  </a:extLst>
                </p:cNvPr>
                <p:cNvSpPr txBox="1"/>
                <p:nvPr/>
              </p:nvSpPr>
              <p:spPr>
                <a:xfrm>
                  <a:off x="7525549" y="2389342"/>
                  <a:ext cx="1007382" cy="383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/>
                    <a:t>2021b</a:t>
                  </a:r>
                  <a:endParaRPr lang="zh-CN" altLang="en-US" sz="1400" dirty="0"/>
                </a:p>
              </p:txBody>
            </p:sp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75AA975D-DEED-4B9B-AC1D-E8D018E38C53}"/>
                    </a:ext>
                  </a:extLst>
                </p:cNvPr>
                <p:cNvSpPr txBox="1"/>
                <p:nvPr/>
              </p:nvSpPr>
              <p:spPr>
                <a:xfrm>
                  <a:off x="8786511" y="2391655"/>
                  <a:ext cx="1007382" cy="383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/>
                    <a:t>2022a</a:t>
                  </a:r>
                  <a:endParaRPr lang="zh-CN" altLang="en-US" sz="1400" dirty="0"/>
                </a:p>
              </p:txBody>
            </p:sp>
          </p:grp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BE5D90F-621A-4F7C-AEA6-64DD6BAB603B}"/>
              </a:ext>
            </a:extLst>
          </p:cNvPr>
          <p:cNvGrpSpPr/>
          <p:nvPr/>
        </p:nvGrpSpPr>
        <p:grpSpPr>
          <a:xfrm>
            <a:off x="1161909" y="3442874"/>
            <a:ext cx="2939983" cy="3158998"/>
            <a:chOff x="378991" y="3531964"/>
            <a:chExt cx="2939983" cy="315899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84DB518-D074-43B7-9B2C-0D817AE01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454" y="3531964"/>
              <a:ext cx="2702379" cy="2702379"/>
            </a:xfrm>
            <a:prstGeom prst="rect">
              <a:avLst/>
            </a:prstGeom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C68DA9E-89D0-4E4E-B0C4-60EAA8CBAAA3}"/>
                </a:ext>
              </a:extLst>
            </p:cNvPr>
            <p:cNvSpPr/>
            <p:nvPr/>
          </p:nvSpPr>
          <p:spPr>
            <a:xfrm>
              <a:off x="378991" y="6321630"/>
              <a:ext cx="2939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lvl="1" algn="ct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官方对于新版本的介绍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流程图: 离页连接符 4">
            <a:extLst>
              <a:ext uri="{FF2B5EF4-FFF2-40B4-BE49-F238E27FC236}">
                <a16:creationId xmlns:a16="http://schemas.microsoft.com/office/drawing/2014/main" id="{E76F0514-8764-AB20-49C9-D6A7781F5108}"/>
              </a:ext>
            </a:extLst>
          </p:cNvPr>
          <p:cNvSpPr/>
          <p:nvPr/>
        </p:nvSpPr>
        <p:spPr>
          <a:xfrm>
            <a:off x="6694940" y="0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FD6B4D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7" name="流程图: 离页连接符 4">
            <a:extLst>
              <a:ext uri="{FF2B5EF4-FFF2-40B4-BE49-F238E27FC236}">
                <a16:creationId xmlns:a16="http://schemas.microsoft.com/office/drawing/2014/main" id="{95E5243C-A287-B377-5EEA-35457E65119C}"/>
              </a:ext>
            </a:extLst>
          </p:cNvPr>
          <p:cNvSpPr/>
          <p:nvPr/>
        </p:nvSpPr>
        <p:spPr>
          <a:xfrm>
            <a:off x="7512196" y="-8797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778495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04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" name="流程图: 离页连接符 4">
            <a:extLst>
              <a:ext uri="{FF2B5EF4-FFF2-40B4-BE49-F238E27FC236}">
                <a16:creationId xmlns:a16="http://schemas.microsoft.com/office/drawing/2014/main" id="{86EF78A0-3A1D-7AEC-633F-C2D4E372D765}"/>
              </a:ext>
            </a:extLst>
          </p:cNvPr>
          <p:cNvSpPr/>
          <p:nvPr/>
        </p:nvSpPr>
        <p:spPr>
          <a:xfrm>
            <a:off x="8323437" y="-8797"/>
            <a:ext cx="612284" cy="63308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8000"/>
              <a:gd name="connsiteX1" fmla="*/ 10000 w 10000"/>
              <a:gd name="connsiteY1" fmla="*/ 0 h 8000"/>
              <a:gd name="connsiteX2" fmla="*/ 10000 w 10000"/>
              <a:gd name="connsiteY2" fmla="*/ 8000 h 8000"/>
              <a:gd name="connsiteX3" fmla="*/ 4915 w 10000"/>
              <a:gd name="connsiteY3" fmla="*/ 5549 h 8000"/>
              <a:gd name="connsiteX4" fmla="*/ 0 w 10000"/>
              <a:gd name="connsiteY4" fmla="*/ 8000 h 8000"/>
              <a:gd name="connsiteX5" fmla="*/ 0 w 10000"/>
              <a:gd name="connsiteY5" fmla="*/ 0 h 8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4830 w 10000"/>
              <a:gd name="connsiteY3" fmla="*/ 7701 h 10000"/>
              <a:gd name="connsiteX4" fmla="*/ 0 w 10000"/>
              <a:gd name="connsiteY4" fmla="*/ 1000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4830" y="7701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14300" dist="38100" dir="8100000" sx="101000" sy="101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05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151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7C38C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162A1EE5-55F5-44E5-90CB-973BDFCC313B}"/>
              </a:ext>
            </a:extLst>
          </p:cNvPr>
          <p:cNvSpPr/>
          <p:nvPr/>
        </p:nvSpPr>
        <p:spPr>
          <a:xfrm>
            <a:off x="389731" y="263525"/>
            <a:ext cx="11272837" cy="6229350"/>
          </a:xfrm>
          <a:prstGeom prst="roundRect">
            <a:avLst>
              <a:gd name="adj" fmla="val 841"/>
            </a:avLst>
          </a:prstGeom>
          <a:solidFill>
            <a:schemeClr val="bg1"/>
          </a:solidFill>
          <a:ln>
            <a:noFill/>
          </a:ln>
          <a:effectLst>
            <a:outerShdw blurRad="1016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A2012F-A922-4862-B71C-54BC479D500B}"/>
              </a:ext>
            </a:extLst>
          </p:cNvPr>
          <p:cNvSpPr txBox="1"/>
          <p:nvPr/>
        </p:nvSpPr>
        <p:spPr>
          <a:xfrm>
            <a:off x="1216819" y="2240334"/>
            <a:ext cx="8427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FD6B4D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t>如何自学</a:t>
            </a:r>
            <a:r>
              <a:rPr lang="en-US" altLang="zh-CN" sz="4800" b="1" spc="300" dirty="0">
                <a:solidFill>
                  <a:srgbClr val="FD6B4D"/>
                </a:solidFill>
                <a:latin typeface="Verdana" panose="020B0604030504040204"/>
                <a:ea typeface="微软雅黑" panose="020B0503020204020204" pitchFamily="34" charset="-122"/>
              </a:rPr>
              <a:t>MATLAB</a:t>
            </a:r>
            <a:endParaRPr kumimoji="0" lang="zh-CN" altLang="en-US" sz="4800" b="1" i="0" u="none" strike="noStrike" kern="1200" cap="none" spc="300" normalizeH="0" baseline="0" noProof="0" dirty="0">
              <a:ln>
                <a:noFill/>
              </a:ln>
              <a:solidFill>
                <a:srgbClr val="FD6B4D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35289A5-E32C-48B8-8FF1-F803BBD1C87E}"/>
              </a:ext>
            </a:extLst>
          </p:cNvPr>
          <p:cNvSpPr txBox="1"/>
          <p:nvPr/>
        </p:nvSpPr>
        <p:spPr>
          <a:xfrm>
            <a:off x="1216819" y="3230035"/>
            <a:ext cx="6994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rgbClr val="000000">
                    <a:lumMod val="95000"/>
                    <a:lumOff val="5000"/>
                  </a:srgbClr>
                </a:solidFill>
                <a:latin typeface="Verdana" panose="020B0604030504040204"/>
                <a:ea typeface="微软雅黑" panose="020B0503020204020204" pitchFamily="34" charset="-122"/>
              </a:rPr>
              <a:t>以不变应万变</a:t>
            </a:r>
            <a:r>
              <a:rPr lang="en-US" altLang="zh-CN" sz="2400" b="1" dirty="0">
                <a:solidFill>
                  <a:srgbClr val="000000">
                    <a:lumMod val="95000"/>
                    <a:lumOff val="5000"/>
                  </a:srgbClr>
                </a:solidFill>
                <a:latin typeface="Verdana" panose="020B0604030504040204"/>
                <a:ea typeface="微软雅黑" panose="020B0503020204020204" pitchFamily="34" charset="-122"/>
              </a:rPr>
              <a:t>……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D6B4D"/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6D31758-4E73-46EA-ACF3-15F7CA1A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9368" y="61277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0DBD10-85B3-4109-A877-28A5FC08B6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Verdana" panose="020B060403050404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 descr="徽标&#10;&#10;描述已自动生成">
            <a:extLst>
              <a:ext uri="{FF2B5EF4-FFF2-40B4-BE49-F238E27FC236}">
                <a16:creationId xmlns:a16="http://schemas.microsoft.com/office/drawing/2014/main" id="{D98F002D-DD57-4F67-8670-6DBF65970A1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90" y="2240334"/>
            <a:ext cx="4298578" cy="4298578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F657DA3B-F89A-4A7B-B917-B1AE061B893E}"/>
              </a:ext>
            </a:extLst>
          </p:cNvPr>
          <p:cNvGrpSpPr/>
          <p:nvPr/>
        </p:nvGrpSpPr>
        <p:grpSpPr>
          <a:xfrm>
            <a:off x="251125" y="485775"/>
            <a:ext cx="1682015" cy="1174838"/>
            <a:chOff x="634184" y="1393724"/>
            <a:chExt cx="781662" cy="545968"/>
          </a:xfrm>
        </p:grpSpPr>
        <p:sp>
          <p:nvSpPr>
            <p:cNvPr id="13" name="流程图: 离页连接符 4">
              <a:extLst>
                <a:ext uri="{FF2B5EF4-FFF2-40B4-BE49-F238E27FC236}">
                  <a16:creationId xmlns:a16="http://schemas.microsoft.com/office/drawing/2014/main" id="{8ADA3F62-AF53-423C-93B7-3C3395A3DDA6}"/>
                </a:ext>
              </a:extLst>
            </p:cNvPr>
            <p:cNvSpPr/>
            <p:nvPr/>
          </p:nvSpPr>
          <p:spPr>
            <a:xfrm rot="16200000">
              <a:off x="752031" y="1275877"/>
              <a:ext cx="545968" cy="78166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915 w 10000"/>
                <a:gd name="connsiteY3" fmla="*/ 55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830 w 10000"/>
                <a:gd name="connsiteY3" fmla="*/ 7701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830" y="7701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6B4D"/>
            </a:solidFill>
            <a:ln>
              <a:noFill/>
            </a:ln>
            <a:effectLst>
              <a:outerShdw blurRad="114300" dist="38100" dir="3000000" sx="101000" sy="101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59DC0B8F-EFD7-47CA-99F6-D1DDB91E5E47}"/>
                </a:ext>
              </a:extLst>
            </p:cNvPr>
            <p:cNvSpPr txBox="1"/>
            <p:nvPr/>
          </p:nvSpPr>
          <p:spPr>
            <a:xfrm>
              <a:off x="634184" y="1452164"/>
              <a:ext cx="619430" cy="429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4" name="图形 13" descr="列表 纯色填充">
            <a:hlinkClick r:id="rId3" action="ppaction://hlinksldjump"/>
            <a:extLst>
              <a:ext uri="{FF2B5EF4-FFF2-40B4-BE49-F238E27FC236}">
                <a16:creationId xmlns:a16="http://schemas.microsoft.com/office/drawing/2014/main" id="{18191C10-BC4C-4855-8473-88252FF90C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018" y="5850849"/>
            <a:ext cx="553801" cy="5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30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B6FDE"/>
      </a:accent1>
      <a:accent2>
        <a:srgbClr val="FFB000"/>
      </a:accent2>
      <a:accent3>
        <a:srgbClr val="FD6B4D"/>
      </a:accent3>
      <a:accent4>
        <a:srgbClr val="828282"/>
      </a:accent4>
      <a:accent5>
        <a:srgbClr val="A5A5A5"/>
      </a:accent5>
      <a:accent6>
        <a:srgbClr val="C9C9C9"/>
      </a:accent6>
      <a:hlink>
        <a:srgbClr val="4B6FDE"/>
      </a:hlink>
      <a:folHlink>
        <a:srgbClr val="BFBFB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B6FDE"/>
      </a:accent1>
      <a:accent2>
        <a:srgbClr val="FFB000"/>
      </a:accent2>
      <a:accent3>
        <a:srgbClr val="FD6B4D"/>
      </a:accent3>
      <a:accent4>
        <a:srgbClr val="828282"/>
      </a:accent4>
      <a:accent5>
        <a:srgbClr val="A5A5A5"/>
      </a:accent5>
      <a:accent6>
        <a:srgbClr val="C9C9C9"/>
      </a:accent6>
      <a:hlink>
        <a:srgbClr val="4B6FDE"/>
      </a:hlink>
      <a:folHlink>
        <a:srgbClr val="BFBFB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B6FDE"/>
    </a:accent1>
    <a:accent2>
      <a:srgbClr val="FFB000"/>
    </a:accent2>
    <a:accent3>
      <a:srgbClr val="FD6B4D"/>
    </a:accent3>
    <a:accent4>
      <a:srgbClr val="828282"/>
    </a:accent4>
    <a:accent5>
      <a:srgbClr val="A5A5A5"/>
    </a:accent5>
    <a:accent6>
      <a:srgbClr val="C9C9C9"/>
    </a:accent6>
    <a:hlink>
      <a:srgbClr val="4B6FDE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11404</TotalTime>
  <Words>913</Words>
  <Application>Microsoft Macintosh PowerPoint</Application>
  <PresentationFormat>宽屏</PresentationFormat>
  <Paragraphs>219</Paragraphs>
  <Slides>20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微软雅黑</vt:lpstr>
      <vt:lpstr>Arial</vt:lpstr>
      <vt:lpstr>Consolas</vt:lpstr>
      <vt:lpstr>Helvetica Neue</vt:lpstr>
      <vt:lpstr>Verdana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Z701</dc:creator>
  <cp:lastModifiedBy>shiml20</cp:lastModifiedBy>
  <cp:revision>273</cp:revision>
  <dcterms:created xsi:type="dcterms:W3CDTF">2020-10-14T01:46:53Z</dcterms:created>
  <dcterms:modified xsi:type="dcterms:W3CDTF">2025-03-01T12:11:05Z</dcterms:modified>
</cp:coreProperties>
</file>