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5" r:id="rId3"/>
  </p:sldMasterIdLst>
  <p:notesMasterIdLst>
    <p:notesMasterId r:id="rId18"/>
  </p:notesMasterIdLst>
  <p:sldIdLst>
    <p:sldId id="256" r:id="rId4"/>
    <p:sldId id="280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81" r:id="rId17"/>
    <p:sldId id="282" r:id="rId19"/>
    <p:sldId id="283" r:id="rId20"/>
    <p:sldId id="268" r:id="rId21"/>
    <p:sldId id="269" r:id="rId22"/>
    <p:sldId id="270" r:id="rId23"/>
    <p:sldId id="271" r:id="rId24"/>
    <p:sldId id="272" r:id="rId25"/>
    <p:sldId id="273" r:id="rId26"/>
    <p:sldId id="284" r:id="rId27"/>
    <p:sldId id="274" r:id="rId28"/>
    <p:sldId id="275" r:id="rId29"/>
    <p:sldId id="276" r:id="rId30"/>
    <p:sldId id="277" r:id="rId31"/>
    <p:sldId id="279" r:id="rId32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等线"/>
      </a:defRPr>
    </a:lvl1pPr>
    <a:lvl2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等线"/>
      </a:defRPr>
    </a:lvl2pPr>
    <a:lvl3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等线"/>
      </a:defRPr>
    </a:lvl3pPr>
    <a:lvl4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等线"/>
      </a:defRPr>
    </a:lvl4pPr>
    <a:lvl5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等线"/>
      </a:defRPr>
    </a:lvl5pPr>
    <a:lvl6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等线"/>
      </a:defRPr>
    </a:lvl6pPr>
    <a:lvl7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等线"/>
      </a:defRPr>
    </a:lvl7pPr>
    <a:lvl8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等线"/>
      </a:defRPr>
    </a:lvl8pPr>
    <a:lvl9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等线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5" Type="http://schemas.openxmlformats.org/officeDocument/2006/relationships/tableStyles" Target="tableStyles.xml"/><Relationship Id="rId34" Type="http://schemas.openxmlformats.org/officeDocument/2006/relationships/viewProps" Target="viewProps.xml"/><Relationship Id="rId33" Type="http://schemas.openxmlformats.org/officeDocument/2006/relationships/presProps" Target="presProps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notesMaster" Target="notesMasters/notesMaster1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155" name="Shape 15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/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等线"/>
      </a:defRPr>
    </a:lvl1pPr>
    <a:lvl2pPr indent="228600" latinLnBrk="0">
      <a:defRPr sz="1200">
        <a:latin typeface="+mn-lt"/>
        <a:ea typeface="+mn-ea"/>
        <a:cs typeface="+mn-cs"/>
        <a:sym typeface="等线"/>
      </a:defRPr>
    </a:lvl2pPr>
    <a:lvl3pPr indent="457200" latinLnBrk="0">
      <a:defRPr sz="1200">
        <a:latin typeface="+mn-lt"/>
        <a:ea typeface="+mn-ea"/>
        <a:cs typeface="+mn-cs"/>
        <a:sym typeface="等线"/>
      </a:defRPr>
    </a:lvl3pPr>
    <a:lvl4pPr indent="685800" latinLnBrk="0">
      <a:defRPr sz="1200">
        <a:latin typeface="+mn-lt"/>
        <a:ea typeface="+mn-ea"/>
        <a:cs typeface="+mn-cs"/>
        <a:sym typeface="等线"/>
      </a:defRPr>
    </a:lvl4pPr>
    <a:lvl5pPr indent="914400" latinLnBrk="0">
      <a:defRPr sz="1200">
        <a:latin typeface="+mn-lt"/>
        <a:ea typeface="+mn-ea"/>
        <a:cs typeface="+mn-cs"/>
        <a:sym typeface="等线"/>
      </a:defRPr>
    </a:lvl5pPr>
    <a:lvl6pPr indent="1143000" latinLnBrk="0">
      <a:defRPr sz="1200">
        <a:latin typeface="+mn-lt"/>
        <a:ea typeface="+mn-ea"/>
        <a:cs typeface="+mn-cs"/>
        <a:sym typeface="等线"/>
      </a:defRPr>
    </a:lvl6pPr>
    <a:lvl7pPr indent="1371600" latinLnBrk="0">
      <a:defRPr sz="1200">
        <a:latin typeface="+mn-lt"/>
        <a:ea typeface="+mn-ea"/>
        <a:cs typeface="+mn-cs"/>
        <a:sym typeface="等线"/>
      </a:defRPr>
    </a:lvl7pPr>
    <a:lvl8pPr indent="1600200" latinLnBrk="0">
      <a:defRPr sz="1200">
        <a:latin typeface="+mn-lt"/>
        <a:ea typeface="+mn-ea"/>
        <a:cs typeface="+mn-cs"/>
        <a:sym typeface="等线"/>
      </a:defRPr>
    </a:lvl8pPr>
    <a:lvl9pPr indent="1828800" latinLnBrk="0">
      <a:defRPr sz="1200">
        <a:latin typeface="+mn-lt"/>
        <a:ea typeface="+mn-ea"/>
        <a:cs typeface="+mn-cs"/>
        <a:sym typeface="等线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文本占位符 2"/>
          <p:cNvSpPr/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文本占位符 2"/>
          <p:cNvSpPr/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文本占位符 2"/>
          <p:cNvSpPr/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仅标题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幻灯片编号"/>
          <p:cNvSpPr/>
          <p:nvPr>
            <p:ph type="sldNum" sz="quarter" idx="2"/>
          </p:nvPr>
        </p:nvSpPr>
        <p:spPr>
          <a:xfrm>
            <a:off x="8463946" y="6224224"/>
            <a:ext cx="273654" cy="26425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标题文本"/>
          <p:cNvSpPr/>
          <p:nvPr>
            <p:ph type="title" hasCustomPrompt="1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93" name="正文级别 1…"/>
          <p:cNvSpPr/>
          <p:nvPr>
            <p:ph type="body" sz="quarter" idx="1" hasCustomPrompt="1"/>
          </p:nvPr>
        </p:nvSpPr>
        <p:spPr>
          <a:xfrm>
            <a:off x="839787" y="1681163"/>
            <a:ext cx="5157790" cy="823914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0">
              <a:buSzTx/>
              <a:buFontTx/>
              <a:buNone/>
              <a:defRPr sz="2400" b="1"/>
            </a:lvl2pPr>
            <a:lvl3pPr marL="0" indent="0">
              <a:buSzTx/>
              <a:buFontTx/>
              <a:buNone/>
              <a:defRPr sz="2400" b="1"/>
            </a:lvl3pPr>
            <a:lvl4pPr marL="0" indent="0">
              <a:buSzTx/>
              <a:buFontTx/>
              <a:buNone/>
              <a:defRPr sz="2400" b="1"/>
            </a:lvl4pPr>
            <a:lvl5pPr marL="0" indent="0">
              <a:buSzTx/>
              <a:buFontTx/>
              <a:buNone/>
              <a:defRPr sz="2400" b="1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94" name="文本占位符 4"/>
          <p:cNvSpPr/>
          <p:nvPr>
            <p:ph type="body" sz="quarter" idx="13"/>
          </p:nvPr>
        </p:nvSpPr>
        <p:spPr>
          <a:xfrm>
            <a:off x="6172200" y="1681163"/>
            <a:ext cx="5183188" cy="823914"/>
          </a:xfrm>
          <a:prstGeom prst="rect">
            <a:avLst/>
          </a:prstGeom>
        </p:spPr>
        <p:txBody>
          <a:bodyPr anchor="b"/>
          <a:lstStyle/>
          <a:p>
            <a:pPr>
              <a:defRPr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pPr>
          </a:p>
        </p:txBody>
      </p:sp>
      <p:sp>
        <p:nvSpPr>
          <p:cNvPr id="95" name="幻灯片编号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标题文本"/>
          <p:cNvSpPr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103" name="幻灯片编号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幻灯片编号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标题文本"/>
          <p:cNvSpPr/>
          <p:nvPr>
            <p:ph type="title" hasCustomPrompt="1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标题文本</a:t>
            </a:r>
          </a:p>
        </p:txBody>
      </p:sp>
      <p:sp>
        <p:nvSpPr>
          <p:cNvPr id="118" name="正文级别 1…"/>
          <p:cNvSpPr/>
          <p:nvPr>
            <p:ph type="body" sz="half" idx="1" hasCustomPrompt="1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185" indent="-260985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19" name="文本占位符 3"/>
          <p:cNvSpPr/>
          <p:nvPr>
            <p:ph type="body" sz="quarter" idx="13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>
              <a:defRPr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pPr>
          </a:p>
        </p:txBody>
      </p:sp>
      <p:sp>
        <p:nvSpPr>
          <p:cNvPr id="120" name="幻灯片编号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标题文本"/>
          <p:cNvSpPr/>
          <p:nvPr>
            <p:ph type="title" hasCustomPrompt="1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标题文本</a:t>
            </a:r>
          </a:p>
        </p:txBody>
      </p:sp>
      <p:sp>
        <p:nvSpPr>
          <p:cNvPr id="128" name="图片占位符 2"/>
          <p:cNvSpPr/>
          <p:nvPr>
            <p:ph type="pic" sz="half" idx="13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/>
        </p:txBody>
      </p:sp>
      <p:sp>
        <p:nvSpPr>
          <p:cNvPr id="129" name="正文级别 1…"/>
          <p:cNvSpPr/>
          <p:nvPr>
            <p:ph type="body" sz="quarter" idx="1" hasCustomPrompt="1"/>
          </p:nvPr>
        </p:nvSpPr>
        <p:spPr>
          <a:xfrm>
            <a:off x="839787" y="2057400"/>
            <a:ext cx="3932240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0">
              <a:buSzTx/>
              <a:buFontTx/>
              <a:buNone/>
              <a:defRPr sz="1600"/>
            </a:lvl2pPr>
            <a:lvl3pPr marL="0" indent="0">
              <a:buSzTx/>
              <a:buFontTx/>
              <a:buNone/>
              <a:defRPr sz="1600"/>
            </a:lvl3pPr>
            <a:lvl4pPr marL="0" indent="0">
              <a:buSzTx/>
              <a:buFontTx/>
              <a:buNone/>
              <a:defRPr sz="1600"/>
            </a:lvl4pPr>
            <a:lvl5pPr marL="0" indent="0">
              <a:buSzTx/>
              <a:buFontTx/>
              <a:buNone/>
              <a:defRPr sz="16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30" name="幻灯片编号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标题文本"/>
          <p:cNvSpPr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138" name="正文级别 1…"/>
          <p:cNvSpPr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39" name="幻灯片编号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标题文本"/>
          <p:cNvSpPr/>
          <p:nvPr>
            <p:ph type="title" hasCustomPrompt="1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147" name="正文级别 1…"/>
          <p:cNvSpPr/>
          <p:nvPr>
            <p:ph type="body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48" name="幻灯片编号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仅标题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幻灯片编号"/>
          <p:cNvSpPr/>
          <p:nvPr>
            <p:ph type="sldNum" sz="quarter" idx="2"/>
          </p:nvPr>
        </p:nvSpPr>
        <p:spPr>
          <a:xfrm>
            <a:off x="8463946" y="6224224"/>
            <a:ext cx="273654" cy="26425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1"/>
          <p:cNvSpPr/>
          <p:nvPr/>
        </p:nvSpPr>
        <p:spPr>
          <a:xfrm>
            <a:off x="4318000" y="2971800"/>
            <a:ext cx="3556000" cy="235330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/>
          <a:p>
            <a:pPr>
              <a:defRPr sz="300">
                <a:solidFill>
                  <a:srgbClr val="FFFFFF">
                    <a:alpha val="0"/>
                  </a:srgbClr>
                </a:solidFill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sz="1800"/>
              <a:t>感谢您下载包图网平台上提供的PPT作品，为了您和包图网以及原创作者的利益，请勿复制、传播、销售，否则将承担法律责任！包图网将对作品进行维权，按照传播下载次数进行十倍的索取赔偿！</a:t>
            </a:r>
            <a:endParaRPr sz="1800"/>
          </a:p>
          <a:p>
            <a:pPr>
              <a:defRPr sz="600">
                <a:solidFill>
                  <a:srgbClr val="FFFFFF">
                    <a:alpha val="0"/>
                  </a:srgbClr>
                </a:solidFill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sz="1800"/>
              <a:t>ibaotu.com</a:t>
            </a:r>
            <a:endParaRPr sz="1800"/>
          </a:p>
        </p:txBody>
      </p:sp>
      <p:pic>
        <p:nvPicPr>
          <p:cNvPr id="19" name="图片 6" descr="图片 6"/>
          <p:cNvPicPr>
            <a:picLocks noChangeAspect="1"/>
          </p:cNvPicPr>
          <p:nvPr/>
        </p:nvPicPr>
        <p:blipFill>
          <a:blip r:embed="rId3"/>
          <a:srcRect l="928" r="1231" b="2774"/>
          <a:stretch>
            <a:fillRect/>
          </a:stretch>
        </p:blipFill>
        <p:spPr>
          <a:xfrm rot="10800000">
            <a:off x="-2" y="-19052"/>
            <a:ext cx="12192004" cy="68579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0" name="幻灯片编号"/>
          <p:cNvSpPr/>
          <p:nvPr>
            <p:ph type="sldNum" sz="quarter" idx="2"/>
          </p:nvPr>
        </p:nvSpPr>
        <p:spPr>
          <a:xfrm>
            <a:off x="8463946" y="6224224"/>
            <a:ext cx="273654" cy="26425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幻灯片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文本框 1"/>
          <p:cNvSpPr/>
          <p:nvPr/>
        </p:nvSpPr>
        <p:spPr>
          <a:xfrm>
            <a:off x="4318000" y="2971800"/>
            <a:ext cx="3556000" cy="235330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/>
          <a:p>
            <a:pPr>
              <a:defRPr sz="300">
                <a:solidFill>
                  <a:srgbClr val="FFFFFF">
                    <a:alpha val="0"/>
                  </a:srgbClr>
                </a:solidFill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sz="1800"/>
              <a:t>感谢您下载包图网平台上提供的PPT作品，为了您和包图网以及原创作者的利益，请勿复制、传播、销售，否则将承担法律责任！包图网将对作品进行维权，按照传播下载次数进行十倍的索取赔偿！</a:t>
            </a:r>
            <a:endParaRPr sz="1800"/>
          </a:p>
          <a:p>
            <a:pPr>
              <a:defRPr sz="600">
                <a:solidFill>
                  <a:srgbClr val="FFFFFF">
                    <a:alpha val="0"/>
                  </a:srgbClr>
                </a:solidFill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sz="1800"/>
              <a:t>ibaotu.com</a:t>
            </a:r>
            <a:endParaRPr sz="1800"/>
          </a:p>
        </p:txBody>
      </p:sp>
      <p:pic>
        <p:nvPicPr>
          <p:cNvPr id="28" name="图片 6" descr="图片 6"/>
          <p:cNvPicPr>
            <a:picLocks noChangeAspect="1"/>
          </p:cNvPicPr>
          <p:nvPr/>
        </p:nvPicPr>
        <p:blipFill>
          <a:blip r:embed="rId3"/>
          <a:srcRect l="928" r="1231" b="2774"/>
          <a:stretch>
            <a:fillRect/>
          </a:stretch>
        </p:blipFill>
        <p:spPr>
          <a:xfrm rot="10800000">
            <a:off x="-2" y="-19052"/>
            <a:ext cx="12192004" cy="68579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9" name="幻灯片编号"/>
          <p:cNvSpPr/>
          <p:nvPr>
            <p:ph type="sldNum" sz="quarter" idx="2"/>
          </p:nvPr>
        </p:nvSpPr>
        <p:spPr>
          <a:xfrm>
            <a:off x="8463946" y="6224224"/>
            <a:ext cx="273654" cy="26425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1"/>
          <p:cNvSpPr/>
          <p:nvPr/>
        </p:nvSpPr>
        <p:spPr>
          <a:xfrm>
            <a:off x="4318000" y="2971800"/>
            <a:ext cx="3556000" cy="235330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/>
          <a:p>
            <a:pPr>
              <a:defRPr sz="300">
                <a:solidFill>
                  <a:srgbClr val="FFFFFF">
                    <a:alpha val="0"/>
                  </a:srgbClr>
                </a:solidFill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感谢您下载包图网平台上提供的PPT作品，为了您和包图网以及原创作者的利益，请勿复制、传播、销售，否则将承担法律责任！包图网将对作品进行维权，按照传播下载次数进行十倍的索取赔偿！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pPr>
              <a:defRPr sz="600">
                <a:solidFill>
                  <a:srgbClr val="FFFFFF">
                    <a:alpha val="0"/>
                  </a:srgbClr>
                </a:solidFill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ibaotu.com</a:t>
            </a:r>
          </a:p>
        </p:txBody>
      </p:sp>
      <p:pic>
        <p:nvPicPr>
          <p:cNvPr id="19" name="图片 6" descr="图片 6"/>
          <p:cNvPicPr>
            <a:picLocks noChangeAspect="1"/>
          </p:cNvPicPr>
          <p:nvPr/>
        </p:nvPicPr>
        <p:blipFill>
          <a:blip r:embed="rId3"/>
          <a:srcRect l="928" r="1231" b="2774"/>
          <a:stretch>
            <a:fillRect/>
          </a:stretch>
        </p:blipFill>
        <p:spPr>
          <a:xfrm rot="10800000">
            <a:off x="-2" y="-19052"/>
            <a:ext cx="12192004" cy="68579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0" name="幻灯片编号"/>
          <p:cNvSpPr/>
          <p:nvPr>
            <p:ph type="sldNum" sz="quarter" idx="2"/>
          </p:nvPr>
        </p:nvSpPr>
        <p:spPr>
          <a:xfrm>
            <a:off x="8463946" y="6224224"/>
            <a:ext cx="273654" cy="26425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仅标题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文本框 1"/>
          <p:cNvSpPr/>
          <p:nvPr/>
        </p:nvSpPr>
        <p:spPr>
          <a:xfrm>
            <a:off x="4318000" y="2971800"/>
            <a:ext cx="3556000" cy="235330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/>
          <a:p>
            <a:pPr>
              <a:defRPr sz="300">
                <a:solidFill>
                  <a:srgbClr val="FFFFFF">
                    <a:alpha val="0"/>
                  </a:srgbClr>
                </a:solidFill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sz="1800"/>
              <a:t>感谢您下载包图网平台上提供的PPT作品，为了您和包图网以及原创作者的利益，请勿复制、传播、销售，否则将承担法律责任！包图网将对作品进行维权，按照传播下载次数进行十倍的索取赔偿！</a:t>
            </a:r>
            <a:endParaRPr sz="1800"/>
          </a:p>
          <a:p>
            <a:pPr>
              <a:defRPr sz="600">
                <a:solidFill>
                  <a:srgbClr val="FFFFFF">
                    <a:alpha val="0"/>
                  </a:srgbClr>
                </a:solidFill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sz="1800"/>
              <a:t>ibaotu.com</a:t>
            </a:r>
            <a:endParaRPr sz="1800"/>
          </a:p>
        </p:txBody>
      </p:sp>
      <p:pic>
        <p:nvPicPr>
          <p:cNvPr id="37" name="图片 6" descr="图片 6"/>
          <p:cNvPicPr>
            <a:picLocks noChangeAspect="1"/>
          </p:cNvPicPr>
          <p:nvPr/>
        </p:nvPicPr>
        <p:blipFill>
          <a:blip r:embed="rId3"/>
          <a:srcRect l="928" r="1231" b="2774"/>
          <a:stretch>
            <a:fillRect/>
          </a:stretch>
        </p:blipFill>
        <p:spPr>
          <a:xfrm rot="10800000">
            <a:off x="-2" y="-19052"/>
            <a:ext cx="12192004" cy="68579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38" name="幻灯片编号"/>
          <p:cNvSpPr/>
          <p:nvPr>
            <p:ph type="sldNum" sz="quarter" idx="2"/>
          </p:nvPr>
        </p:nvSpPr>
        <p:spPr>
          <a:xfrm>
            <a:off x="8463946" y="6224224"/>
            <a:ext cx="273654" cy="26425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标题幻灯片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文本框 1"/>
          <p:cNvSpPr/>
          <p:nvPr/>
        </p:nvSpPr>
        <p:spPr>
          <a:xfrm>
            <a:off x="4318000" y="2971800"/>
            <a:ext cx="3556000" cy="235330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/>
          <a:p>
            <a:pPr>
              <a:defRPr sz="300">
                <a:solidFill>
                  <a:srgbClr val="FFFFFF">
                    <a:alpha val="0"/>
                  </a:srgbClr>
                </a:solidFill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sz="1800"/>
              <a:t>感谢您下载包图网平台上提供的PPT作品，为了您和包图网以及原创作者的利益，请勿复制、传播、销售，否则将承担法律责任！包图网将对作品进行维权，按照传播下载次数进行十倍的索取赔偿！</a:t>
            </a:r>
            <a:endParaRPr sz="1800"/>
          </a:p>
          <a:p>
            <a:pPr>
              <a:defRPr sz="600">
                <a:solidFill>
                  <a:srgbClr val="FFFFFF">
                    <a:alpha val="0"/>
                  </a:srgbClr>
                </a:solidFill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sz="1800"/>
              <a:t>ibaotu.com</a:t>
            </a:r>
            <a:endParaRPr sz="1800"/>
          </a:p>
        </p:txBody>
      </p:sp>
      <p:pic>
        <p:nvPicPr>
          <p:cNvPr id="46" name="图片 6" descr="图片 6"/>
          <p:cNvPicPr>
            <a:picLocks noChangeAspect="1"/>
          </p:cNvPicPr>
          <p:nvPr/>
        </p:nvPicPr>
        <p:blipFill>
          <a:blip r:embed="rId3"/>
          <a:srcRect l="928" r="1231" b="2774"/>
          <a:stretch>
            <a:fillRect/>
          </a:stretch>
        </p:blipFill>
        <p:spPr>
          <a:xfrm rot="10800000">
            <a:off x="-2" y="-19052"/>
            <a:ext cx="12192004" cy="68579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7" name="标题文本"/>
          <p:cNvSpPr/>
          <p:nvPr>
            <p:ph type="title" hasCustomPrompt="1"/>
          </p:nvPr>
        </p:nvSpPr>
        <p:spPr>
          <a:xfrm>
            <a:off x="1524000" y="1122362"/>
            <a:ext cx="9144001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1pPr>
          </a:lstStyle>
          <a:p>
            <a:r>
              <a:t>标题文本</a:t>
            </a:r>
          </a:p>
        </p:txBody>
      </p:sp>
      <p:sp>
        <p:nvSpPr>
          <p:cNvPr id="48" name="正文级别 1…"/>
          <p:cNvSpPr/>
          <p:nvPr>
            <p:ph type="body" sz="quarter" idx="1" hasCustomPrompt="1"/>
          </p:nvPr>
        </p:nvSpPr>
        <p:spPr>
          <a:xfrm>
            <a:off x="1524000" y="3602037"/>
            <a:ext cx="9144001" cy="1655764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1pPr>
            <a:lvl2pPr marL="0" indent="0" algn="ctr">
              <a:buSzTx/>
              <a:buFontTx/>
              <a:buNone/>
              <a:defRPr sz="2400"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2pPr>
            <a:lvl3pPr marL="0" indent="0" algn="ctr">
              <a:buSzTx/>
              <a:buFontTx/>
              <a:buNone/>
              <a:defRPr sz="2400"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3pPr>
            <a:lvl4pPr marL="0" indent="0" algn="ctr">
              <a:buSzTx/>
              <a:buFontTx/>
              <a:buNone/>
              <a:defRPr sz="2400"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4pPr>
            <a:lvl5pPr marL="0" indent="0" algn="ctr">
              <a:buSzTx/>
              <a:buFontTx/>
              <a:buNone/>
              <a:defRPr sz="2400"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9" name="幻灯片编号"/>
          <p:cNvSpPr/>
          <p:nvPr>
            <p:ph type="sldNum" sz="quarter" idx="2"/>
          </p:nvPr>
        </p:nvSpPr>
        <p:spPr>
          <a:xfrm>
            <a:off x="8610600" y="6356351"/>
            <a:ext cx="358411" cy="350660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标题文本"/>
          <p:cNvSpPr/>
          <p:nvPr>
            <p:ph type="title" hasCustomPrompt="1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标题文本</a:t>
            </a:r>
          </a:p>
        </p:txBody>
      </p:sp>
      <p:sp>
        <p:nvSpPr>
          <p:cNvPr id="57" name="正文级别 1…"/>
          <p:cNvSpPr/>
          <p:nvPr>
            <p:ph type="body" sz="quarter" idx="1" hasCustomPrompt="1"/>
          </p:nvPr>
        </p:nvSpPr>
        <p:spPr>
          <a:xfrm>
            <a:off x="1524000" y="3602037"/>
            <a:ext cx="9144000" cy="1655764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58" name="幻灯片编号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标题文本"/>
          <p:cNvSpPr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66" name="正文级别 1…"/>
          <p:cNvSpPr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67" name="幻灯片编号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标题文本"/>
          <p:cNvSpPr/>
          <p:nvPr>
            <p:ph type="title" hasCustomPrompt="1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标题文本</a:t>
            </a:r>
          </a:p>
        </p:txBody>
      </p:sp>
      <p:sp>
        <p:nvSpPr>
          <p:cNvPr id="75" name="正文级别 1…"/>
          <p:cNvSpPr/>
          <p:nvPr>
            <p:ph type="body" sz="quarter" idx="1" hasCustomPrompt="1"/>
          </p:nvPr>
        </p:nvSpPr>
        <p:spPr>
          <a:xfrm>
            <a:off x="831850" y="4589462"/>
            <a:ext cx="10515600" cy="150018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76" name="幻灯片编号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标题文本"/>
          <p:cNvSpPr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84" name="正文级别 1…"/>
          <p:cNvSpPr/>
          <p:nvPr>
            <p:ph type="body"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85" name="幻灯片编号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标题文本"/>
          <p:cNvSpPr/>
          <p:nvPr>
            <p:ph type="title" hasCustomPrompt="1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93" name="正文级别 1…"/>
          <p:cNvSpPr/>
          <p:nvPr>
            <p:ph type="body" sz="quarter" idx="1" hasCustomPrompt="1"/>
          </p:nvPr>
        </p:nvSpPr>
        <p:spPr>
          <a:xfrm>
            <a:off x="839787" y="1681163"/>
            <a:ext cx="5157790" cy="823914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0">
              <a:buSzTx/>
              <a:buFontTx/>
              <a:buNone/>
              <a:defRPr sz="2400" b="1"/>
            </a:lvl2pPr>
            <a:lvl3pPr marL="0" indent="0">
              <a:buSzTx/>
              <a:buFontTx/>
              <a:buNone/>
              <a:defRPr sz="2400" b="1"/>
            </a:lvl3pPr>
            <a:lvl4pPr marL="0" indent="0">
              <a:buSzTx/>
              <a:buFontTx/>
              <a:buNone/>
              <a:defRPr sz="2400" b="1"/>
            </a:lvl4pPr>
            <a:lvl5pPr marL="0" indent="0">
              <a:buSzTx/>
              <a:buFontTx/>
              <a:buNone/>
              <a:defRPr sz="2400" b="1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94" name="文本占位符 4"/>
          <p:cNvSpPr/>
          <p:nvPr>
            <p:ph type="body" sz="quarter" idx="13"/>
          </p:nvPr>
        </p:nvSpPr>
        <p:spPr>
          <a:xfrm>
            <a:off x="6172200" y="1681163"/>
            <a:ext cx="5183188" cy="823914"/>
          </a:xfrm>
          <a:prstGeom prst="rect">
            <a:avLst/>
          </a:prstGeom>
        </p:spPr>
        <p:txBody>
          <a:bodyPr anchor="b"/>
          <a:lstStyle/>
          <a:p>
            <a:pPr>
              <a:defRPr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pPr>
          </a:p>
        </p:txBody>
      </p:sp>
      <p:sp>
        <p:nvSpPr>
          <p:cNvPr id="95" name="幻灯片编号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标题文本"/>
          <p:cNvSpPr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103" name="幻灯片编号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幻灯片编号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标题文本"/>
          <p:cNvSpPr/>
          <p:nvPr>
            <p:ph type="title" hasCustomPrompt="1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标题文本</a:t>
            </a:r>
          </a:p>
        </p:txBody>
      </p:sp>
      <p:sp>
        <p:nvSpPr>
          <p:cNvPr id="118" name="正文级别 1…"/>
          <p:cNvSpPr/>
          <p:nvPr>
            <p:ph type="body" sz="half" idx="1" hasCustomPrompt="1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185" indent="-260985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19" name="文本占位符 3"/>
          <p:cNvSpPr/>
          <p:nvPr>
            <p:ph type="body" sz="quarter" idx="13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>
              <a:defRPr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pPr>
          </a:p>
        </p:txBody>
      </p:sp>
      <p:sp>
        <p:nvSpPr>
          <p:cNvPr id="120" name="幻灯片编号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幻灯片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文本框 1"/>
          <p:cNvSpPr/>
          <p:nvPr/>
        </p:nvSpPr>
        <p:spPr>
          <a:xfrm>
            <a:off x="4318000" y="2971800"/>
            <a:ext cx="3556000" cy="235330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/>
          <a:p>
            <a:pPr>
              <a:defRPr sz="300">
                <a:solidFill>
                  <a:srgbClr val="FFFFFF">
                    <a:alpha val="0"/>
                  </a:srgbClr>
                </a:solidFill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感谢您下载包图网平台上提供的PPT作品，为了您和包图网以及原创作者的利益，请勿复制、传播、销售，否则将承担法律责任！包图网将对作品进行维权，按照传播下载次数进行十倍的索取赔偿！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pPr>
              <a:defRPr sz="600">
                <a:solidFill>
                  <a:srgbClr val="FFFFFF">
                    <a:alpha val="0"/>
                  </a:srgbClr>
                </a:solidFill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ibaotu.com</a:t>
            </a:r>
          </a:p>
        </p:txBody>
      </p:sp>
      <p:pic>
        <p:nvPicPr>
          <p:cNvPr id="28" name="图片 6" descr="图片 6"/>
          <p:cNvPicPr>
            <a:picLocks noChangeAspect="1"/>
          </p:cNvPicPr>
          <p:nvPr/>
        </p:nvPicPr>
        <p:blipFill>
          <a:blip r:embed="rId3"/>
          <a:srcRect l="928" r="1231" b="2774"/>
          <a:stretch>
            <a:fillRect/>
          </a:stretch>
        </p:blipFill>
        <p:spPr>
          <a:xfrm rot="10800000">
            <a:off x="-2" y="-19052"/>
            <a:ext cx="12192004" cy="68579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9" name="幻灯片编号"/>
          <p:cNvSpPr/>
          <p:nvPr>
            <p:ph type="sldNum" sz="quarter" idx="2"/>
          </p:nvPr>
        </p:nvSpPr>
        <p:spPr>
          <a:xfrm>
            <a:off x="8463946" y="6224224"/>
            <a:ext cx="273654" cy="26425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标题文本"/>
          <p:cNvSpPr/>
          <p:nvPr>
            <p:ph type="title" hasCustomPrompt="1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标题文本</a:t>
            </a:r>
          </a:p>
        </p:txBody>
      </p:sp>
      <p:sp>
        <p:nvSpPr>
          <p:cNvPr id="128" name="图片占位符 2"/>
          <p:cNvSpPr/>
          <p:nvPr>
            <p:ph type="pic" sz="half" idx="13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/>
        </p:txBody>
      </p:sp>
      <p:sp>
        <p:nvSpPr>
          <p:cNvPr id="129" name="正文级别 1…"/>
          <p:cNvSpPr/>
          <p:nvPr>
            <p:ph type="body" sz="quarter" idx="1" hasCustomPrompt="1"/>
          </p:nvPr>
        </p:nvSpPr>
        <p:spPr>
          <a:xfrm>
            <a:off x="839787" y="2057400"/>
            <a:ext cx="3932240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0">
              <a:buSzTx/>
              <a:buFontTx/>
              <a:buNone/>
              <a:defRPr sz="1600"/>
            </a:lvl2pPr>
            <a:lvl3pPr marL="0" indent="0">
              <a:buSzTx/>
              <a:buFontTx/>
              <a:buNone/>
              <a:defRPr sz="1600"/>
            </a:lvl3pPr>
            <a:lvl4pPr marL="0" indent="0">
              <a:buSzTx/>
              <a:buFontTx/>
              <a:buNone/>
              <a:defRPr sz="1600"/>
            </a:lvl4pPr>
            <a:lvl5pPr marL="0" indent="0">
              <a:buSzTx/>
              <a:buFontTx/>
              <a:buNone/>
              <a:defRPr sz="16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30" name="幻灯片编号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标题文本"/>
          <p:cNvSpPr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138" name="正文级别 1…"/>
          <p:cNvSpPr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39" name="幻灯片编号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标题文本"/>
          <p:cNvSpPr/>
          <p:nvPr>
            <p:ph type="title" hasCustomPrompt="1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147" name="正文级别 1…"/>
          <p:cNvSpPr/>
          <p:nvPr>
            <p:ph type="body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48" name="幻灯片编号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仅标题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文本框 1"/>
          <p:cNvSpPr/>
          <p:nvPr/>
        </p:nvSpPr>
        <p:spPr>
          <a:xfrm>
            <a:off x="4318000" y="2971800"/>
            <a:ext cx="3556000" cy="235330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/>
          <a:p>
            <a:pPr>
              <a:defRPr sz="300">
                <a:solidFill>
                  <a:srgbClr val="FFFFFF">
                    <a:alpha val="0"/>
                  </a:srgbClr>
                </a:solidFill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感谢您下载包图网平台上提供的PPT作品，为了您和包图网以及原创作者的利益，请勿复制、传播、销售，否则将承担法律责任！包图网将对作品进行维权，按照传播下载次数进行十倍的索取赔偿！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pPr>
              <a:defRPr sz="600">
                <a:solidFill>
                  <a:srgbClr val="FFFFFF">
                    <a:alpha val="0"/>
                  </a:srgbClr>
                </a:solidFill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ibaotu.com</a:t>
            </a:r>
          </a:p>
        </p:txBody>
      </p:sp>
      <p:pic>
        <p:nvPicPr>
          <p:cNvPr id="37" name="图片 6" descr="图片 6"/>
          <p:cNvPicPr>
            <a:picLocks noChangeAspect="1"/>
          </p:cNvPicPr>
          <p:nvPr/>
        </p:nvPicPr>
        <p:blipFill>
          <a:blip r:embed="rId3"/>
          <a:srcRect l="928" r="1231" b="2774"/>
          <a:stretch>
            <a:fillRect/>
          </a:stretch>
        </p:blipFill>
        <p:spPr>
          <a:xfrm rot="10800000">
            <a:off x="-2" y="-19052"/>
            <a:ext cx="12192004" cy="68579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38" name="幻灯片编号"/>
          <p:cNvSpPr/>
          <p:nvPr>
            <p:ph type="sldNum" sz="quarter" idx="2"/>
          </p:nvPr>
        </p:nvSpPr>
        <p:spPr>
          <a:xfrm>
            <a:off x="8463946" y="6224224"/>
            <a:ext cx="273654" cy="26425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标题幻灯片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文本框 1"/>
          <p:cNvSpPr/>
          <p:nvPr/>
        </p:nvSpPr>
        <p:spPr>
          <a:xfrm>
            <a:off x="4318000" y="2971800"/>
            <a:ext cx="3556000" cy="235330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/>
          <a:p>
            <a:pPr>
              <a:defRPr sz="300">
                <a:solidFill>
                  <a:srgbClr val="FFFFFF">
                    <a:alpha val="0"/>
                  </a:srgbClr>
                </a:solidFill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感谢您下载包图网平台上提供的PPT作品，为了您和包图网以及原创作者的利益，请勿复制、传播、销售，否则将承担法律责任！包图网将对作品进行维权，按照传播下载次数进行十倍的索取赔偿！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pPr>
              <a:defRPr sz="600">
                <a:solidFill>
                  <a:srgbClr val="FFFFFF">
                    <a:alpha val="0"/>
                  </a:srgbClr>
                </a:solidFill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ibaotu.com</a:t>
            </a:r>
          </a:p>
        </p:txBody>
      </p:sp>
      <p:pic>
        <p:nvPicPr>
          <p:cNvPr id="46" name="图片 6" descr="图片 6"/>
          <p:cNvPicPr>
            <a:picLocks noChangeAspect="1"/>
          </p:cNvPicPr>
          <p:nvPr/>
        </p:nvPicPr>
        <p:blipFill>
          <a:blip r:embed="rId3"/>
          <a:srcRect l="928" r="1231" b="2774"/>
          <a:stretch>
            <a:fillRect/>
          </a:stretch>
        </p:blipFill>
        <p:spPr>
          <a:xfrm rot="10800000">
            <a:off x="-2" y="-19052"/>
            <a:ext cx="12192004" cy="68579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7" name="标题文本"/>
          <p:cNvSpPr/>
          <p:nvPr>
            <p:ph type="title" hasCustomPrompt="1"/>
          </p:nvPr>
        </p:nvSpPr>
        <p:spPr>
          <a:xfrm>
            <a:off x="1524000" y="1122362"/>
            <a:ext cx="9144001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1pPr>
          </a:lstStyle>
          <a:p>
            <a:r>
              <a:t>标题文本</a:t>
            </a:r>
          </a:p>
        </p:txBody>
      </p:sp>
      <p:sp>
        <p:nvSpPr>
          <p:cNvPr id="48" name="正文级别 1…"/>
          <p:cNvSpPr/>
          <p:nvPr>
            <p:ph type="body" sz="quarter" idx="1" hasCustomPrompt="1"/>
          </p:nvPr>
        </p:nvSpPr>
        <p:spPr>
          <a:xfrm>
            <a:off x="1524000" y="3602037"/>
            <a:ext cx="9144001" cy="1655764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1pPr>
            <a:lvl2pPr marL="0" indent="0" algn="ctr">
              <a:buSzTx/>
              <a:buFontTx/>
              <a:buNone/>
              <a:defRPr sz="2400"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2pPr>
            <a:lvl3pPr marL="0" indent="0" algn="ctr">
              <a:buSzTx/>
              <a:buFontTx/>
              <a:buNone/>
              <a:defRPr sz="2400"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3pPr>
            <a:lvl4pPr marL="0" indent="0" algn="ctr">
              <a:buSzTx/>
              <a:buFontTx/>
              <a:buNone/>
              <a:defRPr sz="2400"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4pPr>
            <a:lvl5pPr marL="0" indent="0" algn="ctr">
              <a:buSzTx/>
              <a:buFontTx/>
              <a:buNone/>
              <a:defRPr sz="2400"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9" name="幻灯片编号"/>
          <p:cNvSpPr/>
          <p:nvPr>
            <p:ph type="sldNum" sz="quarter" idx="2"/>
          </p:nvPr>
        </p:nvSpPr>
        <p:spPr>
          <a:xfrm>
            <a:off x="8610600" y="6356351"/>
            <a:ext cx="358411" cy="350660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标题文本"/>
          <p:cNvSpPr/>
          <p:nvPr>
            <p:ph type="title" hasCustomPrompt="1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标题文本</a:t>
            </a:r>
          </a:p>
        </p:txBody>
      </p:sp>
      <p:sp>
        <p:nvSpPr>
          <p:cNvPr id="57" name="正文级别 1…"/>
          <p:cNvSpPr/>
          <p:nvPr>
            <p:ph type="body" sz="quarter" idx="1" hasCustomPrompt="1"/>
          </p:nvPr>
        </p:nvSpPr>
        <p:spPr>
          <a:xfrm>
            <a:off x="1524000" y="3602037"/>
            <a:ext cx="9144000" cy="1655764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58" name="幻灯片编号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标题文本"/>
          <p:cNvSpPr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66" name="正文级别 1…"/>
          <p:cNvSpPr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67" name="幻灯片编号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标题文本"/>
          <p:cNvSpPr/>
          <p:nvPr>
            <p:ph type="title" hasCustomPrompt="1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标题文本</a:t>
            </a:r>
          </a:p>
        </p:txBody>
      </p:sp>
      <p:sp>
        <p:nvSpPr>
          <p:cNvPr id="75" name="正文级别 1…"/>
          <p:cNvSpPr/>
          <p:nvPr>
            <p:ph type="body" sz="quarter" idx="1" hasCustomPrompt="1"/>
          </p:nvPr>
        </p:nvSpPr>
        <p:spPr>
          <a:xfrm>
            <a:off x="831850" y="4589462"/>
            <a:ext cx="10515600" cy="150018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76" name="幻灯片编号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标题文本"/>
          <p:cNvSpPr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84" name="正文级别 1…"/>
          <p:cNvSpPr/>
          <p:nvPr>
            <p:ph type="body"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85" name="幻灯片编号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7" Type="http://schemas.openxmlformats.org/officeDocument/2006/relationships/theme" Target="../theme/theme2.xml"/><Relationship Id="rId16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6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文本"/>
          <p:cNvSpPr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 anchor="ctr">
            <a:normAutofit/>
          </a:bodyPr>
          <a:lstStyle/>
          <a:p>
            <a:r>
              <a:t>标题文本</a:t>
            </a:r>
          </a:p>
        </p:txBody>
      </p:sp>
      <p:sp>
        <p:nvSpPr>
          <p:cNvPr id="3" name="正文级别 1…"/>
          <p:cNvSpPr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normAutofit/>
          </a:bodyPr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" name="幻灯片编号"/>
          <p:cNvSpPr/>
          <p:nvPr>
            <p:ph type="sldNum" sz="quarter" idx="2"/>
          </p:nvPr>
        </p:nvSpPr>
        <p:spPr>
          <a:xfrm>
            <a:off x="11080147" y="6404293"/>
            <a:ext cx="273654" cy="26923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等线 Light"/>
          <a:ea typeface="等线 Light"/>
          <a:cs typeface="等线 Light"/>
          <a:sym typeface="等线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等线 Light"/>
          <a:ea typeface="等线 Light"/>
          <a:cs typeface="等线 Light"/>
          <a:sym typeface="等线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等线 Light"/>
          <a:ea typeface="等线 Light"/>
          <a:cs typeface="等线 Light"/>
          <a:sym typeface="等线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等线 Light"/>
          <a:ea typeface="等线 Light"/>
          <a:cs typeface="等线 Light"/>
          <a:sym typeface="等线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等线 Light"/>
          <a:ea typeface="等线 Light"/>
          <a:cs typeface="等线 Light"/>
          <a:sym typeface="等线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等线 Light"/>
          <a:ea typeface="等线 Light"/>
          <a:cs typeface="等线 Light"/>
          <a:sym typeface="等线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等线 Light"/>
          <a:ea typeface="等线 Light"/>
          <a:cs typeface="等线 Light"/>
          <a:sym typeface="等线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等线 Light"/>
          <a:ea typeface="等线 Light"/>
          <a:cs typeface="等线 Light"/>
          <a:sym typeface="等线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等线 Light"/>
          <a:ea typeface="等线 Light"/>
          <a:cs typeface="等线 Light"/>
          <a:sym typeface="等线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90204"/>
        <a:buChar char="•"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等线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90204"/>
        <a:buChar char="•"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等线"/>
        </a:defRPr>
      </a:lvl2pPr>
      <a:lvl3pPr marL="1234440" marR="0" indent="-32004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90204"/>
        <a:buChar char="•"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等线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90204"/>
        <a:buChar char="•"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等线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90204"/>
        <a:buChar char="•"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等线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90204"/>
        <a:buChar char="•"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等线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90204"/>
        <a:buChar char="•"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等线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90204"/>
        <a:buChar char="•"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等线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90204"/>
        <a:buChar char="•"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等线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等线"/>
        </a:defRPr>
      </a:lvl1pPr>
      <a:lvl2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等线"/>
        </a:defRPr>
      </a:lvl2pPr>
      <a:lvl3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等线"/>
        </a:defRPr>
      </a:lvl3pPr>
      <a:lvl4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等线"/>
        </a:defRPr>
      </a:lvl4pPr>
      <a:lvl5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等线"/>
        </a:defRPr>
      </a:lvl5pPr>
      <a:lvl6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等线"/>
        </a:defRPr>
      </a:lvl6pPr>
      <a:lvl7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等线"/>
        </a:defRPr>
      </a:lvl7pPr>
      <a:lvl8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等线"/>
        </a:defRPr>
      </a:lvl8pPr>
      <a:lvl9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等线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文本"/>
          <p:cNvSpPr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 anchor="ctr">
            <a:normAutofit/>
          </a:bodyPr>
          <a:lstStyle/>
          <a:p>
            <a:r>
              <a:t>标题文本</a:t>
            </a:r>
          </a:p>
        </p:txBody>
      </p:sp>
      <p:sp>
        <p:nvSpPr>
          <p:cNvPr id="3" name="正文级别 1…"/>
          <p:cNvSpPr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normAutofit/>
          </a:bodyPr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" name="幻灯片编号"/>
          <p:cNvSpPr/>
          <p:nvPr>
            <p:ph type="sldNum" sz="quarter" idx="2"/>
          </p:nvPr>
        </p:nvSpPr>
        <p:spPr>
          <a:xfrm>
            <a:off x="11080147" y="6404293"/>
            <a:ext cx="273654" cy="26923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等线 Light"/>
          <a:ea typeface="等线 Light"/>
          <a:cs typeface="等线 Light"/>
          <a:sym typeface="等线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等线 Light"/>
          <a:ea typeface="等线 Light"/>
          <a:cs typeface="等线 Light"/>
          <a:sym typeface="等线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等线 Light"/>
          <a:ea typeface="等线 Light"/>
          <a:cs typeface="等线 Light"/>
          <a:sym typeface="等线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等线 Light"/>
          <a:ea typeface="等线 Light"/>
          <a:cs typeface="等线 Light"/>
          <a:sym typeface="等线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等线 Light"/>
          <a:ea typeface="等线 Light"/>
          <a:cs typeface="等线 Light"/>
          <a:sym typeface="等线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等线 Light"/>
          <a:ea typeface="等线 Light"/>
          <a:cs typeface="等线 Light"/>
          <a:sym typeface="等线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等线 Light"/>
          <a:ea typeface="等线 Light"/>
          <a:cs typeface="等线 Light"/>
          <a:sym typeface="等线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等线 Light"/>
          <a:ea typeface="等线 Light"/>
          <a:cs typeface="等线 Light"/>
          <a:sym typeface="等线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等线 Light"/>
          <a:ea typeface="等线 Light"/>
          <a:cs typeface="等线 Light"/>
          <a:sym typeface="等线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90204"/>
        <a:buChar char="•"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等线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90204"/>
        <a:buChar char="•"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等线"/>
        </a:defRPr>
      </a:lvl2pPr>
      <a:lvl3pPr marL="1234440" marR="0" indent="-32004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90204"/>
        <a:buChar char="•"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等线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90204"/>
        <a:buChar char="•"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等线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90204"/>
        <a:buChar char="•"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等线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90204"/>
        <a:buChar char="•"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等线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90204"/>
        <a:buChar char="•"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等线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90204"/>
        <a:buChar char="•"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等线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90204"/>
        <a:buChar char="•"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等线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等线"/>
        </a:defRPr>
      </a:lvl1pPr>
      <a:lvl2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等线"/>
        </a:defRPr>
      </a:lvl2pPr>
      <a:lvl3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等线"/>
        </a:defRPr>
      </a:lvl3pPr>
      <a:lvl4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等线"/>
        </a:defRPr>
      </a:lvl4pPr>
      <a:lvl5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等线"/>
        </a:defRPr>
      </a:lvl5pPr>
      <a:lvl6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等线"/>
        </a:defRPr>
      </a:lvl6pPr>
      <a:lvl7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等线"/>
        </a:defRPr>
      </a:lvl7pPr>
      <a:lvl8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等线"/>
        </a:defRPr>
      </a:lvl8pPr>
      <a:lvl9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等线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tags" Target="../tags/tag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标题 1"/>
          <p:cNvSpPr/>
          <p:nvPr>
            <p:ph type="title"/>
          </p:nvPr>
        </p:nvSpPr>
        <p:spPr>
          <a:xfrm>
            <a:off x="1223442" y="2396873"/>
            <a:ext cx="10023002" cy="1174083"/>
          </a:xfrm>
          <a:prstGeom prst="rect">
            <a:avLst/>
          </a:prstGeom>
        </p:spPr>
        <p:txBody>
          <a:bodyPr/>
          <a:lstStyle>
            <a:lvl1pPr defTabSz="557530">
              <a:defRPr sz="4880" b="1">
                <a:solidFill>
                  <a:srgbClr val="F2F2F2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r>
              <a:t>文科论文写作：入门技巧与进阶之道</a:t>
            </a:r>
          </a:p>
        </p:txBody>
      </p:sp>
      <p:sp>
        <p:nvSpPr>
          <p:cNvPr id="158" name="谢廷玉 刘子正"/>
          <p:cNvSpPr/>
          <p:nvPr/>
        </p:nvSpPr>
        <p:spPr>
          <a:xfrm>
            <a:off x="4045368" y="3778251"/>
            <a:ext cx="4101264" cy="428492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 anchor="b">
            <a:normAutofit/>
          </a:bodyPr>
          <a:lstStyle>
            <a:lvl1pPr algn="ctr" defTabSz="484505">
              <a:lnSpc>
                <a:spcPct val="90000"/>
              </a:lnSpc>
              <a:defRPr sz="1905">
                <a:solidFill>
                  <a:srgbClr val="F2F2F2"/>
                </a:solidFill>
                <a:latin typeface="Kaiti SC Bold" panose="02010600040101010101" charset="-122"/>
                <a:ea typeface="Kaiti SC Bold" panose="02010600040101010101" charset="-122"/>
                <a:cs typeface="Kaiti SC Bold" panose="02010600040101010101" charset="-122"/>
                <a:sym typeface="Kaiti SC Bold" panose="02010600040101010101" charset="-122"/>
              </a:defRPr>
            </a:lvl1pPr>
          </a:lstStyle>
          <a:p>
            <a:r>
              <a:t>谢廷玉</a:t>
            </a:r>
            <a:r>
              <a:rPr lang="zh-CN"/>
              <a:t>（</a:t>
            </a:r>
            <a:r>
              <a:rPr lang="en-US" altLang="zh-CN"/>
              <a:t>2024 11 29</a:t>
            </a:r>
            <a:r>
              <a:rPr lang="zh-CN" altLang="en-US"/>
              <a:t>）</a:t>
            </a:r>
            <a:endParaRPr lang="zh-CN" altLang="en-US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矩形 32"/>
          <p:cNvSpPr/>
          <p:nvPr/>
        </p:nvSpPr>
        <p:spPr>
          <a:xfrm rot="16200000">
            <a:off x="5978333" y="-263937"/>
            <a:ext cx="235333" cy="1564806"/>
          </a:xfrm>
          <a:prstGeom prst="rect">
            <a:avLst/>
          </a:prstGeom>
          <a:solidFill>
            <a:srgbClr val="5180A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6000" b="1" i="1">
                <a:solidFill>
                  <a:srgbClr val="FFFFFF"/>
                </a:solidFill>
                <a:latin typeface="思源黑体旧字形 ExtraLight"/>
                <a:ea typeface="思源黑体旧字形 ExtraLight"/>
                <a:cs typeface="思源黑体旧字形 ExtraLight"/>
                <a:sym typeface="思源黑体旧字形 ExtraLight"/>
              </a:defRPr>
            </a:pPr>
          </a:p>
        </p:txBody>
      </p:sp>
      <p:sp>
        <p:nvSpPr>
          <p:cNvPr id="229" name="文本框 26"/>
          <p:cNvSpPr/>
          <p:nvPr/>
        </p:nvSpPr>
        <p:spPr>
          <a:xfrm>
            <a:off x="3237230" y="814348"/>
            <a:ext cx="5717539" cy="56133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 algn="ctr">
              <a:defRPr sz="2600" b="1">
                <a:solidFill>
                  <a:srgbClr val="1259A5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论文的逻辑构造是怎样的？（低配版）</a:t>
            </a:r>
          </a:p>
        </p:txBody>
      </p:sp>
      <p:sp>
        <p:nvSpPr>
          <p:cNvPr id="230" name="文本框 12"/>
          <p:cNvSpPr/>
          <p:nvPr/>
        </p:nvSpPr>
        <p:spPr>
          <a:xfrm>
            <a:off x="2363603" y="1553902"/>
            <a:ext cx="7091423" cy="2313939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 marL="342900" indent="-342900" algn="just">
              <a:lnSpc>
                <a:spcPct val="150000"/>
              </a:lnSpc>
              <a:buSzPct val="100000"/>
              <a:buFont typeface="Arial" panose="020B0604020202090204"/>
              <a:buChar char="•"/>
              <a:defRPr>
                <a:solidFill>
                  <a:srgbClr val="356B9C"/>
                </a:solidFill>
                <a:latin typeface="Kaiti SC Bold" panose="02010600040101010101" charset="-122"/>
                <a:ea typeface="Kaiti SC Bold" panose="02010600040101010101" charset="-122"/>
                <a:cs typeface="Kaiti SC Bold" panose="02010600040101010101" charset="-122"/>
                <a:sym typeface="Kaiti SC Bold" panose="02010600040101010101" charset="-122"/>
              </a:defRPr>
            </a:lvl1pPr>
          </a:lstStyle>
          <a:p>
            <a:r>
              <a:t>“低配”和“正常”的区别在于，初学者的“低配”版不要求对学术史传统有较好的把握，因而其对话性质可以较弱，独白和“转述”的性质较强。简言之，把论文当作“讲义”来写，例如以某个概念或视角为核心将某一文本串联起来，或说明文本本身的来龙去脉，对其进行“重构”。</a:t>
            </a:r>
          </a:p>
        </p:txBody>
      </p:sp>
      <p:sp>
        <p:nvSpPr>
          <p:cNvPr id="231" name="文本框 12"/>
          <p:cNvSpPr/>
          <p:nvPr/>
        </p:nvSpPr>
        <p:spPr>
          <a:xfrm>
            <a:off x="2236555" y="4046056"/>
            <a:ext cx="7718890" cy="886460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/>
          <a:p>
            <a:pPr marL="342900" indent="-342900">
              <a:lnSpc>
                <a:spcPct val="130000"/>
              </a:lnSpc>
              <a:spcBef>
                <a:spcPts val="600"/>
              </a:spcBef>
              <a:buSzPct val="100000"/>
              <a:buFont typeface="Arial" panose="020B0604020202090204"/>
              <a:buChar char="•"/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t>例子：我自己的论文——马克思的“有机体”概念／牛津期间的Essay</a:t>
            </a:r>
          </a:p>
          <a:p>
            <a:pPr marL="342900" indent="-342900">
              <a:lnSpc>
                <a:spcPct val="130000"/>
              </a:lnSpc>
              <a:spcBef>
                <a:spcPts val="600"/>
              </a:spcBef>
              <a:buSzPct val="100000"/>
              <a:buFont typeface="Arial" panose="020B0604020202090204"/>
              <a:buChar char="•"/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t>这样的“低配”论文写作也是一种非常基本的训练和积累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1" nodeType="afterEffect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" grpId="1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矩形 32"/>
          <p:cNvSpPr/>
          <p:nvPr/>
        </p:nvSpPr>
        <p:spPr>
          <a:xfrm rot="16200000">
            <a:off x="5978333" y="-263937"/>
            <a:ext cx="235333" cy="1564806"/>
          </a:xfrm>
          <a:prstGeom prst="rect">
            <a:avLst/>
          </a:prstGeom>
          <a:solidFill>
            <a:srgbClr val="5180A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6000" b="1" i="1">
                <a:solidFill>
                  <a:srgbClr val="FFFFFF"/>
                </a:solidFill>
                <a:latin typeface="思源黑体旧字形 ExtraLight"/>
                <a:ea typeface="思源黑体旧字形 ExtraLight"/>
                <a:cs typeface="思源黑体旧字形 ExtraLight"/>
                <a:sym typeface="思源黑体旧字形 ExtraLight"/>
              </a:defRPr>
            </a:pPr>
          </a:p>
        </p:txBody>
      </p:sp>
      <p:sp>
        <p:nvSpPr>
          <p:cNvPr id="234" name="文本框 26"/>
          <p:cNvSpPr/>
          <p:nvPr/>
        </p:nvSpPr>
        <p:spPr>
          <a:xfrm>
            <a:off x="2081530" y="692030"/>
            <a:ext cx="8028939" cy="56133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 algn="ctr">
              <a:defRPr sz="2600" b="1">
                <a:solidFill>
                  <a:srgbClr val="1259A5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如何从“正常”上升到“优秀”：进阶标准与“深度”的来由</a:t>
            </a:r>
          </a:p>
        </p:txBody>
      </p:sp>
      <p:sp>
        <p:nvSpPr>
          <p:cNvPr id="235" name="文本框 12"/>
          <p:cNvSpPr/>
          <p:nvPr/>
        </p:nvSpPr>
        <p:spPr>
          <a:xfrm>
            <a:off x="443457" y="1429155"/>
            <a:ext cx="3657703" cy="408939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 marL="342900" indent="-342900">
              <a:lnSpc>
                <a:spcPct val="120000"/>
              </a:lnSpc>
              <a:buSzPct val="100000"/>
              <a:buFont typeface="Arial" panose="020B0604020202090204"/>
              <a:buChar char="•"/>
              <a:defRPr b="1">
                <a:solidFill>
                  <a:srgbClr val="356B9C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问题／观点：提出较独到的观点</a:t>
            </a:r>
          </a:p>
        </p:txBody>
      </p:sp>
      <p:sp>
        <p:nvSpPr>
          <p:cNvPr id="236" name="文本框 12"/>
          <p:cNvSpPr/>
          <p:nvPr/>
        </p:nvSpPr>
        <p:spPr>
          <a:xfrm>
            <a:off x="494308" y="1937716"/>
            <a:ext cx="3556001" cy="3787138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/>
          <a:p>
            <a:pPr marL="342900" indent="-342900" algn="just">
              <a:lnSpc>
                <a:spcPct val="130000"/>
              </a:lnSpc>
              <a:spcBef>
                <a:spcPts val="600"/>
              </a:spcBef>
              <a:buSzPct val="100000"/>
              <a:buFont typeface="Arial" panose="020B0604020202090204"/>
              <a:buChar char="•"/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t>对于“清谈误国论”这种常见观点的批判，而且其批判延伸到了整个“问题链”：即此种观点如何形成，应当如何看待王学……因而此种观点不仅“新颖”而且“完备-系统”。</a:t>
            </a:r>
          </a:p>
          <a:p>
            <a:pPr marL="342900" indent="-342900" algn="just">
              <a:lnSpc>
                <a:spcPct val="130000"/>
              </a:lnSpc>
              <a:spcBef>
                <a:spcPts val="600"/>
              </a:spcBef>
              <a:buSzPct val="100000"/>
              <a:buFont typeface="Arial" panose="020B0604020202090204"/>
              <a:buChar char="•"/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t>如要提出独到观点，则需要学术史的积累，以及对已有研究的充分把握</a:t>
            </a:r>
          </a:p>
        </p:txBody>
      </p:sp>
      <p:sp>
        <p:nvSpPr>
          <p:cNvPr id="237" name="文本框 12"/>
          <p:cNvSpPr/>
          <p:nvPr/>
        </p:nvSpPr>
        <p:spPr>
          <a:xfrm>
            <a:off x="589774" y="6409201"/>
            <a:ext cx="7311245" cy="408939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 marL="342900" indent="-342900">
              <a:lnSpc>
                <a:spcPct val="120000"/>
              </a:lnSpc>
              <a:spcBef>
                <a:spcPts val="600"/>
              </a:spcBef>
              <a:buSzPct val="100000"/>
              <a:buFont typeface="Arial" panose="020B0604020202090204"/>
              <a:buChar char="•"/>
              <a:defRPr>
                <a:solidFill>
                  <a:srgbClr val="FFFFFF"/>
                </a:solidFill>
                <a:latin typeface="Kaiti SC Regular" panose="02010600040101010101" charset="-122"/>
                <a:ea typeface="Kaiti SC Regular" panose="02010600040101010101" charset="-122"/>
                <a:cs typeface="Kaiti SC Regular" panose="02010600040101010101" charset="-122"/>
                <a:sym typeface="Kaiti SC Regular" panose="02010600040101010101" charset="-122"/>
              </a:defRPr>
            </a:lvl1pPr>
          </a:lstStyle>
          <a:p>
            <a:r>
              <a:t>注：以上进阶标准都没有短时间“速成”的方法，需要长时间的积累</a:t>
            </a:r>
          </a:p>
        </p:txBody>
      </p:sp>
      <p:sp>
        <p:nvSpPr>
          <p:cNvPr id="238" name="文本框 12"/>
          <p:cNvSpPr/>
          <p:nvPr/>
        </p:nvSpPr>
        <p:spPr>
          <a:xfrm>
            <a:off x="4317999" y="1429155"/>
            <a:ext cx="3556001" cy="408939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 marL="342900" indent="-342900">
              <a:lnSpc>
                <a:spcPct val="120000"/>
              </a:lnSpc>
              <a:buSzPct val="100000"/>
              <a:buFont typeface="Arial" panose="020B0604020202090204"/>
              <a:buChar char="•"/>
              <a:defRPr b="1">
                <a:solidFill>
                  <a:srgbClr val="356B9C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论证：论证扎实且独出心裁</a:t>
            </a:r>
          </a:p>
        </p:txBody>
      </p:sp>
      <p:sp>
        <p:nvSpPr>
          <p:cNvPr id="239" name="文本框 12"/>
          <p:cNvSpPr/>
          <p:nvPr/>
        </p:nvSpPr>
        <p:spPr>
          <a:xfrm>
            <a:off x="4317999" y="1937716"/>
            <a:ext cx="3556001" cy="4276088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/>
          <a:p>
            <a:pPr marL="342900" indent="-342900" algn="just">
              <a:lnSpc>
                <a:spcPct val="130000"/>
              </a:lnSpc>
              <a:spcBef>
                <a:spcPts val="600"/>
              </a:spcBef>
              <a:buSzPct val="100000"/>
              <a:buFont typeface="Arial" panose="020B0604020202090204"/>
              <a:buChar char="•"/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t>论证的“扎实”体现在，这篇文章全文并没有使用孤证，而且不同论据之前有所关联，而不是单纯并列</a:t>
            </a:r>
          </a:p>
          <a:p>
            <a:pPr marL="342900" indent="-342900" algn="just">
              <a:lnSpc>
                <a:spcPct val="130000"/>
              </a:lnSpc>
              <a:spcBef>
                <a:spcPts val="600"/>
              </a:spcBef>
              <a:buSzPct val="100000"/>
              <a:buFont typeface="Arial" panose="020B0604020202090204"/>
              <a:buChar char="•"/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t>论证的“独出心裁”体现在，这篇文章指出了现有论证角度的局限，并从新的角度，运用新的材料进行了论证</a:t>
            </a:r>
          </a:p>
          <a:p>
            <a:pPr marL="342900" indent="-342900" algn="just">
              <a:lnSpc>
                <a:spcPct val="130000"/>
              </a:lnSpc>
              <a:spcBef>
                <a:spcPts val="600"/>
              </a:spcBef>
              <a:buSzPct val="100000"/>
              <a:buFont typeface="Arial" panose="020B0604020202090204"/>
              <a:buChar char="•"/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t>做到这点需要对自己的原始文献有非常充分的把握</a:t>
            </a:r>
          </a:p>
        </p:txBody>
      </p:sp>
      <p:sp>
        <p:nvSpPr>
          <p:cNvPr id="240" name="文本框 12"/>
          <p:cNvSpPr/>
          <p:nvPr/>
        </p:nvSpPr>
        <p:spPr>
          <a:xfrm>
            <a:off x="7988216" y="1408997"/>
            <a:ext cx="3556001" cy="789939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 marL="342900" indent="-342900">
              <a:lnSpc>
                <a:spcPct val="120000"/>
              </a:lnSpc>
              <a:buSzPct val="100000"/>
              <a:buFont typeface="Arial" panose="020B0604020202090204"/>
              <a:buChar char="•"/>
              <a:defRPr b="1">
                <a:solidFill>
                  <a:srgbClr val="356B9C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结构流畅、衔接自然、语言简明且优雅</a:t>
            </a:r>
          </a:p>
        </p:txBody>
      </p:sp>
      <p:sp>
        <p:nvSpPr>
          <p:cNvPr id="241" name="文本框 12"/>
          <p:cNvSpPr/>
          <p:nvPr/>
        </p:nvSpPr>
        <p:spPr>
          <a:xfrm>
            <a:off x="7988216" y="2354564"/>
            <a:ext cx="3556001" cy="3526788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/>
          <a:p>
            <a:pPr marL="342900" indent="-342900" algn="just">
              <a:lnSpc>
                <a:spcPct val="130000"/>
              </a:lnSpc>
              <a:spcBef>
                <a:spcPts val="600"/>
              </a:spcBef>
              <a:buSzPct val="100000"/>
              <a:buFont typeface="Arial" panose="020B0604020202090204"/>
              <a:buChar char="•"/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t>要“递进”：一避免拖沓，二避免跳跃。（哲学系一般会用“关键概念”和“关键论点”的过渡来判断拖沓和跳跃）</a:t>
            </a:r>
          </a:p>
          <a:p>
            <a:pPr marL="342900" indent="-342900" algn="just">
              <a:lnSpc>
                <a:spcPct val="130000"/>
              </a:lnSpc>
              <a:spcBef>
                <a:spcPts val="600"/>
              </a:spcBef>
              <a:buSzPct val="100000"/>
              <a:buFont typeface="Arial" panose="020B0604020202090204"/>
              <a:buChar char="•"/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t>中文系荐书：田晓菲</a:t>
            </a:r>
          </a:p>
          <a:p>
            <a:pPr marL="342900" indent="-342900" algn="just">
              <a:lnSpc>
                <a:spcPct val="130000"/>
              </a:lnSpc>
              <a:spcBef>
                <a:spcPts val="600"/>
              </a:spcBef>
              <a:buSzPct val="100000"/>
              <a:buFont typeface="Arial" panose="020B0604020202090204"/>
              <a:buChar char="•"/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t>哲学系荐书：陈来老师的一系列著作</a:t>
            </a:r>
          </a:p>
          <a:p>
            <a:pPr marL="342900" indent="-342900" algn="just">
              <a:lnSpc>
                <a:spcPct val="130000"/>
              </a:lnSpc>
              <a:spcBef>
                <a:spcPts val="600"/>
              </a:spcBef>
              <a:buSzPct val="100000"/>
              <a:buFont typeface="Arial" panose="020B0604020202090204"/>
              <a:buChar char="•"/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t>历史系荐书：余英时、史景迁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1" nodeType="afterEffect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" grpId="1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矩形 32"/>
          <p:cNvSpPr/>
          <p:nvPr/>
        </p:nvSpPr>
        <p:spPr>
          <a:xfrm rot="16200000">
            <a:off x="5978333" y="-263937"/>
            <a:ext cx="235333" cy="1564806"/>
          </a:xfrm>
          <a:prstGeom prst="rect">
            <a:avLst/>
          </a:prstGeom>
          <a:solidFill>
            <a:srgbClr val="5180A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6000" b="1" i="1">
                <a:solidFill>
                  <a:srgbClr val="FFFFFF"/>
                </a:solidFill>
                <a:latin typeface="思源黑体旧字形 ExtraLight"/>
                <a:ea typeface="思源黑体旧字形 ExtraLight"/>
                <a:cs typeface="思源黑体旧字形 ExtraLight"/>
                <a:sym typeface="思源黑体旧字形 ExtraLight"/>
              </a:defRPr>
            </a:pPr>
          </a:p>
        </p:txBody>
      </p:sp>
      <p:pic>
        <p:nvPicPr>
          <p:cNvPr id="244" name="pasted-image.pdf" descr="pasted-image.pd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45" name="文本框 12"/>
          <p:cNvSpPr/>
          <p:nvPr/>
        </p:nvSpPr>
        <p:spPr>
          <a:xfrm>
            <a:off x="207772" y="6409201"/>
            <a:ext cx="11574781" cy="370839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 marL="342900" indent="-342900">
              <a:lnSpc>
                <a:spcPct val="120000"/>
              </a:lnSpc>
              <a:spcBef>
                <a:spcPts val="600"/>
              </a:spcBef>
              <a:buSzPct val="100000"/>
              <a:buFont typeface="Arial" panose="020B0604020202090204"/>
              <a:buChar char="•"/>
              <a:defRPr sz="1600">
                <a:solidFill>
                  <a:srgbClr val="FFFFFF"/>
                </a:solidFill>
                <a:latin typeface="Kaiti SC Regular" panose="02010600040101010101" charset="-122"/>
                <a:ea typeface="Kaiti SC Regular" panose="02010600040101010101" charset="-122"/>
                <a:cs typeface="Kaiti SC Regular" panose="02010600040101010101" charset="-122"/>
                <a:sym typeface="Kaiti SC Regular" panose="02010600040101010101" charset="-122"/>
              </a:defRPr>
            </a:lvl1pPr>
          </a:lstStyle>
          <a:p>
            <a:r>
              <a:t>注：此处的“论证”和“逻辑”都需要从广义意义上理解，每个学科都有自身的逻辑和论证模式，并非只是哲学论证和形式逻辑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1" nodeType="afterEffect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" grpId="1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9" name="矩形 16"/>
          <p:cNvGrpSpPr/>
          <p:nvPr/>
        </p:nvGrpSpPr>
        <p:grpSpPr>
          <a:xfrm>
            <a:off x="2740619" y="2646596"/>
            <a:ext cx="1564808" cy="1564808"/>
            <a:chOff x="-1" y="-1"/>
            <a:chExt cx="1564807" cy="1564807"/>
          </a:xfrm>
        </p:grpSpPr>
        <p:sp>
          <p:nvSpPr>
            <p:cNvPr id="247" name="正方形"/>
            <p:cNvSpPr/>
            <p:nvPr/>
          </p:nvSpPr>
          <p:spPr>
            <a:xfrm>
              <a:off x="-2" y="-2"/>
              <a:ext cx="1564808" cy="1564808"/>
            </a:xfrm>
            <a:prstGeom prst="rect">
              <a:avLst/>
            </a:prstGeom>
            <a:solidFill>
              <a:srgbClr val="356B9C"/>
            </a:solidFill>
            <a:ln w="12700" cap="flat">
              <a:solidFill>
                <a:srgbClr val="356B9C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6000" b="1">
                  <a:solidFill>
                    <a:srgbClr val="FFFFFF"/>
                  </a:solidFill>
                  <a:latin typeface="微软雅黑"/>
                  <a:ea typeface="微软雅黑"/>
                  <a:cs typeface="微软雅黑"/>
                  <a:sym typeface="微软雅黑"/>
                </a:defRPr>
              </a:pPr>
            </a:p>
          </p:txBody>
        </p:sp>
        <p:sp>
          <p:nvSpPr>
            <p:cNvPr id="248" name="01"/>
            <p:cNvSpPr/>
            <p:nvPr/>
          </p:nvSpPr>
          <p:spPr>
            <a:xfrm>
              <a:off x="-2" y="279481"/>
              <a:ext cx="1564808" cy="10058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6000" b="1">
                  <a:solidFill>
                    <a:srgbClr val="FFFFFF"/>
                  </a:solidFill>
                  <a:latin typeface="微软雅黑"/>
                  <a:ea typeface="微软雅黑"/>
                  <a:cs typeface="微软雅黑"/>
                  <a:sym typeface="微软雅黑"/>
                </a:defRPr>
              </a:lvl1pPr>
            </a:lstStyle>
            <a:p>
              <a:r>
                <a:t>02</a:t>
              </a:r>
            </a:p>
          </p:txBody>
        </p:sp>
      </p:grpSp>
      <p:sp>
        <p:nvSpPr>
          <p:cNvPr id="250" name="矩形 17"/>
          <p:cNvSpPr/>
          <p:nvPr/>
        </p:nvSpPr>
        <p:spPr>
          <a:xfrm>
            <a:off x="11430000" y="2646596"/>
            <a:ext cx="323851" cy="1564807"/>
          </a:xfrm>
          <a:prstGeom prst="rect">
            <a:avLst/>
          </a:prstGeom>
          <a:solidFill>
            <a:srgbClr val="5180A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6000" b="1" i="1">
                <a:solidFill>
                  <a:srgbClr val="FFFFFF"/>
                </a:solidFill>
                <a:latin typeface="思源黑体旧字形 ExtraLight"/>
                <a:ea typeface="思源黑体旧字形 ExtraLight"/>
                <a:cs typeface="思源黑体旧字形 ExtraLight"/>
                <a:sym typeface="思源黑体旧字形 ExtraLight"/>
              </a:defRPr>
            </a:pPr>
          </a:p>
        </p:txBody>
      </p:sp>
      <p:sp>
        <p:nvSpPr>
          <p:cNvPr id="251" name="直接连接符 28"/>
          <p:cNvSpPr/>
          <p:nvPr/>
        </p:nvSpPr>
        <p:spPr>
          <a:xfrm>
            <a:off x="4870575" y="3605834"/>
            <a:ext cx="701132" cy="2"/>
          </a:xfrm>
          <a:prstGeom prst="line">
            <a:avLst/>
          </a:prstGeom>
          <a:ln w="38100">
            <a:solidFill>
              <a:srgbClr val="356B9C"/>
            </a:solidFill>
            <a:miter/>
          </a:ln>
        </p:spPr>
        <p:txBody>
          <a:bodyPr lIns="45718" tIns="45718" rIns="45718" bIns="45718"/>
          <a:lstStyle/>
          <a:p/>
        </p:txBody>
      </p:sp>
      <p:sp>
        <p:nvSpPr>
          <p:cNvPr id="252" name="文本框 29"/>
          <p:cNvSpPr/>
          <p:nvPr/>
        </p:nvSpPr>
        <p:spPr>
          <a:xfrm>
            <a:off x="4743573" y="2704563"/>
            <a:ext cx="4676139" cy="80263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>
              <a:defRPr sz="4000" b="1"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r>
              <a:t>如何形成“问题意识”</a:t>
            </a:r>
          </a:p>
        </p:txBody>
      </p:sp>
      <p:sp>
        <p:nvSpPr>
          <p:cNvPr id="253" name="矩形 8"/>
          <p:cNvSpPr/>
          <p:nvPr/>
        </p:nvSpPr>
        <p:spPr>
          <a:xfrm rot="10800000" flipH="1">
            <a:off x="5870871" y="3582975"/>
            <a:ext cx="3580510" cy="45721"/>
          </a:xfrm>
          <a:prstGeom prst="rect">
            <a:avLst/>
          </a:prstGeom>
          <a:solidFill>
            <a:schemeClr val="accent2">
              <a:alpha val="45000"/>
            </a:scheme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6000" b="1" i="1">
                <a:solidFill>
                  <a:srgbClr val="FFFFFF"/>
                </a:solidFill>
                <a:latin typeface="思源黑体旧字形 ExtraLight"/>
                <a:ea typeface="思源黑体旧字形 ExtraLight"/>
                <a:cs typeface="思源黑体旧字形 ExtraLight"/>
                <a:sym typeface="思源黑体旧字形 ExtraLight"/>
              </a:defRPr>
            </a:pPr>
          </a:p>
        </p:txBody>
      </p:sp>
    </p:spTree>
  </p:cSld>
  <p:clrMapOvr>
    <a:masterClrMapping/>
  </p:clrMapOvr>
  <p:transition spd="med" advClick="0" advTm="0"/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1" nodeType="afterEffect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2" nodeType="afterEffect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dur="indefinite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3" nodeType="afterEffect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dur="indefinite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4" nodeType="afterEffect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dur="indefinite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2" fill="hold" grpId="5" nodeType="afterEffect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dur="indefinite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" grpId="4" animBg="1" advAuto="0"/>
      <p:bldP spid="252" grpId="3" animBg="1" advAuto="0"/>
      <p:bldP spid="253" grpId="5" animBg="1" advAuto="0"/>
      <p:bldP spid="249" grpId="1" animBg="1" advAuto="0"/>
      <p:bldP spid="250" grpId="2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" name="流程图: 离页连接符 4"/>
          <p:cNvGrpSpPr/>
          <p:nvPr/>
        </p:nvGrpSpPr>
        <p:grpSpPr>
          <a:xfrm>
            <a:off x="385759" y="-2"/>
            <a:ext cx="928693" cy="742955"/>
            <a:chOff x="-2" y="-1"/>
            <a:chExt cx="928692" cy="742953"/>
          </a:xfrm>
        </p:grpSpPr>
        <p:sp>
          <p:nvSpPr>
            <p:cNvPr id="199" name="形状"/>
            <p:cNvSpPr/>
            <p:nvPr/>
          </p:nvSpPr>
          <p:spPr>
            <a:xfrm>
              <a:off x="-2" y="-1"/>
              <a:ext cx="928691" cy="7429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0433" y="16634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>
              <a:outerShdw blurRad="114300" dist="38100" dir="8100000" rotWithShape="0">
                <a:srgbClr val="000000">
                  <a:alpha val="30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2400" b="1">
                  <a:solidFill>
                    <a:srgbClr val="FFFFFF"/>
                  </a:solidFill>
                </a:defRPr>
              </a:pPr>
              <a:endParaRPr sz="1800"/>
            </a:p>
          </p:txBody>
        </p:sp>
        <p:sp>
          <p:nvSpPr>
            <p:cNvPr id="200" name="02"/>
            <p:cNvSpPr/>
            <p:nvPr/>
          </p:nvSpPr>
          <p:spPr>
            <a:xfrm>
              <a:off x="-2" y="141922"/>
              <a:ext cx="928692" cy="45910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2400" b="1">
                  <a:solidFill>
                    <a:srgbClr val="FFFFFF"/>
                  </a:solidFill>
                </a:defRPr>
              </a:lvl1pPr>
            </a:lstStyle>
            <a:p>
              <a:r>
                <a:t>0</a:t>
              </a:r>
              <a:r>
                <a:rPr lang="en-US"/>
                <a:t>5</a:t>
              </a:r>
              <a:endParaRPr lang="en-US"/>
            </a:p>
          </p:txBody>
        </p:sp>
      </p:grpSp>
      <p:sp>
        <p:nvSpPr>
          <p:cNvPr id="202" name="文本框 7"/>
          <p:cNvSpPr/>
          <p:nvPr/>
        </p:nvSpPr>
        <p:spPr>
          <a:xfrm>
            <a:off x="1559560" y="109855"/>
            <a:ext cx="2578735" cy="520700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lvl1pPr>
              <a:defRPr sz="2800" b="1">
                <a:solidFill>
                  <a:srgbClr val="0D0D0D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zh-CN"/>
              <a:t>案例分析</a:t>
            </a:r>
            <a:endParaRPr lang="zh-CN" altLang="en-US">
              <a:ea typeface="宋体" charset="0"/>
            </a:endParaRPr>
          </a:p>
        </p:txBody>
      </p:sp>
      <p:pic>
        <p:nvPicPr>
          <p:cNvPr id="4" name="图片 3" descr="WX20230408-104412@2x"/>
          <p:cNvPicPr>
            <a:picLocks noChangeAspect="1"/>
          </p:cNvPicPr>
          <p:nvPr/>
        </p:nvPicPr>
        <p:blipFill>
          <a:blip r:embed="rId1"/>
          <a:srcRect t="9031" b="6263"/>
          <a:stretch>
            <a:fillRect/>
          </a:stretch>
        </p:blipFill>
        <p:spPr>
          <a:xfrm>
            <a:off x="191135" y="742950"/>
            <a:ext cx="7146290" cy="2292985"/>
          </a:xfrm>
          <a:prstGeom prst="rect">
            <a:avLst/>
          </a:prstGeom>
        </p:spPr>
      </p:pic>
      <p:pic>
        <p:nvPicPr>
          <p:cNvPr id="5" name="图片 4" descr="WX20230408-104446@2x"/>
          <p:cNvPicPr>
            <a:picLocks noChangeAspect="1"/>
          </p:cNvPicPr>
          <p:nvPr/>
        </p:nvPicPr>
        <p:blipFill>
          <a:blip r:embed="rId2"/>
          <a:srcRect t="2526"/>
          <a:stretch>
            <a:fillRect/>
          </a:stretch>
        </p:blipFill>
        <p:spPr>
          <a:xfrm>
            <a:off x="191135" y="3073400"/>
            <a:ext cx="7021830" cy="3742690"/>
          </a:xfrm>
          <a:prstGeom prst="rect">
            <a:avLst/>
          </a:prstGeom>
        </p:spPr>
      </p:pic>
      <p:sp>
        <p:nvSpPr>
          <p:cNvPr id="6" name="文本框 33"/>
          <p:cNvSpPr/>
          <p:nvPr/>
        </p:nvSpPr>
        <p:spPr>
          <a:xfrm>
            <a:off x="7337425" y="836295"/>
            <a:ext cx="4782185" cy="5157470"/>
          </a:xfrm>
          <a:prstGeom prst="rect">
            <a:avLst/>
          </a:prstGeom>
          <a:ln w="12700">
            <a:miter lim="400000"/>
          </a:ln>
        </p:spPr>
        <p:txBody>
          <a:bodyPr wrap="square" lIns="24194" tIns="24194" rIns="24194" bIns="24194">
            <a:spAutoFit/>
          </a:bodyPr>
          <a:p>
            <a:pPr marL="228600" indent="-228600" algn="just" defTabSz="915035">
              <a:lnSpc>
                <a:spcPct val="150000"/>
              </a:lnSpc>
              <a:spcAft>
                <a:spcPts val="600"/>
              </a:spcAft>
              <a:buSzPct val="100000"/>
              <a:buFont typeface="Arial" panose="020B0604020202090204"/>
              <a:buChar char="•"/>
              <a:defRPr sz="14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zh-CN" sz="1600" b="1">
                <a:solidFill>
                  <a:srgbClr val="356B9C"/>
                </a:solidFill>
              </a:rPr>
              <a:t>材料：</a:t>
            </a:r>
            <a:r>
              <a:rPr lang="zh-CN" sz="1600"/>
              <a:t>对何心隐的集中</a:t>
            </a:r>
            <a:r>
              <a:rPr lang="zh-CN" sz="1600"/>
              <a:t>分析</a:t>
            </a:r>
            <a:endParaRPr lang="zh-CN" sz="1600"/>
          </a:p>
          <a:p>
            <a:pPr marL="228600" indent="-228600" algn="just" defTabSz="915035">
              <a:lnSpc>
                <a:spcPct val="150000"/>
              </a:lnSpc>
              <a:spcAft>
                <a:spcPts val="600"/>
              </a:spcAft>
              <a:buSzPct val="100000"/>
              <a:buFont typeface="Arial" panose="020B0604020202090204"/>
              <a:buChar char="•"/>
              <a:defRPr sz="14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zh-CN" sz="1600" b="1">
                <a:solidFill>
                  <a:srgbClr val="356B9C"/>
                </a:solidFill>
              </a:rPr>
              <a:t>角度：</a:t>
            </a:r>
            <a:r>
              <a:rPr lang="zh-CN" sz="1600"/>
              <a:t>哲学性诠释、形而上学向度；这种角度不仅“新”，且让这些材料和旧的问题（如阳明、泰州的学说，以及现代人伦结构的命运）</a:t>
            </a:r>
            <a:r>
              <a:rPr lang="zh-CN" sz="1600"/>
              <a:t>发生关联</a:t>
            </a:r>
            <a:endParaRPr lang="zh-CN" sz="1600"/>
          </a:p>
          <a:p>
            <a:pPr marL="228600" indent="-228600" algn="just" defTabSz="915035">
              <a:lnSpc>
                <a:spcPct val="150000"/>
              </a:lnSpc>
              <a:spcAft>
                <a:spcPts val="600"/>
              </a:spcAft>
              <a:buSzPct val="100000"/>
              <a:buFont typeface="Arial" panose="020B0604020202090204"/>
              <a:buChar char="•"/>
              <a:defRPr sz="14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zh-CN" sz="1600" b="1">
                <a:solidFill>
                  <a:srgbClr val="356B9C"/>
                </a:solidFill>
              </a:rPr>
              <a:t>把握现有</a:t>
            </a:r>
            <a:r>
              <a:rPr lang="zh-CN" sz="1600" b="1">
                <a:solidFill>
                  <a:srgbClr val="356B9C"/>
                </a:solidFill>
              </a:rPr>
              <a:t>研究：</a:t>
            </a:r>
            <a:r>
              <a:rPr lang="zh-CN" sz="1600"/>
              <a:t>了解现有的主要研究，并能提炼出“友伦”这样一个核心概念，并意识到其不足在于“哲学性诠释”的</a:t>
            </a:r>
            <a:r>
              <a:rPr lang="zh-CN" sz="1600"/>
              <a:t>缺失。</a:t>
            </a:r>
            <a:endParaRPr lang="zh-CN" sz="1600"/>
          </a:p>
          <a:p>
            <a:pPr marL="228600" indent="-228600" algn="just" defTabSz="915035">
              <a:lnSpc>
                <a:spcPct val="150000"/>
              </a:lnSpc>
              <a:spcAft>
                <a:spcPts val="600"/>
              </a:spcAft>
              <a:buSzPct val="100000"/>
              <a:buFont typeface="Arial" panose="020B0604020202090204"/>
              <a:buChar char="•"/>
              <a:defRPr sz="14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zh-CN" sz="1600" b="1">
                <a:solidFill>
                  <a:schemeClr val="bg1"/>
                </a:solidFill>
              </a:rPr>
              <a:t>迁移潜在方法：</a:t>
            </a:r>
            <a:r>
              <a:rPr lang="zh-CN" sz="1600"/>
              <a:t>意识到“哲学诠释”和“形而上学”是中国哲学和哲学史研究的一个重要</a:t>
            </a:r>
            <a:r>
              <a:rPr lang="zh-CN" sz="1600"/>
              <a:t>维度。</a:t>
            </a:r>
            <a:endParaRPr lang="zh-CN" sz="1600"/>
          </a:p>
          <a:p>
            <a:pPr marL="228600" indent="-228600" algn="just" defTabSz="915035">
              <a:lnSpc>
                <a:spcPct val="150000"/>
              </a:lnSpc>
              <a:spcAft>
                <a:spcPts val="600"/>
              </a:spcAft>
              <a:buSzPct val="100000"/>
              <a:buFont typeface="Arial" panose="020B0604020202090204"/>
              <a:buChar char="•"/>
              <a:defRPr sz="14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zh-CN" sz="1600"/>
              <a:t>这些加起来就构成了一个</a:t>
            </a:r>
            <a:r>
              <a:rPr lang="zh-CN" sz="1600" b="1">
                <a:solidFill>
                  <a:schemeClr val="bg1"/>
                </a:solidFill>
              </a:rPr>
              <a:t>完整的“问题意识”</a:t>
            </a:r>
            <a:r>
              <a:rPr lang="zh-CN" sz="1600"/>
              <a:t>。如果能够完成这样的搭建，就可以说，我们</a:t>
            </a:r>
            <a:r>
              <a:rPr lang="zh-CN" sz="1600" b="1">
                <a:solidFill>
                  <a:schemeClr val="bg1"/>
                </a:solidFill>
              </a:rPr>
              <a:t>至少有了一个“可行”的选题</a:t>
            </a:r>
            <a:r>
              <a:rPr lang="zh-CN" sz="1600"/>
              <a:t>。而</a:t>
            </a:r>
            <a:r>
              <a:rPr lang="zh-CN" sz="1600" b="1">
                <a:solidFill>
                  <a:schemeClr val="bg1"/>
                </a:solidFill>
              </a:rPr>
              <a:t>这个选题有多好则取决于与旧有问题的关联多大。</a:t>
            </a:r>
            <a:endParaRPr lang="zh-CN" sz="16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" name="流程图: 离页连接符 4"/>
          <p:cNvGrpSpPr/>
          <p:nvPr/>
        </p:nvGrpSpPr>
        <p:grpSpPr>
          <a:xfrm>
            <a:off x="385759" y="-2"/>
            <a:ext cx="928693" cy="742955"/>
            <a:chOff x="-2" y="-1"/>
            <a:chExt cx="928692" cy="742953"/>
          </a:xfrm>
        </p:grpSpPr>
        <p:sp>
          <p:nvSpPr>
            <p:cNvPr id="199" name="形状"/>
            <p:cNvSpPr/>
            <p:nvPr/>
          </p:nvSpPr>
          <p:spPr>
            <a:xfrm>
              <a:off x="-2" y="-1"/>
              <a:ext cx="928691" cy="7429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0433" y="16634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>
              <a:outerShdw blurRad="114300" dist="38100" dir="8100000" rotWithShape="0">
                <a:srgbClr val="000000">
                  <a:alpha val="30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2400" b="1">
                  <a:solidFill>
                    <a:srgbClr val="FFFFFF"/>
                  </a:solidFill>
                </a:defRPr>
              </a:pPr>
              <a:endParaRPr sz="1800"/>
            </a:p>
          </p:txBody>
        </p:sp>
        <p:sp>
          <p:nvSpPr>
            <p:cNvPr id="200" name="02"/>
            <p:cNvSpPr/>
            <p:nvPr/>
          </p:nvSpPr>
          <p:spPr>
            <a:xfrm>
              <a:off x="-2" y="141922"/>
              <a:ext cx="928692" cy="45910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2400" b="1">
                  <a:solidFill>
                    <a:srgbClr val="FFFFFF"/>
                  </a:solidFill>
                </a:defRPr>
              </a:lvl1pPr>
            </a:lstStyle>
            <a:p>
              <a:r>
                <a:t>0</a:t>
              </a:r>
              <a:r>
                <a:rPr lang="en-US"/>
                <a:t>5</a:t>
              </a:r>
              <a:endParaRPr lang="en-US"/>
            </a:p>
          </p:txBody>
        </p:sp>
      </p:grpSp>
      <p:sp>
        <p:nvSpPr>
          <p:cNvPr id="202" name="文本框 7"/>
          <p:cNvSpPr/>
          <p:nvPr/>
        </p:nvSpPr>
        <p:spPr>
          <a:xfrm>
            <a:off x="1559560" y="109855"/>
            <a:ext cx="2578735" cy="520700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lvl1pPr>
              <a:defRPr sz="2800" b="1">
                <a:solidFill>
                  <a:srgbClr val="0D0D0D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zh-CN"/>
              <a:t>案例分析</a:t>
            </a:r>
            <a:endParaRPr lang="zh-CN" altLang="en-US">
              <a:ea typeface="宋体" charset="0"/>
            </a:endParaRPr>
          </a:p>
        </p:txBody>
      </p:sp>
      <p:pic>
        <p:nvPicPr>
          <p:cNvPr id="2" name="图片 1" descr="WX20241129-182751@2x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1905" y="1052830"/>
            <a:ext cx="9538970" cy="5258435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" name="流程图: 离页连接符 4"/>
          <p:cNvGrpSpPr/>
          <p:nvPr/>
        </p:nvGrpSpPr>
        <p:grpSpPr>
          <a:xfrm>
            <a:off x="385759" y="-2"/>
            <a:ext cx="928693" cy="742955"/>
            <a:chOff x="-2" y="-1"/>
            <a:chExt cx="928692" cy="742953"/>
          </a:xfrm>
        </p:grpSpPr>
        <p:sp>
          <p:nvSpPr>
            <p:cNvPr id="199" name="形状"/>
            <p:cNvSpPr/>
            <p:nvPr/>
          </p:nvSpPr>
          <p:spPr>
            <a:xfrm>
              <a:off x="-2" y="-1"/>
              <a:ext cx="928691" cy="7429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0433" y="16634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>
              <a:outerShdw blurRad="114300" dist="38100" dir="8100000" rotWithShape="0">
                <a:srgbClr val="000000">
                  <a:alpha val="30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2400" b="1">
                  <a:solidFill>
                    <a:srgbClr val="FFFFFF"/>
                  </a:solidFill>
                </a:defRPr>
              </a:pPr>
              <a:endParaRPr sz="1800"/>
            </a:p>
          </p:txBody>
        </p:sp>
        <p:sp>
          <p:nvSpPr>
            <p:cNvPr id="200" name="02"/>
            <p:cNvSpPr/>
            <p:nvPr/>
          </p:nvSpPr>
          <p:spPr>
            <a:xfrm>
              <a:off x="-2" y="141922"/>
              <a:ext cx="928692" cy="45910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2400" b="1">
                  <a:solidFill>
                    <a:srgbClr val="FFFFFF"/>
                  </a:solidFill>
                </a:defRPr>
              </a:lvl1pPr>
            </a:lstStyle>
            <a:p>
              <a:r>
                <a:t>0</a:t>
              </a:r>
              <a:r>
                <a:rPr lang="en-US"/>
                <a:t>5</a:t>
              </a:r>
              <a:endParaRPr lang="en-US"/>
            </a:p>
          </p:txBody>
        </p:sp>
      </p:grpSp>
      <p:sp>
        <p:nvSpPr>
          <p:cNvPr id="202" name="文本框 7"/>
          <p:cNvSpPr/>
          <p:nvPr/>
        </p:nvSpPr>
        <p:spPr>
          <a:xfrm>
            <a:off x="1559560" y="109855"/>
            <a:ext cx="2578735" cy="520700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lvl1pPr>
              <a:defRPr sz="2800" b="1">
                <a:solidFill>
                  <a:srgbClr val="0D0D0D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zh-CN"/>
              <a:t>案例分析</a:t>
            </a:r>
            <a:endParaRPr lang="zh-CN" altLang="en-US">
              <a:ea typeface="宋体" charset="0"/>
            </a:endParaRPr>
          </a:p>
        </p:txBody>
      </p:sp>
      <p:pic>
        <p:nvPicPr>
          <p:cNvPr id="3" name="图片 2" descr="WX20241129-182648@2x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31950" y="981075"/>
            <a:ext cx="8919845" cy="5591175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矩形 32"/>
          <p:cNvSpPr/>
          <p:nvPr/>
        </p:nvSpPr>
        <p:spPr>
          <a:xfrm rot="16200000">
            <a:off x="5978333" y="-263937"/>
            <a:ext cx="235333" cy="1564806"/>
          </a:xfrm>
          <a:prstGeom prst="rect">
            <a:avLst/>
          </a:prstGeom>
          <a:solidFill>
            <a:srgbClr val="5180A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6000" b="1" i="1">
                <a:solidFill>
                  <a:srgbClr val="FFFFFF"/>
                </a:solidFill>
                <a:latin typeface="思源黑体旧字形 ExtraLight"/>
                <a:ea typeface="思源黑体旧字形 ExtraLight"/>
                <a:cs typeface="思源黑体旧字形 ExtraLight"/>
                <a:sym typeface="思源黑体旧字形 ExtraLight"/>
              </a:defRPr>
            </a:pPr>
          </a:p>
        </p:txBody>
      </p:sp>
      <p:sp>
        <p:nvSpPr>
          <p:cNvPr id="256" name="文本框 26"/>
          <p:cNvSpPr/>
          <p:nvPr/>
        </p:nvSpPr>
        <p:spPr>
          <a:xfrm>
            <a:off x="2645515" y="692030"/>
            <a:ext cx="6900970" cy="56133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 algn="ctr">
              <a:defRPr sz="2600" b="1">
                <a:solidFill>
                  <a:srgbClr val="1259A5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问题意识之“道”：形成问题意识=写好文献综述</a:t>
            </a:r>
          </a:p>
        </p:txBody>
      </p:sp>
      <p:sp>
        <p:nvSpPr>
          <p:cNvPr id="257" name="文本框 12"/>
          <p:cNvSpPr/>
          <p:nvPr/>
        </p:nvSpPr>
        <p:spPr>
          <a:xfrm>
            <a:off x="953477" y="1435505"/>
            <a:ext cx="4287610" cy="408939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 marL="342900" indent="-342900">
              <a:lnSpc>
                <a:spcPct val="120000"/>
              </a:lnSpc>
              <a:buSzPct val="100000"/>
              <a:buFont typeface="Arial" panose="020B0604020202090204"/>
              <a:buChar char="•"/>
              <a:defRPr b="1">
                <a:solidFill>
                  <a:srgbClr val="356B9C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文献综述的两种模式</a:t>
            </a:r>
          </a:p>
        </p:txBody>
      </p:sp>
      <p:sp>
        <p:nvSpPr>
          <p:cNvPr id="258" name="文本框 12"/>
          <p:cNvSpPr/>
          <p:nvPr/>
        </p:nvSpPr>
        <p:spPr>
          <a:xfrm>
            <a:off x="558619" y="2026581"/>
            <a:ext cx="3287231" cy="1723389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/>
          <a:p>
            <a:pPr marL="342900" indent="-342900" algn="just">
              <a:lnSpc>
                <a:spcPct val="130000"/>
              </a:lnSpc>
              <a:spcBef>
                <a:spcPts val="600"/>
              </a:spcBef>
              <a:buSzPct val="100000"/>
              <a:buFont typeface="Arial" panose="020B0604020202090204"/>
              <a:buChar char="•"/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t>基本模式：按照时间顺序进行梳理</a:t>
            </a:r>
          </a:p>
          <a:p>
            <a:pPr marL="342900" indent="-342900" algn="just">
              <a:lnSpc>
                <a:spcPct val="130000"/>
              </a:lnSpc>
              <a:spcBef>
                <a:spcPts val="600"/>
              </a:spcBef>
              <a:buSzPct val="100000"/>
              <a:buFont typeface="Arial" panose="020B0604020202090204"/>
              <a:buChar char="•"/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t>进阶模式：以代表性人物／节点性文献为轴心进行发散</a:t>
            </a:r>
          </a:p>
        </p:txBody>
      </p:sp>
      <p:sp>
        <p:nvSpPr>
          <p:cNvPr id="259" name="文本框 12"/>
          <p:cNvSpPr/>
          <p:nvPr/>
        </p:nvSpPr>
        <p:spPr>
          <a:xfrm>
            <a:off x="6465235" y="1387329"/>
            <a:ext cx="3556001" cy="408939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 marL="342900" indent="-342900">
              <a:lnSpc>
                <a:spcPct val="120000"/>
              </a:lnSpc>
              <a:buSzPct val="100000"/>
              <a:buFont typeface="Arial" panose="020B0604020202090204"/>
              <a:buChar char="•"/>
              <a:defRPr b="1">
                <a:solidFill>
                  <a:srgbClr val="356B9C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从文献综述中把握什么？</a:t>
            </a:r>
          </a:p>
        </p:txBody>
      </p:sp>
      <p:sp>
        <p:nvSpPr>
          <p:cNvPr id="260" name="文本框 12"/>
          <p:cNvSpPr/>
          <p:nvPr/>
        </p:nvSpPr>
        <p:spPr>
          <a:xfrm>
            <a:off x="4895985" y="1906139"/>
            <a:ext cx="6694501" cy="3526789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/>
          <a:p>
            <a:pPr marL="342900" indent="-342900" algn="just">
              <a:lnSpc>
                <a:spcPct val="130000"/>
              </a:lnSpc>
              <a:spcBef>
                <a:spcPts val="600"/>
              </a:spcBef>
              <a:buSzPct val="100000"/>
              <a:buFont typeface="Arial" panose="020B0604020202090204"/>
              <a:buChar char="•"/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t>“材料结构”：哪些材料已经得到了充分的解读和应用，哪些材料尚未得到系统的挖掘</a:t>
            </a:r>
            <a:endParaRPr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  <a:p>
            <a:pPr marL="342900" indent="-342900" algn="just">
              <a:lnSpc>
                <a:spcPct val="130000"/>
              </a:lnSpc>
              <a:spcBef>
                <a:spcPts val="600"/>
              </a:spcBef>
              <a:buSzPct val="100000"/>
              <a:buFont typeface="Arial" panose="020B0604020202090204"/>
              <a:buChar char="•"/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t>“问题结构”：在这一领域存在哪些问题？哪些问题上已经形成了共识性理解，哪些问题尚处于争论之中，对某些问题的解答是否会影响到对其他问题的探讨？</a:t>
            </a:r>
            <a:endParaRPr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  <a:p>
            <a:pPr marL="342900" indent="-342900" algn="just">
              <a:lnSpc>
                <a:spcPct val="130000"/>
              </a:lnSpc>
              <a:spcBef>
                <a:spcPts val="600"/>
              </a:spcBef>
              <a:buSzPct val="100000"/>
              <a:buFont typeface="Arial" panose="020B0604020202090204"/>
              <a:buChar char="•"/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t>“视角结构”：研究这一领域时研究者通常采取的视角是怎样的？是否存在其他有成效、但还没有得到充分挖掘的视角？</a:t>
            </a:r>
          </a:p>
          <a:p>
            <a:pPr marL="342900" indent="-342900" algn="just">
              <a:lnSpc>
                <a:spcPct val="130000"/>
              </a:lnSpc>
              <a:spcBef>
                <a:spcPts val="600"/>
              </a:spcBef>
              <a:buSzPct val="100000"/>
              <a:buFont typeface="Arial" panose="020B0604020202090204"/>
              <a:buChar char="•"/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t>且这三种结构经常是密切相关，彼此互动的。</a:t>
            </a:r>
          </a:p>
        </p:txBody>
      </p:sp>
      <p:sp>
        <p:nvSpPr>
          <p:cNvPr id="261" name="文本框 12"/>
          <p:cNvSpPr/>
          <p:nvPr/>
        </p:nvSpPr>
        <p:spPr>
          <a:xfrm>
            <a:off x="5225026" y="5542799"/>
            <a:ext cx="6036418" cy="789939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 marL="342900" indent="-342900">
              <a:lnSpc>
                <a:spcPct val="120000"/>
              </a:lnSpc>
              <a:spcBef>
                <a:spcPts val="600"/>
              </a:spcBef>
              <a:buSzPct val="100000"/>
              <a:buFont typeface="Arial" panose="020B0604020202090204"/>
              <a:buChar char="•"/>
              <a:defRPr>
                <a:latin typeface="Kaiti SC Regular" panose="02010600040101010101" charset="-122"/>
                <a:ea typeface="Kaiti SC Regular" panose="02010600040101010101" charset="-122"/>
                <a:cs typeface="Kaiti SC Regular" panose="02010600040101010101" charset="-122"/>
                <a:sym typeface="Kaiti SC Regular" panose="02010600040101010101" charset="-122"/>
              </a:defRPr>
            </a:lvl1pPr>
          </a:lstStyle>
          <a:p>
            <a:r>
              <a:t>思考：黄振萍老师的论文如何体现了我们所说的，三种需要从文献综述中把握的结构？</a:t>
            </a:r>
          </a:p>
        </p:txBody>
      </p:sp>
      <p:sp>
        <p:nvSpPr>
          <p:cNvPr id="262" name="文本框 12"/>
          <p:cNvSpPr/>
          <p:nvPr/>
        </p:nvSpPr>
        <p:spPr>
          <a:xfrm>
            <a:off x="481222" y="3932106"/>
            <a:ext cx="4617570" cy="2313939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 marL="342900" indent="-342900">
              <a:lnSpc>
                <a:spcPct val="120000"/>
              </a:lnSpc>
              <a:spcBef>
                <a:spcPts val="600"/>
              </a:spcBef>
              <a:buSzPct val="100000"/>
              <a:buFont typeface="Arial" panose="020B0604020202090204"/>
              <a:buChar char="•"/>
              <a:defRPr>
                <a:latin typeface="Kaiti SC Regular" panose="02010600040101010101" charset="-122"/>
                <a:ea typeface="Kaiti SC Regular" panose="02010600040101010101" charset="-122"/>
                <a:cs typeface="Kaiti SC Regular" panose="02010600040101010101" charset="-122"/>
                <a:sym typeface="Kaiti SC Regular" panose="02010600040101010101" charset="-122"/>
              </a:defRPr>
            </a:lvl1pPr>
          </a:lstStyle>
          <a:p>
            <a:r>
              <a:t>进阶型的综述可以“由点及面”：先拿出有代表性的一篇文献，然后回答两个问题：相较于之前的文献，这篇文献为何代表了一个大的进步？在哪些方面是优秀的？／对于之后的文献，它提出了怎样的问题，后续文献如何回应，或如何看待这一文献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push/>
      </p:transition>
    </mc:Choice>
    <mc:Fallback>
      <p:transition spd="slow">
        <p:push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1" nodeType="afterEffect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5" grpId="1" animBg="1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矩形 32"/>
          <p:cNvSpPr/>
          <p:nvPr/>
        </p:nvSpPr>
        <p:spPr>
          <a:xfrm rot="16200000">
            <a:off x="5978333" y="-263937"/>
            <a:ext cx="235333" cy="1564806"/>
          </a:xfrm>
          <a:prstGeom prst="rect">
            <a:avLst/>
          </a:prstGeom>
          <a:solidFill>
            <a:srgbClr val="5180A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6000" b="1" i="1">
                <a:solidFill>
                  <a:srgbClr val="FFFFFF"/>
                </a:solidFill>
                <a:latin typeface="思源黑体旧字形 ExtraLight"/>
                <a:ea typeface="思源黑体旧字形 ExtraLight"/>
                <a:cs typeface="思源黑体旧字形 ExtraLight"/>
                <a:sym typeface="思源黑体旧字形 ExtraLight"/>
              </a:defRPr>
            </a:pPr>
          </a:p>
        </p:txBody>
      </p:sp>
      <p:sp>
        <p:nvSpPr>
          <p:cNvPr id="265" name="文本框 26"/>
          <p:cNvSpPr/>
          <p:nvPr/>
        </p:nvSpPr>
        <p:spPr>
          <a:xfrm>
            <a:off x="3590519" y="598103"/>
            <a:ext cx="7709897" cy="561339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 algn="ctr">
              <a:defRPr sz="2600" b="1">
                <a:solidFill>
                  <a:srgbClr val="1259A5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问题意识之“术”：初学者如何尽快选到“能写”的题目</a:t>
            </a:r>
          </a:p>
        </p:txBody>
      </p:sp>
      <p:grpSp>
        <p:nvGrpSpPr>
          <p:cNvPr id="268" name="组合 42"/>
          <p:cNvGrpSpPr/>
          <p:nvPr/>
        </p:nvGrpSpPr>
        <p:grpSpPr>
          <a:xfrm>
            <a:off x="303047" y="762345"/>
            <a:ext cx="9507833" cy="2083242"/>
            <a:chOff x="0" y="0"/>
            <a:chExt cx="9507832" cy="2083240"/>
          </a:xfrm>
        </p:grpSpPr>
        <p:sp>
          <p:nvSpPr>
            <p:cNvPr id="266" name="文本框 7"/>
            <p:cNvSpPr/>
            <p:nvPr/>
          </p:nvSpPr>
          <p:spPr>
            <a:xfrm>
              <a:off x="0" y="0"/>
              <a:ext cx="9507833" cy="53121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>
              <a:lvl1pPr marL="342900" indent="-342900">
                <a:buSzPct val="100000"/>
                <a:buFont typeface="Arial" panose="020B0604020202090204"/>
                <a:buChar char="•"/>
                <a:defRPr sz="2000" b="1">
                  <a:solidFill>
                    <a:srgbClr val="356B9C"/>
                  </a:solidFill>
                  <a:latin typeface="微软雅黑"/>
                  <a:ea typeface="微软雅黑"/>
                  <a:cs typeface="微软雅黑"/>
                  <a:sym typeface="微软雅黑"/>
                </a:defRPr>
              </a:lvl1pPr>
            </a:lstStyle>
            <a:p>
              <a:r>
                <a:t>从老师处获得选题</a:t>
              </a:r>
            </a:p>
          </p:txBody>
        </p:sp>
        <p:sp>
          <p:nvSpPr>
            <p:cNvPr id="267" name="文本框 8"/>
            <p:cNvSpPr/>
            <p:nvPr/>
          </p:nvSpPr>
          <p:spPr>
            <a:xfrm>
              <a:off x="664179" y="465446"/>
              <a:ext cx="8704420" cy="16177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>
              <a:lvl1pPr>
                <a:lnSpc>
                  <a:spcPct val="150000"/>
                </a:lnSpc>
                <a:defRPr>
                  <a:latin typeface="微软雅黑"/>
                  <a:ea typeface="微软雅黑"/>
                  <a:cs typeface="微软雅黑"/>
                  <a:sym typeface="微软雅黑"/>
                </a:defRPr>
              </a:lvl1pPr>
            </a:lstStyle>
            <a:p>
              <a:r>
                <a:t>和老师沟通，从老师处获得选题（老师也很期待大家和自己沟通，很害怕看到不经沟通就出现的，离谱的题目，有的老师甚至会强制要求学期中沟通选题）</a:t>
              </a:r>
            </a:p>
          </p:txBody>
        </p:sp>
      </p:grpSp>
      <p:grpSp>
        <p:nvGrpSpPr>
          <p:cNvPr id="271" name="组合 51"/>
          <p:cNvGrpSpPr/>
          <p:nvPr/>
        </p:nvGrpSpPr>
        <p:grpSpPr>
          <a:xfrm>
            <a:off x="361365" y="2177708"/>
            <a:ext cx="9639728" cy="2246518"/>
            <a:chOff x="0" y="0"/>
            <a:chExt cx="9639726" cy="2246517"/>
          </a:xfrm>
        </p:grpSpPr>
        <p:sp>
          <p:nvSpPr>
            <p:cNvPr id="269" name="文本框 10"/>
            <p:cNvSpPr/>
            <p:nvPr/>
          </p:nvSpPr>
          <p:spPr>
            <a:xfrm>
              <a:off x="0" y="0"/>
              <a:ext cx="8395875" cy="5740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>
              <a:lvl1pPr marL="342900" indent="-342900">
                <a:buSzPct val="100000"/>
                <a:buFont typeface="Arial" panose="020B0604020202090204"/>
                <a:buChar char="•"/>
                <a:defRPr sz="2000" b="1">
                  <a:solidFill>
                    <a:srgbClr val="356B9C"/>
                  </a:solidFill>
                  <a:latin typeface="微软雅黑"/>
                  <a:ea typeface="微软雅黑"/>
                  <a:cs typeface="微软雅黑"/>
                  <a:sym typeface="微软雅黑"/>
                </a:defRPr>
              </a:lvl1pPr>
            </a:lstStyle>
            <a:p>
              <a:r>
                <a:t>从对立中获得选题</a:t>
              </a:r>
            </a:p>
          </p:txBody>
        </p:sp>
        <p:sp>
          <p:nvSpPr>
            <p:cNvPr id="270" name="文本框 11"/>
            <p:cNvSpPr/>
            <p:nvPr/>
          </p:nvSpPr>
          <p:spPr>
            <a:xfrm>
              <a:off x="673392" y="498414"/>
              <a:ext cx="8966335" cy="174810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>
              <a:lvl1pPr algn="just">
                <a:lnSpc>
                  <a:spcPct val="150000"/>
                </a:lnSpc>
                <a:defRPr>
                  <a:latin typeface="微软雅黑"/>
                  <a:ea typeface="微软雅黑"/>
                  <a:cs typeface="微软雅黑"/>
                  <a:sym typeface="微软雅黑"/>
                </a:defRPr>
              </a:lvl1pPr>
            </a:lstStyle>
            <a:p>
              <a:r>
                <a:t>从冲突对立的两种观点中获得选题（任何学者基本都会在著作中列出与自己不同的观点，并且与其他学者有所论辩）（如我的“林枫计划”结业论文：塔克-伍德命题）</a:t>
              </a:r>
            </a:p>
          </p:txBody>
        </p:sp>
      </p:grpSp>
      <p:grpSp>
        <p:nvGrpSpPr>
          <p:cNvPr id="274" name="组合 51"/>
          <p:cNvGrpSpPr/>
          <p:nvPr/>
        </p:nvGrpSpPr>
        <p:grpSpPr>
          <a:xfrm>
            <a:off x="427312" y="3614217"/>
            <a:ext cx="9507833" cy="2213199"/>
            <a:chOff x="0" y="0"/>
            <a:chExt cx="9507832" cy="2213198"/>
          </a:xfrm>
        </p:grpSpPr>
        <p:sp>
          <p:nvSpPr>
            <p:cNvPr id="272" name="文本框 13"/>
            <p:cNvSpPr/>
            <p:nvPr/>
          </p:nvSpPr>
          <p:spPr>
            <a:xfrm>
              <a:off x="0" y="0"/>
              <a:ext cx="9456919" cy="5755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>
              <a:lvl1pPr marL="342900" indent="-342900">
                <a:buSzPct val="100000"/>
                <a:buFont typeface="Arial" panose="020B0604020202090204"/>
                <a:buChar char="•"/>
                <a:defRPr sz="2000" b="1">
                  <a:solidFill>
                    <a:srgbClr val="356B9C"/>
                  </a:solidFill>
                  <a:latin typeface="微软雅黑"/>
                  <a:ea typeface="微软雅黑"/>
                  <a:cs typeface="微软雅黑"/>
                  <a:sym typeface="微软雅黑"/>
                </a:defRPr>
              </a:lvl1pPr>
            </a:lstStyle>
            <a:p>
              <a:r>
                <a:t>从困惑中获得选题</a:t>
              </a:r>
            </a:p>
          </p:txBody>
        </p:sp>
        <p:sp>
          <p:nvSpPr>
            <p:cNvPr id="273" name="文本框 14"/>
            <p:cNvSpPr/>
            <p:nvPr/>
          </p:nvSpPr>
          <p:spPr>
            <a:xfrm>
              <a:off x="758494" y="460339"/>
              <a:ext cx="8749339" cy="17528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>
              <a:lvl1pPr algn="just">
                <a:lnSpc>
                  <a:spcPct val="150000"/>
                </a:lnSpc>
                <a:defRPr>
                  <a:latin typeface="微软雅黑"/>
                  <a:ea typeface="微软雅黑"/>
                  <a:cs typeface="微软雅黑"/>
                  <a:sym typeface="微软雅黑"/>
                </a:defRPr>
              </a:lvl1pPr>
            </a:lstStyle>
            <a:p>
              <a:r>
                <a:t>从自己感到“困惑”，或者觉得“重要”的概念入手对其含义进行梳理（尽量让自己的困惑成为具有可操作性的选题，如浓缩在一个“概念”上，建议也同时和老师交流）</a:t>
              </a:r>
            </a:p>
          </p:txBody>
        </p:sp>
      </p:grpSp>
      <p:grpSp>
        <p:nvGrpSpPr>
          <p:cNvPr id="277" name="组合 51"/>
          <p:cNvGrpSpPr/>
          <p:nvPr/>
        </p:nvGrpSpPr>
        <p:grpSpPr>
          <a:xfrm>
            <a:off x="427312" y="5019490"/>
            <a:ext cx="9507833" cy="2232456"/>
            <a:chOff x="0" y="0"/>
            <a:chExt cx="9507832" cy="2232455"/>
          </a:xfrm>
        </p:grpSpPr>
        <p:sp>
          <p:nvSpPr>
            <p:cNvPr id="275" name="文本框 13"/>
            <p:cNvSpPr/>
            <p:nvPr/>
          </p:nvSpPr>
          <p:spPr>
            <a:xfrm>
              <a:off x="0" y="0"/>
              <a:ext cx="9456919" cy="5755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>
              <a:lvl1pPr marL="342900" indent="-342900">
                <a:buSzPct val="100000"/>
                <a:buFont typeface="Arial" panose="020B0604020202090204"/>
                <a:buChar char="•"/>
                <a:defRPr sz="2000" b="1">
                  <a:solidFill>
                    <a:srgbClr val="356B9C"/>
                  </a:solidFill>
                  <a:latin typeface="微软雅黑"/>
                  <a:ea typeface="微软雅黑"/>
                  <a:cs typeface="微软雅黑"/>
                  <a:sym typeface="微软雅黑"/>
                </a:defRPr>
              </a:lvl1pPr>
            </a:lstStyle>
            <a:p>
              <a:r>
                <a:t>从听课中获得选题</a:t>
              </a:r>
            </a:p>
          </p:txBody>
        </p:sp>
        <p:sp>
          <p:nvSpPr>
            <p:cNvPr id="276" name="文本框 14"/>
            <p:cNvSpPr/>
            <p:nvPr/>
          </p:nvSpPr>
          <p:spPr>
            <a:xfrm>
              <a:off x="758494" y="460339"/>
              <a:ext cx="8749339" cy="177211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just">
                <a:lnSpc>
                  <a:spcPct val="150000"/>
                </a:lnSpc>
                <a:defRPr>
                  <a:latin typeface="微软雅黑"/>
                  <a:ea typeface="微软雅黑"/>
                  <a:cs typeface="微软雅黑"/>
                  <a:sym typeface="微软雅黑"/>
                </a:defRPr>
              </a:pPr>
              <a:r>
                <a:t>文献综述不仅要起到</a:t>
              </a:r>
              <a:r>
                <a:rPr>
                  <a:latin typeface="Arial" panose="020B0604020202090204"/>
                  <a:ea typeface="Arial" panose="020B0604020202090204"/>
                  <a:cs typeface="Arial" panose="020B0604020202090204"/>
                  <a:sym typeface="Arial" panose="020B0604020202090204"/>
                </a:rPr>
                <a:t>“</a:t>
              </a:r>
              <a:r>
                <a:t>回顾</a:t>
              </a:r>
              <a:r>
                <a:rPr>
                  <a:latin typeface="Arial" panose="020B0604020202090204"/>
                  <a:ea typeface="Arial" panose="020B0604020202090204"/>
                  <a:cs typeface="Arial" panose="020B0604020202090204"/>
                  <a:sym typeface="Arial" panose="020B0604020202090204"/>
                </a:rPr>
                <a:t>”</a:t>
              </a:r>
              <a:r>
                <a:t>的作用，回顾某个问题的研究在历史上的发展，还要有一个</a:t>
              </a:r>
              <a:r>
                <a:rPr>
                  <a:latin typeface="Arial" panose="020B0604020202090204"/>
                  <a:ea typeface="Arial" panose="020B0604020202090204"/>
                  <a:cs typeface="Arial" panose="020B0604020202090204"/>
                  <a:sym typeface="Arial" panose="020B0604020202090204"/>
                </a:rPr>
                <a:t>“</a:t>
              </a:r>
              <a:r>
                <a:t>前瞻</a:t>
              </a:r>
              <a:r>
                <a:rPr>
                  <a:latin typeface="Arial" panose="020B0604020202090204"/>
                  <a:ea typeface="Arial" panose="020B0604020202090204"/>
                  <a:cs typeface="Arial" panose="020B0604020202090204"/>
                  <a:sym typeface="Arial" panose="020B0604020202090204"/>
                </a:rPr>
                <a:t>”</a:t>
              </a:r>
              <a:r>
                <a:t>的作用；而且重量级学者的作品可能较老，涵盖不到新出现的问题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1" nodeType="afterEffect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dur="indefinite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dur="indefinite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dur="indefinite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dur="indefinite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" grpId="4" animBg="1" advAuto="0"/>
      <p:bldP spid="268" grpId="2" animBg="1" advAuto="0"/>
      <p:bldP spid="271" grpId="3" animBg="1" advAuto="0"/>
      <p:bldP spid="264" grpId="1" animBg="1" advAuto="0"/>
      <p:bldP spid="277" grpId="5" animBg="1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矩形 32"/>
          <p:cNvSpPr/>
          <p:nvPr/>
        </p:nvSpPr>
        <p:spPr>
          <a:xfrm rot="16200000">
            <a:off x="5978333" y="-263937"/>
            <a:ext cx="235333" cy="1564806"/>
          </a:xfrm>
          <a:prstGeom prst="rect">
            <a:avLst/>
          </a:prstGeom>
          <a:solidFill>
            <a:srgbClr val="5180A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6000" b="1" i="1">
                <a:solidFill>
                  <a:srgbClr val="FFFFFF"/>
                </a:solidFill>
                <a:latin typeface="思源黑体旧字形 ExtraLight"/>
                <a:ea typeface="思源黑体旧字形 ExtraLight"/>
                <a:cs typeface="思源黑体旧字形 ExtraLight"/>
                <a:sym typeface="思源黑体旧字形 ExtraLight"/>
              </a:defRPr>
            </a:pPr>
          </a:p>
        </p:txBody>
      </p:sp>
      <p:sp>
        <p:nvSpPr>
          <p:cNvPr id="280" name="文本框 26"/>
          <p:cNvSpPr/>
          <p:nvPr/>
        </p:nvSpPr>
        <p:spPr>
          <a:xfrm>
            <a:off x="2241052" y="598103"/>
            <a:ext cx="7709896" cy="561339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 algn="ctr">
              <a:defRPr sz="2600" b="1">
                <a:solidFill>
                  <a:srgbClr val="1259A5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检验一个选题是否合适“能写”的两个标准</a:t>
            </a:r>
          </a:p>
        </p:txBody>
      </p:sp>
      <p:grpSp>
        <p:nvGrpSpPr>
          <p:cNvPr id="283" name="组合 51"/>
          <p:cNvGrpSpPr/>
          <p:nvPr/>
        </p:nvGrpSpPr>
        <p:grpSpPr>
          <a:xfrm>
            <a:off x="843715" y="1306366"/>
            <a:ext cx="9639728" cy="2246518"/>
            <a:chOff x="0" y="0"/>
            <a:chExt cx="9639726" cy="2246517"/>
          </a:xfrm>
        </p:grpSpPr>
        <p:sp>
          <p:nvSpPr>
            <p:cNvPr id="281" name="文本框 10"/>
            <p:cNvSpPr/>
            <p:nvPr/>
          </p:nvSpPr>
          <p:spPr>
            <a:xfrm>
              <a:off x="0" y="0"/>
              <a:ext cx="8395875" cy="5740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>
              <a:lvl1pPr marL="342900" indent="-342900">
                <a:buSzPct val="100000"/>
                <a:buFont typeface="Arial" panose="020B0604020202090204"/>
                <a:buChar char="•"/>
                <a:defRPr sz="2000" b="1">
                  <a:solidFill>
                    <a:srgbClr val="356B9C"/>
                  </a:solidFill>
                  <a:latin typeface="微软雅黑"/>
                  <a:ea typeface="微软雅黑"/>
                  <a:cs typeface="微软雅黑"/>
                  <a:sym typeface="微软雅黑"/>
                </a:defRPr>
              </a:lvl1pPr>
            </a:lstStyle>
            <a:p>
              <a:r>
                <a:t>是否“有意义”</a:t>
              </a:r>
            </a:p>
          </p:txBody>
        </p:sp>
        <p:sp>
          <p:nvSpPr>
            <p:cNvPr id="282" name="文本框 11"/>
            <p:cNvSpPr/>
            <p:nvPr/>
          </p:nvSpPr>
          <p:spPr>
            <a:xfrm>
              <a:off x="673392" y="498414"/>
              <a:ext cx="8966335" cy="174810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>
              <a:lvl1pPr algn="just">
                <a:lnSpc>
                  <a:spcPct val="150000"/>
                </a:lnSpc>
                <a:defRPr>
                  <a:latin typeface="微软雅黑"/>
                  <a:ea typeface="微软雅黑"/>
                  <a:cs typeface="微软雅黑"/>
                  <a:sym typeface="微软雅黑"/>
                </a:defRPr>
              </a:lvl1pPr>
            </a:lstStyle>
            <a:p>
              <a:r>
                <a:t>对解决自己的困惑是否有意义；对更好理解某一文本是否有意义；对当前的学术研究，初学者可以关注前两个层面的意义，后一个层面的意义需要比较深的对学术史的把握</a:t>
              </a:r>
            </a:p>
          </p:txBody>
        </p:sp>
      </p:grpSp>
      <p:grpSp>
        <p:nvGrpSpPr>
          <p:cNvPr id="286" name="组合 51"/>
          <p:cNvGrpSpPr/>
          <p:nvPr/>
        </p:nvGrpSpPr>
        <p:grpSpPr>
          <a:xfrm>
            <a:off x="921116" y="2805114"/>
            <a:ext cx="9744418" cy="2268270"/>
            <a:chOff x="0" y="0"/>
            <a:chExt cx="9744417" cy="2268269"/>
          </a:xfrm>
        </p:grpSpPr>
        <p:sp>
          <p:nvSpPr>
            <p:cNvPr id="284" name="文本框 13"/>
            <p:cNvSpPr/>
            <p:nvPr/>
          </p:nvSpPr>
          <p:spPr>
            <a:xfrm>
              <a:off x="0" y="0"/>
              <a:ext cx="9692238" cy="58988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>
              <a:lvl1pPr marL="342900" indent="-342900">
                <a:buSzPct val="100000"/>
                <a:buFont typeface="Arial" panose="020B0604020202090204"/>
                <a:buChar char="•"/>
                <a:defRPr sz="2000" b="1">
                  <a:solidFill>
                    <a:srgbClr val="356B9C"/>
                  </a:solidFill>
                  <a:latin typeface="微软雅黑"/>
                  <a:ea typeface="微软雅黑"/>
                  <a:cs typeface="微软雅黑"/>
                  <a:sym typeface="微软雅黑"/>
                </a:defRPr>
              </a:lvl1pPr>
            </a:lstStyle>
            <a:p>
              <a:r>
                <a:t>是否“可操作”</a:t>
              </a:r>
            </a:p>
          </p:txBody>
        </p:sp>
        <p:sp>
          <p:nvSpPr>
            <p:cNvPr id="285" name="文本框 14"/>
            <p:cNvSpPr/>
            <p:nvPr/>
          </p:nvSpPr>
          <p:spPr>
            <a:xfrm>
              <a:off x="777367" y="471793"/>
              <a:ext cx="8967051" cy="17964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>
              <a:lvl1pPr algn="just">
                <a:lnSpc>
                  <a:spcPct val="150000"/>
                </a:lnSpc>
                <a:defRPr>
                  <a:latin typeface="微软雅黑"/>
                  <a:ea typeface="微软雅黑"/>
                  <a:cs typeface="微软雅黑"/>
                  <a:sym typeface="微软雅黑"/>
                </a:defRPr>
              </a:lvl1pPr>
            </a:lstStyle>
            <a:p>
              <a:r>
                <a:t>能否落实到某个（些）具体的概念（关键词）和文本？能否以一种较为明确的逻辑来加以论述？比较以下两个选题：犹太教对法兰克福学派的影响／萨特与卢卡奇之辩：萨特转向马克思主义的思想契机。前者是两个广袤的范畴，其中的概念、文本、人物、事件极多；后者落在具体的人和事上。当然，没有绝对“不可操作”的题目，需要量力而为</a:t>
              </a:r>
            </a:p>
          </p:txBody>
        </p:sp>
      </p:grpSp>
      <p:sp>
        <p:nvSpPr>
          <p:cNvPr id="287" name="文本框 12"/>
          <p:cNvSpPr/>
          <p:nvPr/>
        </p:nvSpPr>
        <p:spPr>
          <a:xfrm>
            <a:off x="1597253" y="5356083"/>
            <a:ext cx="8997493" cy="821689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 marL="342900" indent="-342900" algn="just">
              <a:lnSpc>
                <a:spcPct val="130000"/>
              </a:lnSpc>
              <a:spcBef>
                <a:spcPts val="600"/>
              </a:spcBef>
              <a:buSzPct val="100000"/>
              <a:buFont typeface="Arial" panose="020B0604020202090204"/>
              <a:buChar char="•"/>
              <a:defRPr b="1">
                <a:solidFill>
                  <a:srgbClr val="3D82B2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处理好这个选题需要涉及多少概念？进行多少层论述？（某种意义上，心里要有一个“开题报告”的腹稿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1" nodeType="afterEffect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dur="indefinite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dur="indefinite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" grpId="3" animBg="1" advAuto="0"/>
      <p:bldP spid="283" grpId="2" animBg="1" advAuto="0"/>
      <p:bldP spid="279" grpId="1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文本框 26"/>
          <p:cNvSpPr/>
          <p:nvPr/>
        </p:nvSpPr>
        <p:spPr>
          <a:xfrm>
            <a:off x="4723131" y="553515"/>
            <a:ext cx="2745739" cy="56133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 algn="ctr">
              <a:defRPr sz="2600" b="1">
                <a:solidFill>
                  <a:srgbClr val="1259A5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破题：什么是论文</a:t>
            </a:r>
          </a:p>
        </p:txBody>
      </p:sp>
      <p:sp>
        <p:nvSpPr>
          <p:cNvPr id="161" name="矩形 32"/>
          <p:cNvSpPr/>
          <p:nvPr/>
        </p:nvSpPr>
        <p:spPr>
          <a:xfrm rot="16200000">
            <a:off x="5978333" y="-263937"/>
            <a:ext cx="235333" cy="1564806"/>
          </a:xfrm>
          <a:prstGeom prst="rect">
            <a:avLst/>
          </a:prstGeom>
          <a:solidFill>
            <a:srgbClr val="5180A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6000" b="1" i="1">
                <a:solidFill>
                  <a:srgbClr val="FFFFFF"/>
                </a:solidFill>
                <a:latin typeface="思源黑体旧字形 ExtraLight"/>
                <a:ea typeface="思源黑体旧字形 ExtraLight"/>
                <a:cs typeface="思源黑体旧字形 ExtraLight"/>
                <a:sym typeface="思源黑体旧字形 ExtraLight"/>
              </a:defRPr>
            </a:pPr>
            <a:endParaRPr sz="1800"/>
          </a:p>
        </p:txBody>
      </p:sp>
      <p:sp>
        <p:nvSpPr>
          <p:cNvPr id="162" name="文本框 12"/>
          <p:cNvSpPr/>
          <p:nvPr/>
        </p:nvSpPr>
        <p:spPr>
          <a:xfrm>
            <a:off x="1717003" y="1358591"/>
            <a:ext cx="8663558" cy="4398645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 marL="342900" indent="-342900">
              <a:buSzPct val="100000"/>
              <a:buFont typeface="Arial" panose="020B0604020202090204"/>
              <a:buChar char="•"/>
              <a:defRPr sz="2000" b="1">
                <a:solidFill>
                  <a:srgbClr val="356B9C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1. 选题问题和原创性问题</a:t>
            </a:r>
          </a:p>
          <a:p>
            <a:r>
              <a:t>（1）不会写，没思路，有时有想法但不会表达</a:t>
            </a:r>
          </a:p>
          <a:p>
            <a:r>
              <a:t>（2）感觉在写废话，或者大家都知道的一些道理，怎样写出独特的思考，且让其他人能看懂</a:t>
            </a:r>
          </a:p>
          <a:p>
            <a:r>
              <a:t>（3）如何避免自己的文章空洞而无内容</a:t>
            </a:r>
          </a:p>
          <a:p/>
          <a:p>
            <a:r>
              <a:t>2. 写作习惯问题</a:t>
            </a:r>
          </a:p>
          <a:p>
            <a:r>
              <a:t>（1）面对很长字数的作业，下意识想拖延怎么办？</a:t>
            </a:r>
          </a:p>
          <a:p>
            <a:r>
              <a:t>（2）写到一半，想到某个论点，但是不记得在哪读到了，找了很久找不到，很浪费时间</a:t>
            </a:r>
          </a:p>
          <a:p/>
          <a:p>
            <a:r>
              <a:t>3. 表达问题</a:t>
            </a:r>
          </a:p>
          <a:p>
            <a:r>
              <a:t>（1）遣詞造句，特別是銜接，還有不怎麼會寫摘要與結語</a:t>
            </a:r>
          </a:p>
          <a:p>
            <a:r>
              <a:t>（2）往往感覺無從下手，思路和結構不清晰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1" nodeType="afterEffect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" grpId="1" bldLvl="0" animBg="1" advAuto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1" name="矩形 16"/>
          <p:cNvGrpSpPr/>
          <p:nvPr/>
        </p:nvGrpSpPr>
        <p:grpSpPr>
          <a:xfrm>
            <a:off x="2755967" y="2646596"/>
            <a:ext cx="1564808" cy="1564808"/>
            <a:chOff x="-1" y="-1"/>
            <a:chExt cx="1564807" cy="1564807"/>
          </a:xfrm>
        </p:grpSpPr>
        <p:sp>
          <p:nvSpPr>
            <p:cNvPr id="289" name="正方形"/>
            <p:cNvSpPr/>
            <p:nvPr/>
          </p:nvSpPr>
          <p:spPr>
            <a:xfrm>
              <a:off x="-2" y="-2"/>
              <a:ext cx="1564808" cy="1564808"/>
            </a:xfrm>
            <a:prstGeom prst="rect">
              <a:avLst/>
            </a:prstGeom>
            <a:solidFill>
              <a:srgbClr val="356B9C"/>
            </a:solidFill>
            <a:ln w="12700" cap="flat">
              <a:solidFill>
                <a:srgbClr val="356B9C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6000" b="1">
                  <a:solidFill>
                    <a:srgbClr val="FFFFFF"/>
                  </a:solidFill>
                  <a:latin typeface="微软雅黑"/>
                  <a:ea typeface="微软雅黑"/>
                  <a:cs typeface="微软雅黑"/>
                  <a:sym typeface="微软雅黑"/>
                </a:defRPr>
              </a:pPr>
            </a:p>
          </p:txBody>
        </p:sp>
        <p:sp>
          <p:nvSpPr>
            <p:cNvPr id="290" name="01"/>
            <p:cNvSpPr/>
            <p:nvPr/>
          </p:nvSpPr>
          <p:spPr>
            <a:xfrm>
              <a:off x="-2" y="279481"/>
              <a:ext cx="1564808" cy="10058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6000" b="1">
                  <a:solidFill>
                    <a:srgbClr val="FFFFFF"/>
                  </a:solidFill>
                  <a:latin typeface="微软雅黑"/>
                  <a:ea typeface="微软雅黑"/>
                  <a:cs typeface="微软雅黑"/>
                  <a:sym typeface="微软雅黑"/>
                </a:defRPr>
              </a:lvl1pPr>
            </a:lstStyle>
            <a:p>
              <a:r>
                <a:t>03</a:t>
              </a:r>
            </a:p>
          </p:txBody>
        </p:sp>
      </p:grpSp>
      <p:sp>
        <p:nvSpPr>
          <p:cNvPr id="292" name="矩形 17"/>
          <p:cNvSpPr/>
          <p:nvPr/>
        </p:nvSpPr>
        <p:spPr>
          <a:xfrm>
            <a:off x="11430000" y="2646596"/>
            <a:ext cx="323851" cy="1564807"/>
          </a:xfrm>
          <a:prstGeom prst="rect">
            <a:avLst/>
          </a:prstGeom>
          <a:solidFill>
            <a:srgbClr val="5180A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6000" b="1" i="1">
                <a:solidFill>
                  <a:srgbClr val="FFFFFF"/>
                </a:solidFill>
                <a:latin typeface="思源黑体旧字形 ExtraLight"/>
                <a:ea typeface="思源黑体旧字形 ExtraLight"/>
                <a:cs typeface="思源黑体旧字形 ExtraLight"/>
                <a:sym typeface="思源黑体旧字形 ExtraLight"/>
              </a:defRPr>
            </a:pPr>
          </a:p>
        </p:txBody>
      </p:sp>
      <p:sp>
        <p:nvSpPr>
          <p:cNvPr id="293" name="直接连接符 28"/>
          <p:cNvSpPr/>
          <p:nvPr/>
        </p:nvSpPr>
        <p:spPr>
          <a:xfrm>
            <a:off x="4885923" y="3605834"/>
            <a:ext cx="701132" cy="2"/>
          </a:xfrm>
          <a:prstGeom prst="line">
            <a:avLst/>
          </a:prstGeom>
          <a:ln w="38100">
            <a:solidFill>
              <a:srgbClr val="356B9C"/>
            </a:solidFill>
            <a:miter/>
          </a:ln>
        </p:spPr>
        <p:txBody>
          <a:bodyPr lIns="45718" tIns="45718" rIns="45718" bIns="45718"/>
          <a:lstStyle/>
          <a:p/>
        </p:txBody>
      </p:sp>
      <p:sp>
        <p:nvSpPr>
          <p:cNvPr id="294" name="文本框 29"/>
          <p:cNvSpPr/>
          <p:nvPr/>
        </p:nvSpPr>
        <p:spPr>
          <a:xfrm>
            <a:off x="4758921" y="2704563"/>
            <a:ext cx="4168139" cy="80263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>
              <a:defRPr sz="4000" b="1"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r>
              <a:t>如何应对常见疑难</a:t>
            </a:r>
          </a:p>
        </p:txBody>
      </p:sp>
      <p:sp>
        <p:nvSpPr>
          <p:cNvPr id="295" name="矩形 8"/>
          <p:cNvSpPr/>
          <p:nvPr/>
        </p:nvSpPr>
        <p:spPr>
          <a:xfrm rot="10800000" flipH="1">
            <a:off x="5855523" y="3582975"/>
            <a:ext cx="3580510" cy="45721"/>
          </a:xfrm>
          <a:prstGeom prst="rect">
            <a:avLst/>
          </a:prstGeom>
          <a:solidFill>
            <a:schemeClr val="accent2">
              <a:alpha val="45000"/>
            </a:scheme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6000" b="1" i="1">
                <a:solidFill>
                  <a:srgbClr val="FFFFFF"/>
                </a:solidFill>
                <a:latin typeface="思源黑体旧字形 ExtraLight"/>
                <a:ea typeface="思源黑体旧字形 ExtraLight"/>
                <a:cs typeface="思源黑体旧字形 ExtraLight"/>
                <a:sym typeface="思源黑体旧字形 ExtraLight"/>
              </a:defRPr>
            </a:pPr>
          </a:p>
        </p:txBody>
      </p:sp>
    </p:spTree>
  </p:cSld>
  <p:clrMapOvr>
    <a:masterClrMapping/>
  </p:clrMapOvr>
  <p:transition spd="med" advClick="0" advTm="0"/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1" nodeType="afterEffect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2" nodeType="afterEffect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dur="indefinite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3" nodeType="afterEffect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dur="indefinite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4" nodeType="afterEffect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dur="indefinite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2" fill="hold" grpId="5" nodeType="afterEffect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dur="indefinite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4" grpId="3" animBg="1" advAuto="0"/>
      <p:bldP spid="293" grpId="4" animBg="1" advAuto="0"/>
      <p:bldP spid="295" grpId="5" animBg="1" advAuto="0"/>
      <p:bldP spid="292" grpId="2" animBg="1" advAuto="0"/>
      <p:bldP spid="291" grpId="1" animBg="1" advAuto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矩形 32"/>
          <p:cNvSpPr/>
          <p:nvPr/>
        </p:nvSpPr>
        <p:spPr>
          <a:xfrm rot="16200000">
            <a:off x="5978333" y="-263937"/>
            <a:ext cx="235333" cy="1564806"/>
          </a:xfrm>
          <a:prstGeom prst="rect">
            <a:avLst/>
          </a:prstGeom>
          <a:solidFill>
            <a:srgbClr val="5180A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6000" b="1" i="1">
                <a:solidFill>
                  <a:srgbClr val="FFFFFF"/>
                </a:solidFill>
                <a:latin typeface="思源黑体旧字形 ExtraLight"/>
                <a:ea typeface="思源黑体旧字形 ExtraLight"/>
                <a:cs typeface="思源黑体旧字形 ExtraLight"/>
                <a:sym typeface="思源黑体旧字形 ExtraLight"/>
              </a:defRPr>
            </a:pPr>
          </a:p>
        </p:txBody>
      </p:sp>
      <p:sp>
        <p:nvSpPr>
          <p:cNvPr id="298" name="文本框 12"/>
          <p:cNvSpPr/>
          <p:nvPr/>
        </p:nvSpPr>
        <p:spPr>
          <a:xfrm>
            <a:off x="456358" y="1155623"/>
            <a:ext cx="5591852" cy="447039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 marL="342900" indent="-342900">
              <a:lnSpc>
                <a:spcPct val="120000"/>
              </a:lnSpc>
              <a:buSzPct val="100000"/>
              <a:buFont typeface="Arial" panose="020B0604020202090204"/>
              <a:buChar char="•"/>
              <a:defRPr sz="2000" b="1">
                <a:solidFill>
                  <a:srgbClr val="356B9C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如何准备论文大纲</a:t>
            </a:r>
          </a:p>
        </p:txBody>
      </p:sp>
      <p:sp>
        <p:nvSpPr>
          <p:cNvPr id="299" name="文本框 12"/>
          <p:cNvSpPr/>
          <p:nvPr/>
        </p:nvSpPr>
        <p:spPr>
          <a:xfrm>
            <a:off x="484864" y="1643131"/>
            <a:ext cx="5979992" cy="1234439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 marL="342900" indent="-342900">
              <a:lnSpc>
                <a:spcPct val="130000"/>
              </a:lnSpc>
              <a:spcBef>
                <a:spcPts val="600"/>
              </a:spcBef>
              <a:buSzPct val="100000"/>
              <a:buFont typeface="Arial" panose="020B0604020202090204"/>
              <a:buChar char="•"/>
              <a:defRPr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将大纲落实到每一个自然段。把每个自然段的核心概念或要论证的观点概括出来；然后检视每个段落的概念与观点之间是否能形成顺畅的衔接和过渡</a:t>
            </a:r>
          </a:p>
        </p:txBody>
      </p:sp>
      <p:sp>
        <p:nvSpPr>
          <p:cNvPr id="300" name="文本框 26"/>
          <p:cNvSpPr/>
          <p:nvPr/>
        </p:nvSpPr>
        <p:spPr>
          <a:xfrm>
            <a:off x="3735071" y="681332"/>
            <a:ext cx="4721860" cy="490220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 algn="ctr">
              <a:defRPr sz="2600" b="1">
                <a:solidFill>
                  <a:srgbClr val="1259A5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怎样在行文中展开逻辑和结构？</a:t>
            </a:r>
          </a:p>
        </p:txBody>
      </p:sp>
      <p:pic>
        <p:nvPicPr>
          <p:cNvPr id="301" name="WX20220529-005724@2x.png" descr="WX20220529-005724@2x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37622" y="1601671"/>
            <a:ext cx="5591853" cy="520972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302" name="WX20220529-010123@2x.png" descr="WX20220529-010123@2x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010" y="2924684"/>
            <a:ext cx="5698532" cy="3891448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push/>
      </p:transition>
    </mc:Choice>
    <mc:Fallback>
      <p:transition spd="slow">
        <p:push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1" nodeType="afterEffect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" grpId="1" animBg="1" advAuto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矩形 32"/>
          <p:cNvSpPr/>
          <p:nvPr/>
        </p:nvSpPr>
        <p:spPr>
          <a:xfrm rot="16200000">
            <a:off x="5978333" y="-263937"/>
            <a:ext cx="235333" cy="1564806"/>
          </a:xfrm>
          <a:prstGeom prst="rect">
            <a:avLst/>
          </a:prstGeom>
          <a:solidFill>
            <a:srgbClr val="5180A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6000" b="1" i="1">
                <a:solidFill>
                  <a:srgbClr val="FFFFFF"/>
                </a:solidFill>
                <a:latin typeface="思源黑体旧字形 ExtraLight"/>
                <a:ea typeface="思源黑体旧字形 ExtraLight"/>
                <a:cs typeface="思源黑体旧字形 ExtraLight"/>
                <a:sym typeface="思源黑体旧字形 ExtraLight"/>
              </a:defRPr>
            </a:pPr>
          </a:p>
        </p:txBody>
      </p:sp>
      <p:sp>
        <p:nvSpPr>
          <p:cNvPr id="305" name="文本框 12"/>
          <p:cNvSpPr/>
          <p:nvPr/>
        </p:nvSpPr>
        <p:spPr>
          <a:xfrm>
            <a:off x="430121" y="1115025"/>
            <a:ext cx="5591852" cy="447039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 marL="342900" indent="-342900">
              <a:lnSpc>
                <a:spcPct val="120000"/>
              </a:lnSpc>
              <a:buSzPct val="100000"/>
              <a:buFont typeface="Arial" panose="020B0604020202090204"/>
              <a:buChar char="•"/>
              <a:defRPr sz="2000" b="1">
                <a:solidFill>
                  <a:srgbClr val="356B9C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脚注的妙用</a:t>
            </a:r>
          </a:p>
        </p:txBody>
      </p:sp>
      <p:sp>
        <p:nvSpPr>
          <p:cNvPr id="306" name="文本框 12"/>
          <p:cNvSpPr/>
          <p:nvPr/>
        </p:nvSpPr>
        <p:spPr>
          <a:xfrm>
            <a:off x="433659" y="1679979"/>
            <a:ext cx="5128144" cy="4536438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 marL="342900" indent="-342900">
              <a:lnSpc>
                <a:spcPct val="130000"/>
              </a:lnSpc>
              <a:spcBef>
                <a:spcPts val="600"/>
              </a:spcBef>
              <a:buSzPct val="100000"/>
              <a:buFont typeface="Arial" panose="020B0604020202090204"/>
              <a:buChar char="•"/>
            </a:lvl1pPr>
          </a:lstStyle>
          <a:p>
            <a:pPr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rPr>
                <a:latin typeface="+mn-lt"/>
                <a:ea typeface="+mn-ea"/>
                <a:cs typeface="+mn-cs"/>
                <a:sym typeface="等线"/>
              </a:rPr>
              <a:t>我们看到这是一个跨页的长脚注。正文只需要什么？只需要确定此信的基本情况和大致日期。但是，信件作为文献，在不同的文集、不同的版本中呈现不同的情况。如果不做说明，就得不到扎实的结论。但是，写在正文里，就显得枝节了。前引信，后说明，中间容不下对信件所录图书的版本信息的说明，尤其是邓元锡文集的版本又很复杂，有三个系统，需要很多文字加以解释。这就体现出脚注的妙用了：将行文有赘余的，但又必须解释的部分囊括其中，既保证论文的推进，又保证坚实的材料依据。</a:t>
            </a:r>
            <a:endParaRPr>
              <a:latin typeface="+mn-lt"/>
              <a:ea typeface="+mn-ea"/>
              <a:cs typeface="+mn-cs"/>
              <a:sym typeface="等线"/>
            </a:endParaRPr>
          </a:p>
        </p:txBody>
      </p:sp>
      <p:sp>
        <p:nvSpPr>
          <p:cNvPr id="307" name="文本框 26"/>
          <p:cNvSpPr/>
          <p:nvPr/>
        </p:nvSpPr>
        <p:spPr>
          <a:xfrm>
            <a:off x="5720081" y="681332"/>
            <a:ext cx="751840" cy="490220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 algn="ctr">
              <a:defRPr sz="2600" b="1">
                <a:solidFill>
                  <a:srgbClr val="1259A5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脚注</a:t>
            </a:r>
          </a:p>
        </p:txBody>
      </p:sp>
      <p:pic>
        <p:nvPicPr>
          <p:cNvPr id="308" name="捕获.PNG" descr="捕获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50276" y="1593758"/>
            <a:ext cx="6675504" cy="3358105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309" name="捕获2.PNG" descr="捕获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0276" y="4936261"/>
            <a:ext cx="6675504" cy="1222873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1" nodeType="afterEffect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4" grpId="1" animBg="1" advAuto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矩形 32"/>
          <p:cNvSpPr/>
          <p:nvPr/>
        </p:nvSpPr>
        <p:spPr>
          <a:xfrm rot="16200000">
            <a:off x="5978333" y="-263937"/>
            <a:ext cx="235333" cy="1564806"/>
          </a:xfrm>
          <a:prstGeom prst="rect">
            <a:avLst/>
          </a:prstGeom>
          <a:solidFill>
            <a:srgbClr val="5180A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6000" b="1" i="1">
                <a:solidFill>
                  <a:srgbClr val="FFFFFF"/>
                </a:solidFill>
                <a:latin typeface="思源黑体旧字形 ExtraLight"/>
                <a:ea typeface="思源黑体旧字形 ExtraLight"/>
                <a:cs typeface="思源黑体旧字形 ExtraLight"/>
                <a:sym typeface="思源黑体旧字形 ExtraLight"/>
              </a:defRPr>
            </a:pPr>
            <a:endParaRPr sz="1800"/>
          </a:p>
        </p:txBody>
      </p:sp>
      <p:pic>
        <p:nvPicPr>
          <p:cNvPr id="5" name="图片 4" descr="WX20221201-131628@2x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67080" y="1124585"/>
            <a:ext cx="4759960" cy="4862195"/>
          </a:xfrm>
          <a:prstGeom prst="rect">
            <a:avLst/>
          </a:prstGeom>
        </p:spPr>
      </p:pic>
      <p:pic>
        <p:nvPicPr>
          <p:cNvPr id="2" name="图片 1" descr="WX20241129-183255@2x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3610" y="980440"/>
            <a:ext cx="5193030" cy="521843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1" nodeType="afterEffect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4" grpId="1" bldLvl="0" animBg="1" advAuto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矩形 32"/>
          <p:cNvSpPr/>
          <p:nvPr/>
        </p:nvSpPr>
        <p:spPr>
          <a:xfrm rot="16200000">
            <a:off x="5978333" y="-263937"/>
            <a:ext cx="235333" cy="1564806"/>
          </a:xfrm>
          <a:prstGeom prst="rect">
            <a:avLst/>
          </a:prstGeom>
          <a:solidFill>
            <a:srgbClr val="5180A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6000" b="1" i="1">
                <a:solidFill>
                  <a:srgbClr val="FFFFFF"/>
                </a:solidFill>
                <a:latin typeface="思源黑体旧字形 ExtraLight"/>
                <a:ea typeface="思源黑体旧字形 ExtraLight"/>
                <a:cs typeface="思源黑体旧字形 ExtraLight"/>
                <a:sym typeface="思源黑体旧字形 ExtraLight"/>
              </a:defRPr>
            </a:pPr>
          </a:p>
        </p:txBody>
      </p:sp>
      <p:sp>
        <p:nvSpPr>
          <p:cNvPr id="312" name="文本框 26"/>
          <p:cNvSpPr/>
          <p:nvPr/>
        </p:nvSpPr>
        <p:spPr>
          <a:xfrm>
            <a:off x="3567431" y="665984"/>
            <a:ext cx="5057139" cy="56133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 algn="ctr">
              <a:defRPr sz="2600" b="1">
                <a:solidFill>
                  <a:srgbClr val="1259A5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逻辑结构的检验与写作时间的安排</a:t>
            </a:r>
          </a:p>
        </p:txBody>
      </p:sp>
      <p:grpSp>
        <p:nvGrpSpPr>
          <p:cNvPr id="315" name="组合 51"/>
          <p:cNvGrpSpPr/>
          <p:nvPr/>
        </p:nvGrpSpPr>
        <p:grpSpPr>
          <a:xfrm>
            <a:off x="782325" y="1134395"/>
            <a:ext cx="9929915" cy="2314145"/>
            <a:chOff x="0" y="0"/>
            <a:chExt cx="9929913" cy="2314144"/>
          </a:xfrm>
        </p:grpSpPr>
        <p:sp>
          <p:nvSpPr>
            <p:cNvPr id="313" name="文本框 10"/>
            <p:cNvSpPr/>
            <p:nvPr/>
          </p:nvSpPr>
          <p:spPr>
            <a:xfrm>
              <a:off x="0" y="0"/>
              <a:ext cx="8648618" cy="59128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>
              <a:lvl1pPr marL="342900" indent="-342900">
                <a:buSzPct val="100000"/>
                <a:buFont typeface="Arial" panose="020B0604020202090204"/>
                <a:buChar char="•"/>
                <a:defRPr sz="2000" b="1">
                  <a:solidFill>
                    <a:srgbClr val="356B9C"/>
                  </a:solidFill>
                  <a:latin typeface="微软雅黑"/>
                  <a:ea typeface="微软雅黑"/>
                  <a:cs typeface="微软雅黑"/>
                  <a:sym typeface="微软雅黑"/>
                </a:defRPr>
              </a:lvl1pPr>
            </a:lstStyle>
            <a:p>
              <a:r>
                <a:t>逻辑结构的检验</a:t>
              </a:r>
            </a:p>
          </p:txBody>
        </p:sp>
        <p:sp>
          <p:nvSpPr>
            <p:cNvPr id="314" name="文本框 11"/>
            <p:cNvSpPr/>
            <p:nvPr/>
          </p:nvSpPr>
          <p:spPr>
            <a:xfrm>
              <a:off x="693663" y="513418"/>
              <a:ext cx="9236251" cy="180072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>
              <a:lvl1pPr algn="just">
                <a:lnSpc>
                  <a:spcPct val="150000"/>
                </a:lnSpc>
                <a:defRPr>
                  <a:latin typeface="微软雅黑"/>
                  <a:ea typeface="微软雅黑"/>
                  <a:cs typeface="微软雅黑"/>
                  <a:sym typeface="微软雅黑"/>
                </a:defRPr>
              </a:lvl1pPr>
            </a:lstStyle>
            <a:p>
              <a:r>
                <a:t>讲述法（假想自己要做一场简短的学术报告）；抽丝剥茧法（检验自己的论文能否被提炼为几个相互递进，指向最终结论的命题）；思维导图法（能否根据自己的论文绘制一张清晰的思维导图）。三种方法的核心都在于检验自己的论文是否被一幅清晰的“骨架”所支撑</a:t>
              </a:r>
            </a:p>
          </p:txBody>
        </p:sp>
      </p:grpSp>
      <p:grpSp>
        <p:nvGrpSpPr>
          <p:cNvPr id="318" name="组合 51"/>
          <p:cNvGrpSpPr/>
          <p:nvPr/>
        </p:nvGrpSpPr>
        <p:grpSpPr>
          <a:xfrm>
            <a:off x="776534" y="3064418"/>
            <a:ext cx="9941496" cy="2314146"/>
            <a:chOff x="0" y="0"/>
            <a:chExt cx="9941495" cy="2314144"/>
          </a:xfrm>
        </p:grpSpPr>
        <p:sp>
          <p:nvSpPr>
            <p:cNvPr id="316" name="文本框 13"/>
            <p:cNvSpPr/>
            <p:nvPr/>
          </p:nvSpPr>
          <p:spPr>
            <a:xfrm>
              <a:off x="0" y="0"/>
              <a:ext cx="9888260" cy="60181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>
              <a:lvl1pPr marL="342900" indent="-342900">
                <a:buSzPct val="100000"/>
                <a:buFont typeface="Arial" panose="020B0604020202090204"/>
                <a:buChar char="•"/>
                <a:defRPr sz="2000" b="1">
                  <a:solidFill>
                    <a:srgbClr val="356B9C"/>
                  </a:solidFill>
                  <a:latin typeface="微软雅黑"/>
                  <a:ea typeface="微软雅黑"/>
                  <a:cs typeface="微软雅黑"/>
                  <a:sym typeface="微软雅黑"/>
                </a:defRPr>
              </a:lvl1pPr>
            </a:lstStyle>
            <a:p>
              <a:r>
                <a:t>写作时间的安排</a:t>
              </a:r>
            </a:p>
          </p:txBody>
        </p:sp>
        <p:sp>
          <p:nvSpPr>
            <p:cNvPr id="317" name="文本框 14"/>
            <p:cNvSpPr/>
            <p:nvPr/>
          </p:nvSpPr>
          <p:spPr>
            <a:xfrm>
              <a:off x="793090" y="481335"/>
              <a:ext cx="9148406" cy="18328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>
              <a:lvl1pPr algn="just">
                <a:lnSpc>
                  <a:spcPct val="150000"/>
                </a:lnSpc>
                <a:defRPr>
                  <a:latin typeface="微软雅黑"/>
                  <a:ea typeface="微软雅黑"/>
                  <a:cs typeface="微软雅黑"/>
                  <a:sym typeface="微软雅黑"/>
                </a:defRPr>
              </a:lvl1pPr>
            </a:lstStyle>
            <a:p>
              <a:r>
                <a:t>没有标准答案，但需要注意两个原则：（1）构思的整体性：首先通过阅读，做笔记等方式，直到自己心中慢慢浮现出“论文的逻辑构造”所要求的几个步骤（见第8、9页PPT），但也不排除个别人可以进行“生成性”写作（2）写作的连贯性：文章写作中不要中断太长时间，尽量避免双线（多线）操作。尽量不要在期末赶ddl。</a:t>
              </a:r>
            </a:p>
          </p:txBody>
        </p:sp>
      </p:grpSp>
      <p:sp>
        <p:nvSpPr>
          <p:cNvPr id="319" name="文本框 12"/>
          <p:cNvSpPr/>
          <p:nvPr/>
        </p:nvSpPr>
        <p:spPr>
          <a:xfrm>
            <a:off x="767200" y="5435367"/>
            <a:ext cx="10657600" cy="789939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 marL="342900" indent="-342900">
              <a:lnSpc>
                <a:spcPct val="120000"/>
              </a:lnSpc>
              <a:spcBef>
                <a:spcPts val="600"/>
              </a:spcBef>
              <a:buSzPct val="100000"/>
              <a:buFont typeface="Arial" panose="020B0604020202090204"/>
              <a:buChar char="•"/>
              <a:defRPr>
                <a:solidFill>
                  <a:srgbClr val="356B9C"/>
                </a:solidFill>
                <a:latin typeface="Kaiti SC Bold" panose="02010600040101010101" charset="-122"/>
                <a:ea typeface="Kaiti SC Bold" panose="02010600040101010101" charset="-122"/>
                <a:cs typeface="Kaiti SC Bold" panose="02010600040101010101" charset="-122"/>
                <a:sym typeface="Kaiti SC Bold" panose="02010600040101010101" charset="-122"/>
              </a:defRPr>
            </a:lvl1pPr>
          </a:lstStyle>
          <a:p>
            <a:r>
              <a:t>注：我个人构思写作的一般流程是：（1）泛读；（2）找到数个可能的选题；（3）进一步阅读，确定其意义和可操作性；（4）选定题目；（5）进一步阅读，直到结构浮现；（6）写作大纲；（7）写作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1" nodeType="afterEffect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dur="indefinite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dur="indefinite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5" grpId="2" animBg="1" advAuto="0"/>
      <p:bldP spid="318" grpId="3" animBg="1" advAuto="0"/>
      <p:bldP spid="311" grpId="1" animBg="1" advAuto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矩形 32"/>
          <p:cNvSpPr/>
          <p:nvPr/>
        </p:nvSpPr>
        <p:spPr>
          <a:xfrm rot="16200000">
            <a:off x="5978333" y="-263937"/>
            <a:ext cx="235333" cy="1564806"/>
          </a:xfrm>
          <a:prstGeom prst="rect">
            <a:avLst/>
          </a:prstGeom>
          <a:solidFill>
            <a:srgbClr val="5180A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6000" b="1" i="1">
                <a:solidFill>
                  <a:srgbClr val="FFFFFF"/>
                </a:solidFill>
                <a:latin typeface="思源黑体旧字形 ExtraLight"/>
                <a:ea typeface="思源黑体旧字形 ExtraLight"/>
                <a:cs typeface="思源黑体旧字形 ExtraLight"/>
                <a:sym typeface="思源黑体旧字形 ExtraLight"/>
              </a:defRPr>
            </a:pPr>
          </a:p>
        </p:txBody>
      </p:sp>
      <p:sp>
        <p:nvSpPr>
          <p:cNvPr id="322" name="文本框 26"/>
          <p:cNvSpPr/>
          <p:nvPr/>
        </p:nvSpPr>
        <p:spPr>
          <a:xfrm>
            <a:off x="3897630" y="650637"/>
            <a:ext cx="4396739" cy="56133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 algn="ctr">
              <a:defRPr sz="2600" b="1">
                <a:solidFill>
                  <a:srgbClr val="1259A5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一个检验逻辑结构的实例操作</a:t>
            </a:r>
          </a:p>
        </p:txBody>
      </p:sp>
      <p:sp>
        <p:nvSpPr>
          <p:cNvPr id="323" name="文本框 12"/>
          <p:cNvSpPr/>
          <p:nvPr/>
        </p:nvSpPr>
        <p:spPr>
          <a:xfrm>
            <a:off x="541092" y="1535431"/>
            <a:ext cx="4396738" cy="3404235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/>
          <a:p>
            <a:pPr marL="342900" indent="-342900">
              <a:lnSpc>
                <a:spcPct val="130000"/>
              </a:lnSpc>
              <a:spcBef>
                <a:spcPts val="600"/>
              </a:spcBef>
              <a:buSzPct val="100000"/>
              <a:buFont typeface="Arial" panose="020B0604020202090204"/>
              <a:buChar char="•"/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rPr>
                <a:latin typeface="+mn-lt"/>
                <a:ea typeface="+mn-ea"/>
                <a:cs typeface="+mn-cs"/>
                <a:sym typeface="等线"/>
              </a:rPr>
              <a:t>右图为</a:t>
            </a:r>
            <a:r>
              <a:rPr lang="zh-CN">
                <a:latin typeface="+mn-lt"/>
                <a:ea typeface="+mn-ea"/>
                <a:cs typeface="+mn-cs"/>
                <a:sym typeface="等线"/>
              </a:rPr>
              <a:t>我们</a:t>
            </a:r>
            <a:r>
              <a:rPr>
                <a:latin typeface="+mn-lt"/>
                <a:ea typeface="+mn-ea"/>
                <a:cs typeface="+mn-cs"/>
                <a:sym typeface="等线"/>
              </a:rPr>
              <a:t>对</a:t>
            </a:r>
            <a:r>
              <a:rPr lang="zh-CN">
                <a:latin typeface="+mn-lt"/>
                <a:ea typeface="+mn-ea"/>
                <a:cs typeface="+mn-cs"/>
                <a:sym typeface="等线"/>
              </a:rPr>
              <a:t>文章</a:t>
            </a:r>
            <a:r>
              <a:rPr>
                <a:latin typeface="+mn-lt"/>
                <a:ea typeface="+mn-ea"/>
                <a:cs typeface="+mn-cs"/>
                <a:sym typeface="等线"/>
              </a:rPr>
              <a:t>逻辑结构的还原。可以看到这篇文章中可以很清楚地抽出一个“逻辑骨架”，这一骨架可以呈现为思维导图，也可以体现为一系列观点的层进</a:t>
            </a:r>
            <a:endParaRPr>
              <a:latin typeface="+mn-lt"/>
              <a:ea typeface="+mn-ea"/>
              <a:cs typeface="+mn-cs"/>
              <a:sym typeface="等线"/>
            </a:endParaRPr>
          </a:p>
          <a:p>
            <a:pPr marL="342900" indent="-342900">
              <a:lnSpc>
                <a:spcPct val="130000"/>
              </a:lnSpc>
              <a:spcBef>
                <a:spcPts val="600"/>
              </a:spcBef>
              <a:buSzPct val="100000"/>
              <a:buFont typeface="Arial" panose="020B0604020202090204"/>
              <a:buChar char="•"/>
            </a:pPr>
            <a:r>
              <a:t>同时，我们也可以印证之前的一些判断，即一篇论文的“深度”很大程度上在于对学术传统深入且精准的把握，以及对材料的熟稔和取用</a:t>
            </a:r>
          </a:p>
        </p:txBody>
      </p:sp>
      <p:pic>
        <p:nvPicPr>
          <p:cNvPr id="324" name="WX20220529-111423@2x.png" descr="WX20220529-111423@2x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7948" y="1367192"/>
            <a:ext cx="7061201" cy="5397501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1" nodeType="afterEffect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1" grpId="1" animBg="1" advAuto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8" name="矩形 16"/>
          <p:cNvGrpSpPr/>
          <p:nvPr/>
        </p:nvGrpSpPr>
        <p:grpSpPr>
          <a:xfrm>
            <a:off x="2778988" y="2631625"/>
            <a:ext cx="1564808" cy="1564808"/>
            <a:chOff x="-1" y="-1"/>
            <a:chExt cx="1564807" cy="1564807"/>
          </a:xfrm>
        </p:grpSpPr>
        <p:sp>
          <p:nvSpPr>
            <p:cNvPr id="326" name="正方形"/>
            <p:cNvSpPr/>
            <p:nvPr/>
          </p:nvSpPr>
          <p:spPr>
            <a:xfrm>
              <a:off x="-2" y="-2"/>
              <a:ext cx="1564808" cy="1564808"/>
            </a:xfrm>
            <a:prstGeom prst="rect">
              <a:avLst/>
            </a:prstGeom>
            <a:solidFill>
              <a:srgbClr val="356B9C"/>
            </a:solidFill>
            <a:ln w="12700" cap="flat">
              <a:solidFill>
                <a:srgbClr val="356B9C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6000" b="1">
                  <a:solidFill>
                    <a:srgbClr val="FFFFFF"/>
                  </a:solidFill>
                  <a:latin typeface="微软雅黑"/>
                  <a:ea typeface="微软雅黑"/>
                  <a:cs typeface="微软雅黑"/>
                  <a:sym typeface="微软雅黑"/>
                </a:defRPr>
              </a:pPr>
            </a:p>
          </p:txBody>
        </p:sp>
        <p:sp>
          <p:nvSpPr>
            <p:cNvPr id="327" name="01"/>
            <p:cNvSpPr/>
            <p:nvPr/>
          </p:nvSpPr>
          <p:spPr>
            <a:xfrm>
              <a:off x="-2" y="279481"/>
              <a:ext cx="1564808" cy="10058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6000" b="1">
                  <a:solidFill>
                    <a:srgbClr val="FFFFFF"/>
                  </a:solidFill>
                  <a:latin typeface="微软雅黑"/>
                  <a:ea typeface="微软雅黑"/>
                  <a:cs typeface="微软雅黑"/>
                  <a:sym typeface="微软雅黑"/>
                </a:defRPr>
              </a:lvl1pPr>
            </a:lstStyle>
            <a:p>
              <a:r>
                <a:t>04</a:t>
              </a:r>
            </a:p>
          </p:txBody>
        </p:sp>
      </p:grpSp>
      <p:sp>
        <p:nvSpPr>
          <p:cNvPr id="329" name="矩形 17"/>
          <p:cNvSpPr/>
          <p:nvPr/>
        </p:nvSpPr>
        <p:spPr>
          <a:xfrm>
            <a:off x="11430000" y="2646596"/>
            <a:ext cx="323851" cy="1564807"/>
          </a:xfrm>
          <a:prstGeom prst="rect">
            <a:avLst/>
          </a:prstGeom>
          <a:solidFill>
            <a:srgbClr val="5180A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6000" b="1" i="1">
                <a:solidFill>
                  <a:srgbClr val="FFFFFF"/>
                </a:solidFill>
                <a:latin typeface="思源黑体旧字形 ExtraLight"/>
                <a:ea typeface="思源黑体旧字形 ExtraLight"/>
                <a:cs typeface="思源黑体旧字形 ExtraLight"/>
                <a:sym typeface="思源黑体旧字形 ExtraLight"/>
              </a:defRPr>
            </a:pPr>
          </a:p>
        </p:txBody>
      </p:sp>
      <p:sp>
        <p:nvSpPr>
          <p:cNvPr id="330" name="直接连接符 28"/>
          <p:cNvSpPr/>
          <p:nvPr/>
        </p:nvSpPr>
        <p:spPr>
          <a:xfrm>
            <a:off x="5139156" y="3541023"/>
            <a:ext cx="701132" cy="2"/>
          </a:xfrm>
          <a:prstGeom prst="line">
            <a:avLst/>
          </a:prstGeom>
          <a:ln w="38100">
            <a:solidFill>
              <a:srgbClr val="356B9C"/>
            </a:solidFill>
            <a:miter/>
          </a:ln>
        </p:spPr>
        <p:txBody>
          <a:bodyPr lIns="45718" tIns="45718" rIns="45718" bIns="45718"/>
          <a:lstStyle/>
          <a:p/>
        </p:txBody>
      </p:sp>
      <p:sp>
        <p:nvSpPr>
          <p:cNvPr id="331" name="文本框 29"/>
          <p:cNvSpPr/>
          <p:nvPr/>
        </p:nvSpPr>
        <p:spPr>
          <a:xfrm>
            <a:off x="5252022" y="2623336"/>
            <a:ext cx="3660139" cy="80263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>
              <a:defRPr sz="4000" b="1"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r>
              <a:t>补充与附加材料</a:t>
            </a:r>
          </a:p>
        </p:txBody>
      </p:sp>
      <p:sp>
        <p:nvSpPr>
          <p:cNvPr id="332" name="矩形 8"/>
          <p:cNvSpPr/>
          <p:nvPr/>
        </p:nvSpPr>
        <p:spPr>
          <a:xfrm rot="10800000" flipH="1">
            <a:off x="5832502" y="3518164"/>
            <a:ext cx="3580510" cy="45721"/>
          </a:xfrm>
          <a:prstGeom prst="rect">
            <a:avLst/>
          </a:prstGeom>
          <a:solidFill>
            <a:schemeClr val="accent2">
              <a:alpha val="45000"/>
            </a:scheme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6000" b="1" i="1">
                <a:solidFill>
                  <a:srgbClr val="FFFFFF"/>
                </a:solidFill>
                <a:latin typeface="思源黑体旧字形 ExtraLight"/>
                <a:ea typeface="思源黑体旧字形 ExtraLight"/>
                <a:cs typeface="思源黑体旧字形 ExtraLight"/>
                <a:sym typeface="思源黑体旧字形 ExtraLight"/>
              </a:defRPr>
            </a:pPr>
          </a:p>
        </p:txBody>
      </p:sp>
    </p:spTree>
  </p:cSld>
  <p:clrMapOvr>
    <a:masterClrMapping/>
  </p:clrMapOvr>
  <p:transition spd="med" advClick="0" advTm="0"/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1" nodeType="afterEffect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2" nodeType="afterEffect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dur="indefinite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3" nodeType="afterEffect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dur="indefinite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4" nodeType="afterEffect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dur="indefinite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2" fill="hold" grpId="5" nodeType="afterEffect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dur="indefinite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9" grpId="2" animBg="1" advAuto="0"/>
      <p:bldP spid="328" grpId="1" animBg="1" advAuto="0"/>
      <p:bldP spid="332" grpId="5" animBg="1" advAuto="0"/>
      <p:bldP spid="331" grpId="3" animBg="1" advAuto="0"/>
      <p:bldP spid="330" grpId="4" animBg="1" advAuto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矩形 32"/>
          <p:cNvSpPr/>
          <p:nvPr/>
        </p:nvSpPr>
        <p:spPr>
          <a:xfrm rot="16200000">
            <a:off x="5978333" y="-263937"/>
            <a:ext cx="235333" cy="1564806"/>
          </a:xfrm>
          <a:prstGeom prst="rect">
            <a:avLst/>
          </a:prstGeom>
          <a:solidFill>
            <a:srgbClr val="5180A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6000" b="1" i="1">
                <a:solidFill>
                  <a:srgbClr val="FFFFFF"/>
                </a:solidFill>
                <a:latin typeface="思源黑体旧字形 ExtraLight"/>
                <a:ea typeface="思源黑体旧字形 ExtraLight"/>
                <a:cs typeface="思源黑体旧字形 ExtraLight"/>
                <a:sym typeface="思源黑体旧字形 ExtraLight"/>
              </a:defRPr>
            </a:pPr>
          </a:p>
        </p:txBody>
      </p:sp>
      <p:sp>
        <p:nvSpPr>
          <p:cNvPr id="335" name="文本框 26"/>
          <p:cNvSpPr/>
          <p:nvPr/>
        </p:nvSpPr>
        <p:spPr>
          <a:xfrm>
            <a:off x="3897630" y="650637"/>
            <a:ext cx="4396739" cy="56133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 algn="ctr">
              <a:defRPr sz="2600" b="1">
                <a:solidFill>
                  <a:srgbClr val="1259A5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其他系统论述论文写作的书籍</a:t>
            </a:r>
          </a:p>
        </p:txBody>
      </p:sp>
      <p:pic>
        <p:nvPicPr>
          <p:cNvPr id="336" name="pasted-image.png" descr="pasted-image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1658" y="1427698"/>
            <a:ext cx="3758705" cy="3758705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337" name="pasted-image.png" descr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2065" y="1643357"/>
            <a:ext cx="3327387" cy="332738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338" name="pasted-image.png" descr="pasted-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1154" y="1639910"/>
            <a:ext cx="3334282" cy="333428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339" name="文本框 12"/>
          <p:cNvSpPr/>
          <p:nvPr/>
        </p:nvSpPr>
        <p:spPr>
          <a:xfrm>
            <a:off x="1928094" y="5402125"/>
            <a:ext cx="8335812" cy="821689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 marL="342900" indent="-342900" algn="just">
              <a:lnSpc>
                <a:spcPct val="130000"/>
              </a:lnSpc>
              <a:spcBef>
                <a:spcPts val="600"/>
              </a:spcBef>
              <a:buSzPct val="100000"/>
              <a:buFont typeface="Arial" panose="020B0604020202090204"/>
              <a:buChar char="•"/>
              <a:defRPr b="1">
                <a:solidFill>
                  <a:srgbClr val="3C82B3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上述推荐书目来自瞿旭彤老师所组织的论文研讨班，对于广义的人文社科论文写作均有借鉴意义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push/>
      </p:transition>
    </mc:Choice>
    <mc:Fallback>
      <p:transition spd="slow">
        <p:push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1" nodeType="afterEffect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4" grpId="1" animBg="1" advAuto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标题 1"/>
          <p:cNvSpPr/>
          <p:nvPr>
            <p:ph type="title"/>
          </p:nvPr>
        </p:nvSpPr>
        <p:spPr>
          <a:xfrm>
            <a:off x="1582523" y="2344551"/>
            <a:ext cx="4562344" cy="2168898"/>
          </a:xfrm>
          <a:prstGeom prst="rect">
            <a:avLst/>
          </a:prstGeom>
        </p:spPr>
        <p:txBody>
          <a:bodyPr/>
          <a:lstStyle/>
          <a:p>
            <a:pPr defTabSz="530225">
              <a:defRPr sz="5800">
                <a:solidFill>
                  <a:srgbClr val="F2F2F2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欢迎各位提问</a:t>
            </a:r>
          </a:p>
          <a:p>
            <a:pPr defTabSz="530225">
              <a:defRPr sz="5800">
                <a:solidFill>
                  <a:srgbClr val="F2F2F2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请填反馈问卷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文本框 26"/>
          <p:cNvSpPr/>
          <p:nvPr/>
        </p:nvSpPr>
        <p:spPr>
          <a:xfrm>
            <a:off x="4723131" y="553515"/>
            <a:ext cx="2745739" cy="56133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 algn="ctr">
              <a:defRPr sz="2600" b="1">
                <a:solidFill>
                  <a:srgbClr val="1259A5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破题：什么是论文</a:t>
            </a:r>
          </a:p>
        </p:txBody>
      </p:sp>
      <p:sp>
        <p:nvSpPr>
          <p:cNvPr id="161" name="矩形 32"/>
          <p:cNvSpPr/>
          <p:nvPr/>
        </p:nvSpPr>
        <p:spPr>
          <a:xfrm rot="16200000">
            <a:off x="5978333" y="-263937"/>
            <a:ext cx="235333" cy="1564806"/>
          </a:xfrm>
          <a:prstGeom prst="rect">
            <a:avLst/>
          </a:prstGeom>
          <a:solidFill>
            <a:srgbClr val="5180A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6000" b="1" i="1">
                <a:solidFill>
                  <a:srgbClr val="FFFFFF"/>
                </a:solidFill>
                <a:latin typeface="思源黑体旧字形 ExtraLight"/>
                <a:ea typeface="思源黑体旧字形 ExtraLight"/>
                <a:cs typeface="思源黑体旧字形 ExtraLight"/>
                <a:sym typeface="思源黑体旧字形 ExtraLight"/>
              </a:defRPr>
            </a:pPr>
          </a:p>
        </p:txBody>
      </p:sp>
      <p:sp>
        <p:nvSpPr>
          <p:cNvPr id="162" name="文本框 12"/>
          <p:cNvSpPr/>
          <p:nvPr/>
        </p:nvSpPr>
        <p:spPr>
          <a:xfrm>
            <a:off x="1717003" y="1358591"/>
            <a:ext cx="8663558" cy="447039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 marL="342900" indent="-342900">
              <a:buSzPct val="100000"/>
              <a:buFont typeface="Arial" panose="020B0604020202090204"/>
              <a:buChar char="•"/>
              <a:defRPr sz="2000" b="1">
                <a:solidFill>
                  <a:srgbClr val="356B9C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以一定的规范形式“论证”某个观点，并以此观点回答某个问题</a:t>
            </a:r>
          </a:p>
        </p:txBody>
      </p:sp>
      <p:sp>
        <p:nvSpPr>
          <p:cNvPr id="163" name="文本框 12"/>
          <p:cNvSpPr/>
          <p:nvPr/>
        </p:nvSpPr>
        <p:spPr>
          <a:xfrm>
            <a:off x="1717003" y="2360070"/>
            <a:ext cx="8663558" cy="873759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 marL="342900" indent="-342900">
              <a:lnSpc>
                <a:spcPct val="120000"/>
              </a:lnSpc>
              <a:buSzPct val="100000"/>
              <a:buFont typeface="Arial" panose="020B0604020202090204"/>
              <a:buChar char="•"/>
              <a:defRPr sz="2000" b="1">
                <a:solidFill>
                  <a:srgbClr val="356B9C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>
              <a:defRPr>
                <a:latin typeface="Times New Roman" panose="02020503050405090304"/>
                <a:ea typeface="Times New Roman" panose="02020503050405090304"/>
                <a:cs typeface="Times New Roman" panose="02020503050405090304"/>
                <a:sym typeface="Times New Roman" panose="02020503050405090304"/>
              </a:defRPr>
            </a:pPr>
            <a:r>
              <a:rPr>
                <a:latin typeface="+mj-lt"/>
                <a:ea typeface="+mj-ea"/>
                <a:cs typeface="+mj-cs"/>
                <a:sym typeface="Helvetica"/>
              </a:rPr>
              <a:t>论文需要“论证”某个东西，因而需要有明确的观点和问题意识，在这个意义上，论文不同于“感想”</a:t>
            </a:r>
            <a:endParaRPr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164" name="文本框 12"/>
          <p:cNvSpPr/>
          <p:nvPr/>
        </p:nvSpPr>
        <p:spPr>
          <a:xfrm>
            <a:off x="1717003" y="3788270"/>
            <a:ext cx="8663558" cy="873759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 marL="342900" indent="-342900">
              <a:lnSpc>
                <a:spcPct val="120000"/>
              </a:lnSpc>
              <a:buSzPct val="100000"/>
              <a:buFont typeface="Arial" panose="020B0604020202090204"/>
              <a:buChar char="•"/>
              <a:defRPr sz="2000" b="1">
                <a:solidFill>
                  <a:srgbClr val="356B9C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论文的“论证”是说理性和逻辑性的，因而不同于大家高中常写的议论文，在后者中修辞性的策略和语言是被允许的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1" nodeType="afterEffect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" grpId="1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文本框 67"/>
          <p:cNvSpPr/>
          <p:nvPr/>
        </p:nvSpPr>
        <p:spPr>
          <a:xfrm>
            <a:off x="4285056" y="869794"/>
            <a:ext cx="3660164" cy="72643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 algn="ctr">
              <a:defRPr sz="3600" b="1">
                <a:solidFill>
                  <a:schemeClr val="accent2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r>
              <a:t>目录/CONTENTS</a:t>
            </a:r>
          </a:p>
        </p:txBody>
      </p:sp>
      <p:sp>
        <p:nvSpPr>
          <p:cNvPr id="167" name="直接连接符 68"/>
          <p:cNvSpPr/>
          <p:nvPr/>
        </p:nvSpPr>
        <p:spPr>
          <a:xfrm>
            <a:off x="5718156" y="1672682"/>
            <a:ext cx="702529" cy="2"/>
          </a:xfrm>
          <a:prstGeom prst="line">
            <a:avLst/>
          </a:prstGeom>
          <a:ln w="38100">
            <a:solidFill>
              <a:srgbClr val="356B9C"/>
            </a:solidFill>
            <a:miter/>
          </a:ln>
        </p:spPr>
        <p:txBody>
          <a:bodyPr lIns="45718" tIns="45718" rIns="45718" bIns="45718"/>
          <a:lstStyle/>
          <a:p/>
        </p:txBody>
      </p:sp>
      <p:grpSp>
        <p:nvGrpSpPr>
          <p:cNvPr id="171" name="组合 69"/>
          <p:cNvGrpSpPr/>
          <p:nvPr/>
        </p:nvGrpSpPr>
        <p:grpSpPr>
          <a:xfrm>
            <a:off x="2163887" y="2509694"/>
            <a:ext cx="1996072" cy="3088892"/>
            <a:chOff x="-1" y="-1"/>
            <a:chExt cx="1996070" cy="3088891"/>
          </a:xfrm>
        </p:grpSpPr>
        <p:sp>
          <p:nvSpPr>
            <p:cNvPr id="168" name="矩形 70"/>
            <p:cNvSpPr/>
            <p:nvPr/>
          </p:nvSpPr>
          <p:spPr>
            <a:xfrm>
              <a:off x="-2" y="-2"/>
              <a:ext cx="1996072" cy="3088893"/>
            </a:xfrm>
            <a:prstGeom prst="rect">
              <a:avLst/>
            </a:prstGeom>
            <a:noFill/>
            <a:ln w="12700" cap="flat">
              <a:solidFill>
                <a:srgbClr val="D9D9D9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思源黑体旧字形 ExtraLight"/>
                  <a:ea typeface="思源黑体旧字形 ExtraLight"/>
                  <a:cs typeface="思源黑体旧字形 ExtraLight"/>
                  <a:sym typeface="思源黑体旧字形 ExtraLight"/>
                </a:defRPr>
              </a:pPr>
            </a:p>
          </p:txBody>
        </p:sp>
        <p:sp>
          <p:nvSpPr>
            <p:cNvPr id="169" name="文本框 71"/>
            <p:cNvSpPr/>
            <p:nvPr/>
          </p:nvSpPr>
          <p:spPr>
            <a:xfrm>
              <a:off x="691690" y="399526"/>
              <a:ext cx="612685" cy="6375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45718" tIns="45718" rIns="45718" bIns="45718" numCol="1" anchor="t">
              <a:spAutoFit/>
            </a:bodyPr>
            <a:lstStyle>
              <a:lvl1pPr algn="ctr">
                <a:defRPr sz="3600" b="1">
                  <a:solidFill>
                    <a:schemeClr val="accent2"/>
                  </a:solidFill>
                  <a:latin typeface="微软雅黑"/>
                  <a:ea typeface="微软雅黑"/>
                  <a:cs typeface="微软雅黑"/>
                  <a:sym typeface="微软雅黑"/>
                </a:defRPr>
              </a:lvl1pPr>
            </a:lstStyle>
            <a:p>
              <a:r>
                <a:t>01</a:t>
              </a:r>
            </a:p>
          </p:txBody>
        </p:sp>
        <p:sp>
          <p:nvSpPr>
            <p:cNvPr id="170" name="文本框 72"/>
            <p:cNvSpPr/>
            <p:nvPr/>
          </p:nvSpPr>
          <p:spPr>
            <a:xfrm>
              <a:off x="183972" y="1186043"/>
              <a:ext cx="1628139" cy="9296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45718" tIns="45718" rIns="45718" bIns="45718" numCol="1" anchor="t">
              <a:spAutoFit/>
            </a:bodyPr>
            <a:lstStyle/>
            <a:p>
              <a:pPr algn="ctr">
                <a:defRPr sz="2400" b="1">
                  <a:solidFill>
                    <a:srgbClr val="356B9C"/>
                  </a:solidFill>
                  <a:latin typeface="微软雅黑"/>
                  <a:ea typeface="微软雅黑"/>
                  <a:cs typeface="微软雅黑"/>
                  <a:sym typeface="微软雅黑"/>
                </a:defRPr>
              </a:pPr>
              <a:r>
                <a:t>何种论文</a:t>
              </a:r>
            </a:p>
            <a:p>
              <a:pPr algn="ctr">
                <a:defRPr sz="2400" b="1">
                  <a:solidFill>
                    <a:srgbClr val="356B9C"/>
                  </a:solidFill>
                  <a:latin typeface="微软雅黑"/>
                  <a:ea typeface="微软雅黑"/>
                  <a:cs typeface="微软雅黑"/>
                  <a:sym typeface="微软雅黑"/>
                </a:defRPr>
              </a:pPr>
              <a:r>
                <a:t>是“好论文”</a:t>
              </a:r>
            </a:p>
          </p:txBody>
        </p:sp>
      </p:grpSp>
      <p:grpSp>
        <p:nvGrpSpPr>
          <p:cNvPr id="175" name="组合 74"/>
          <p:cNvGrpSpPr/>
          <p:nvPr/>
        </p:nvGrpSpPr>
        <p:grpSpPr>
          <a:xfrm>
            <a:off x="5117104" y="2509694"/>
            <a:ext cx="1996072" cy="3088892"/>
            <a:chOff x="-1" y="-1"/>
            <a:chExt cx="1996070" cy="3088891"/>
          </a:xfrm>
        </p:grpSpPr>
        <p:sp>
          <p:nvSpPr>
            <p:cNvPr id="172" name="矩形 75"/>
            <p:cNvSpPr/>
            <p:nvPr/>
          </p:nvSpPr>
          <p:spPr>
            <a:xfrm>
              <a:off x="-2" y="-2"/>
              <a:ext cx="1996072" cy="3088893"/>
            </a:xfrm>
            <a:prstGeom prst="rect">
              <a:avLst/>
            </a:prstGeom>
            <a:noFill/>
            <a:ln w="12700" cap="flat">
              <a:solidFill>
                <a:srgbClr val="D9D9D9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思源黑体旧字形 ExtraLight"/>
                  <a:ea typeface="思源黑体旧字形 ExtraLight"/>
                  <a:cs typeface="思源黑体旧字形 ExtraLight"/>
                  <a:sym typeface="思源黑体旧字形 ExtraLight"/>
                </a:defRPr>
              </a:pPr>
            </a:p>
          </p:txBody>
        </p:sp>
        <p:sp>
          <p:nvSpPr>
            <p:cNvPr id="173" name="文本框 76"/>
            <p:cNvSpPr/>
            <p:nvPr/>
          </p:nvSpPr>
          <p:spPr>
            <a:xfrm>
              <a:off x="691690" y="399526"/>
              <a:ext cx="612685" cy="6375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45718" tIns="45718" rIns="45718" bIns="45718" numCol="1" anchor="t">
              <a:spAutoFit/>
            </a:bodyPr>
            <a:lstStyle>
              <a:lvl1pPr algn="ctr">
                <a:defRPr sz="3600" b="1">
                  <a:solidFill>
                    <a:schemeClr val="accent2"/>
                  </a:solidFill>
                  <a:latin typeface="微软雅黑"/>
                  <a:ea typeface="微软雅黑"/>
                  <a:cs typeface="微软雅黑"/>
                  <a:sym typeface="微软雅黑"/>
                </a:defRPr>
              </a:lvl1pPr>
            </a:lstStyle>
            <a:p>
              <a:r>
                <a:t>02</a:t>
              </a:r>
            </a:p>
          </p:txBody>
        </p:sp>
        <p:sp>
          <p:nvSpPr>
            <p:cNvPr id="174" name="文本框 77"/>
            <p:cNvSpPr/>
            <p:nvPr/>
          </p:nvSpPr>
          <p:spPr>
            <a:xfrm>
              <a:off x="183972" y="1186043"/>
              <a:ext cx="1628139" cy="9296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45718" tIns="45718" rIns="45718" bIns="45718" numCol="1" anchor="t">
              <a:spAutoFit/>
            </a:bodyPr>
            <a:lstStyle/>
            <a:p>
              <a:pPr algn="ctr">
                <a:defRPr sz="2400" b="1">
                  <a:solidFill>
                    <a:srgbClr val="356B9C"/>
                  </a:solidFill>
                  <a:latin typeface="微软雅黑"/>
                  <a:ea typeface="微软雅黑"/>
                  <a:cs typeface="微软雅黑"/>
                  <a:sym typeface="微软雅黑"/>
                </a:defRPr>
              </a:pPr>
              <a:r>
                <a:t>如何形成</a:t>
              </a:r>
            </a:p>
            <a:p>
              <a:pPr algn="ctr">
                <a:defRPr sz="2400" b="1">
                  <a:solidFill>
                    <a:srgbClr val="356B9C"/>
                  </a:solidFill>
                  <a:latin typeface="微软雅黑"/>
                  <a:ea typeface="微软雅黑"/>
                  <a:cs typeface="微软雅黑"/>
                  <a:sym typeface="微软雅黑"/>
                </a:defRPr>
              </a:pPr>
              <a:r>
                <a:t>“问题意识”</a:t>
              </a:r>
            </a:p>
          </p:txBody>
        </p:sp>
      </p:grpSp>
      <p:grpSp>
        <p:nvGrpSpPr>
          <p:cNvPr id="179" name="组合 74"/>
          <p:cNvGrpSpPr/>
          <p:nvPr/>
        </p:nvGrpSpPr>
        <p:grpSpPr>
          <a:xfrm>
            <a:off x="8070321" y="2509694"/>
            <a:ext cx="1996072" cy="3088892"/>
            <a:chOff x="-1" y="-1"/>
            <a:chExt cx="1996070" cy="3088891"/>
          </a:xfrm>
        </p:grpSpPr>
        <p:sp>
          <p:nvSpPr>
            <p:cNvPr id="176" name="矩形 20"/>
            <p:cNvSpPr/>
            <p:nvPr/>
          </p:nvSpPr>
          <p:spPr>
            <a:xfrm>
              <a:off x="-2" y="-2"/>
              <a:ext cx="1996072" cy="3088893"/>
            </a:xfrm>
            <a:prstGeom prst="rect">
              <a:avLst/>
            </a:prstGeom>
            <a:noFill/>
            <a:ln w="12700" cap="flat">
              <a:solidFill>
                <a:srgbClr val="D9D9D9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思源黑体旧字形 ExtraLight"/>
                  <a:ea typeface="思源黑体旧字形 ExtraLight"/>
                  <a:cs typeface="思源黑体旧字形 ExtraLight"/>
                  <a:sym typeface="思源黑体旧字形 ExtraLight"/>
                </a:defRPr>
              </a:pPr>
            </a:p>
          </p:txBody>
        </p:sp>
        <p:sp>
          <p:nvSpPr>
            <p:cNvPr id="177" name="文本框 21"/>
            <p:cNvSpPr/>
            <p:nvPr/>
          </p:nvSpPr>
          <p:spPr>
            <a:xfrm>
              <a:off x="691690" y="399526"/>
              <a:ext cx="612685" cy="6375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45718" tIns="45718" rIns="45718" bIns="45718" numCol="1" anchor="t">
              <a:spAutoFit/>
            </a:bodyPr>
            <a:lstStyle>
              <a:lvl1pPr algn="ctr">
                <a:defRPr sz="3600" b="1">
                  <a:solidFill>
                    <a:schemeClr val="accent2"/>
                  </a:solidFill>
                  <a:latin typeface="微软雅黑"/>
                  <a:ea typeface="微软雅黑"/>
                  <a:cs typeface="微软雅黑"/>
                  <a:sym typeface="微软雅黑"/>
                </a:defRPr>
              </a:lvl1pPr>
            </a:lstStyle>
            <a:p>
              <a:r>
                <a:t>03</a:t>
              </a:r>
            </a:p>
          </p:txBody>
        </p:sp>
        <p:sp>
          <p:nvSpPr>
            <p:cNvPr id="178" name="文本框 22"/>
            <p:cNvSpPr/>
            <p:nvPr/>
          </p:nvSpPr>
          <p:spPr>
            <a:xfrm>
              <a:off x="294031" y="1186043"/>
              <a:ext cx="1408022" cy="9296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45718" tIns="45718" rIns="45718" bIns="45718" numCol="1" anchor="t">
              <a:spAutoFit/>
            </a:bodyPr>
            <a:lstStyle/>
            <a:p>
              <a:pPr algn="ctr">
                <a:defRPr sz="2400" b="1">
                  <a:solidFill>
                    <a:srgbClr val="356B9C"/>
                  </a:solidFill>
                  <a:latin typeface="微软雅黑"/>
                  <a:ea typeface="微软雅黑"/>
                  <a:cs typeface="微软雅黑"/>
                  <a:sym typeface="微软雅黑"/>
                </a:defRPr>
              </a:pPr>
              <a:r>
                <a:t>如何应对</a:t>
              </a:r>
            </a:p>
            <a:p>
              <a:pPr algn="ctr">
                <a:defRPr sz="2400" b="1">
                  <a:solidFill>
                    <a:srgbClr val="356B9C"/>
                  </a:solidFill>
                  <a:latin typeface="微软雅黑"/>
                  <a:ea typeface="微软雅黑"/>
                  <a:cs typeface="微软雅黑"/>
                  <a:sym typeface="微软雅黑"/>
                </a:defRPr>
              </a:pPr>
              <a:r>
                <a:t>常见疑难</a:t>
              </a:r>
            </a:p>
          </p:txBody>
        </p:sp>
      </p:grpSp>
    </p:spTree>
  </p:cSld>
  <p:clrMapOvr>
    <a:masterClrMapping/>
  </p:clrMapOvr>
  <p:transition spd="med" advClick="0" advTm="0"/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2" nodeType="afterEffect">
                                  <p:stCondLst>
                                    <p:cond delay="25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dur="indefinite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2" presetClass="entr" presetSubtype="4" fill="hold" grpId="3" nodeType="afterEffect">
                                  <p:stCondLst>
                                    <p:cond delay="25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dur="indefinite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3" animBg="1" advAuto="0"/>
      <p:bldP spid="171" grpId="1" animBg="1" advAuto="0"/>
      <p:bldP spid="175" grpId="2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" name="矩形 16"/>
          <p:cNvGrpSpPr/>
          <p:nvPr/>
        </p:nvGrpSpPr>
        <p:grpSpPr>
          <a:xfrm>
            <a:off x="2663882" y="2646595"/>
            <a:ext cx="1564808" cy="1564808"/>
            <a:chOff x="-1" y="-1"/>
            <a:chExt cx="1564807" cy="1564807"/>
          </a:xfrm>
        </p:grpSpPr>
        <p:sp>
          <p:nvSpPr>
            <p:cNvPr id="181" name="正方形"/>
            <p:cNvSpPr/>
            <p:nvPr/>
          </p:nvSpPr>
          <p:spPr>
            <a:xfrm>
              <a:off x="-2" y="-2"/>
              <a:ext cx="1564808" cy="1564808"/>
            </a:xfrm>
            <a:prstGeom prst="rect">
              <a:avLst/>
            </a:prstGeom>
            <a:solidFill>
              <a:srgbClr val="356B9C"/>
            </a:solidFill>
            <a:ln w="12700" cap="flat">
              <a:solidFill>
                <a:srgbClr val="356B9C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6000" b="1">
                  <a:solidFill>
                    <a:srgbClr val="FFFFFF"/>
                  </a:solidFill>
                  <a:latin typeface="微软雅黑"/>
                  <a:ea typeface="微软雅黑"/>
                  <a:cs typeface="微软雅黑"/>
                  <a:sym typeface="微软雅黑"/>
                </a:defRPr>
              </a:pPr>
            </a:p>
          </p:txBody>
        </p:sp>
        <p:sp>
          <p:nvSpPr>
            <p:cNvPr id="182" name="01"/>
            <p:cNvSpPr/>
            <p:nvPr/>
          </p:nvSpPr>
          <p:spPr>
            <a:xfrm>
              <a:off x="-2" y="279481"/>
              <a:ext cx="1564808" cy="10058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6000" b="1">
                  <a:solidFill>
                    <a:srgbClr val="FFFFFF"/>
                  </a:solidFill>
                  <a:latin typeface="微软雅黑"/>
                  <a:ea typeface="微软雅黑"/>
                  <a:cs typeface="微软雅黑"/>
                  <a:sym typeface="微软雅黑"/>
                </a:defRPr>
              </a:lvl1pPr>
            </a:lstStyle>
            <a:p>
              <a:r>
                <a:t>01</a:t>
              </a:r>
            </a:p>
          </p:txBody>
        </p:sp>
      </p:grpSp>
      <p:sp>
        <p:nvSpPr>
          <p:cNvPr id="184" name="矩形 17"/>
          <p:cNvSpPr/>
          <p:nvPr/>
        </p:nvSpPr>
        <p:spPr>
          <a:xfrm>
            <a:off x="11430000" y="2646596"/>
            <a:ext cx="323851" cy="1564807"/>
          </a:xfrm>
          <a:prstGeom prst="rect">
            <a:avLst/>
          </a:prstGeom>
          <a:solidFill>
            <a:srgbClr val="5180A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6000" b="1" i="1">
                <a:solidFill>
                  <a:srgbClr val="FFFFFF"/>
                </a:solidFill>
                <a:latin typeface="思源黑体旧字形 ExtraLight"/>
                <a:ea typeface="思源黑体旧字形 ExtraLight"/>
                <a:cs typeface="思源黑体旧字形 ExtraLight"/>
                <a:sym typeface="思源黑体旧字形 ExtraLight"/>
              </a:defRPr>
            </a:pPr>
          </a:p>
        </p:txBody>
      </p:sp>
      <p:sp>
        <p:nvSpPr>
          <p:cNvPr id="185" name="直接连接符 28"/>
          <p:cNvSpPr/>
          <p:nvPr/>
        </p:nvSpPr>
        <p:spPr>
          <a:xfrm>
            <a:off x="4793838" y="3605833"/>
            <a:ext cx="701132" cy="3"/>
          </a:xfrm>
          <a:prstGeom prst="line">
            <a:avLst/>
          </a:prstGeom>
          <a:ln w="38100">
            <a:solidFill>
              <a:srgbClr val="356B9C"/>
            </a:solidFill>
            <a:miter/>
          </a:ln>
        </p:spPr>
        <p:txBody>
          <a:bodyPr lIns="45718" tIns="45718" rIns="45718" bIns="45718"/>
          <a:lstStyle/>
          <a:p/>
        </p:txBody>
      </p:sp>
      <p:sp>
        <p:nvSpPr>
          <p:cNvPr id="186" name="文本框 29"/>
          <p:cNvSpPr/>
          <p:nvPr/>
        </p:nvSpPr>
        <p:spPr>
          <a:xfrm>
            <a:off x="4666836" y="2704563"/>
            <a:ext cx="4676139" cy="80263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>
              <a:defRPr sz="4000" b="1"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r>
              <a:t>何种论文是“好论文”</a:t>
            </a:r>
          </a:p>
        </p:txBody>
      </p:sp>
      <p:sp>
        <p:nvSpPr>
          <p:cNvPr id="187" name="矩形 8"/>
          <p:cNvSpPr/>
          <p:nvPr/>
        </p:nvSpPr>
        <p:spPr>
          <a:xfrm rot="10800000" flipH="1">
            <a:off x="5947608" y="3582974"/>
            <a:ext cx="3580510" cy="45721"/>
          </a:xfrm>
          <a:prstGeom prst="rect">
            <a:avLst/>
          </a:prstGeom>
          <a:solidFill>
            <a:schemeClr val="accent2">
              <a:alpha val="45000"/>
            </a:scheme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6000" b="1" i="1">
                <a:solidFill>
                  <a:srgbClr val="FFFFFF"/>
                </a:solidFill>
                <a:latin typeface="思源黑体旧字形 ExtraLight"/>
                <a:ea typeface="思源黑体旧字形 ExtraLight"/>
                <a:cs typeface="思源黑体旧字形 ExtraLight"/>
                <a:sym typeface="思源黑体旧字形 ExtraLight"/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:push/>
      </p:transition>
    </mc:Choice>
    <mc:Fallback>
      <p:transition spd="slow" advClick="0" advTm="0">
        <p:push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1" nodeType="afterEffect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2" nodeType="afterEffect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dur="indefinite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3" nodeType="afterEffect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dur="indefinite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4" nodeType="afterEffect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dur="indefinite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2" fill="hold" grpId="5" nodeType="afterEffect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dur="indefinite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" grpId="3" animBg="1" advAuto="0"/>
      <p:bldP spid="187" grpId="5" animBg="1" advAuto="0"/>
      <p:bldP spid="184" grpId="2" animBg="1" advAuto="0"/>
      <p:bldP spid="183" grpId="1" animBg="1" advAuto="0"/>
      <p:bldP spid="185" grpId="4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文本框 26"/>
          <p:cNvSpPr/>
          <p:nvPr/>
        </p:nvSpPr>
        <p:spPr>
          <a:xfrm>
            <a:off x="4062730" y="692684"/>
            <a:ext cx="4066539" cy="56133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 algn="ctr">
              <a:defRPr sz="2600" b="1">
                <a:solidFill>
                  <a:srgbClr val="1259A5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原则性错误：学术伦理问题</a:t>
            </a:r>
          </a:p>
        </p:txBody>
      </p:sp>
      <p:sp>
        <p:nvSpPr>
          <p:cNvPr id="190" name="矩形 32"/>
          <p:cNvSpPr/>
          <p:nvPr/>
        </p:nvSpPr>
        <p:spPr>
          <a:xfrm rot="16200000">
            <a:off x="5978333" y="-263937"/>
            <a:ext cx="235333" cy="1564806"/>
          </a:xfrm>
          <a:prstGeom prst="rect">
            <a:avLst/>
          </a:prstGeom>
          <a:solidFill>
            <a:srgbClr val="5180A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6000" b="1" i="1">
                <a:solidFill>
                  <a:srgbClr val="FFFFFF"/>
                </a:solidFill>
                <a:latin typeface="思源黑体旧字形 ExtraLight"/>
                <a:ea typeface="思源黑体旧字形 ExtraLight"/>
                <a:cs typeface="思源黑体旧字形 ExtraLight"/>
                <a:sym typeface="思源黑体旧字形 ExtraLight"/>
              </a:defRPr>
            </a:pPr>
          </a:p>
        </p:txBody>
      </p:sp>
      <p:sp>
        <p:nvSpPr>
          <p:cNvPr id="191" name="文本框 12"/>
          <p:cNvSpPr/>
          <p:nvPr/>
        </p:nvSpPr>
        <p:spPr>
          <a:xfrm>
            <a:off x="1247886" y="1310574"/>
            <a:ext cx="8663558" cy="873759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 marL="342900" indent="-342900">
              <a:lnSpc>
                <a:spcPct val="120000"/>
              </a:lnSpc>
              <a:buSzPct val="100000"/>
              <a:buFont typeface="Arial" panose="020B0604020202090204"/>
              <a:buChar char="•"/>
              <a:defRPr sz="2000" b="1">
                <a:solidFill>
                  <a:srgbClr val="356B9C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第一，老师／助教们都有肉眼鉴抄能力，且目前各种查重系统已经完备，因此，切忌有意抄袭，抄袭必被抓。</a:t>
            </a:r>
          </a:p>
        </p:txBody>
      </p:sp>
      <p:sp>
        <p:nvSpPr>
          <p:cNvPr id="192" name="文本框 12"/>
          <p:cNvSpPr/>
          <p:nvPr/>
        </p:nvSpPr>
        <p:spPr>
          <a:xfrm>
            <a:off x="1247886" y="2333374"/>
            <a:ext cx="8663558" cy="873759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 marL="342900" indent="-342900">
              <a:lnSpc>
                <a:spcPct val="120000"/>
              </a:lnSpc>
              <a:buSzPct val="100000"/>
              <a:buFont typeface="Arial" panose="020B0604020202090204"/>
              <a:buChar char="•"/>
              <a:defRPr sz="2000" b="1">
                <a:solidFill>
                  <a:srgbClr val="356B9C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>
              <a:defRPr>
                <a:latin typeface="Times New Roman" panose="02020503050405090304"/>
                <a:ea typeface="Times New Roman" panose="02020503050405090304"/>
                <a:cs typeface="Times New Roman" panose="02020503050405090304"/>
                <a:sym typeface="Times New Roman" panose="02020503050405090304"/>
              </a:defRPr>
            </a:pPr>
            <a:r>
              <a:rPr>
                <a:latin typeface="+mj-lt"/>
                <a:ea typeface="+mj-ea"/>
                <a:cs typeface="+mj-cs"/>
                <a:sym typeface="Helvetica"/>
              </a:rPr>
              <a:t>第二，并非有意，但不合规范的引用也很可能被算作抄袭（在国外大学尤其明显），因而务必在写作前对引用规范有充分理解。</a:t>
            </a:r>
            <a:endParaRPr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193" name="文本框 12"/>
          <p:cNvSpPr/>
          <p:nvPr/>
        </p:nvSpPr>
        <p:spPr>
          <a:xfrm>
            <a:off x="1247886" y="3377346"/>
            <a:ext cx="8663558" cy="447039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 marL="342900" indent="-342900">
              <a:lnSpc>
                <a:spcPct val="120000"/>
              </a:lnSpc>
              <a:buSzPct val="100000"/>
              <a:buFont typeface="Arial" panose="020B0604020202090204"/>
              <a:buChar char="•"/>
              <a:defRPr sz="2000" b="1">
                <a:solidFill>
                  <a:srgbClr val="356B9C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>
              <a:defRPr>
                <a:latin typeface="Times New Roman" panose="02020503050405090304"/>
                <a:ea typeface="Times New Roman" panose="02020503050405090304"/>
                <a:cs typeface="Times New Roman" panose="02020503050405090304"/>
                <a:sym typeface="Times New Roman" panose="02020503050405090304"/>
              </a:defRPr>
            </a:pPr>
            <a:r>
              <a:rPr>
                <a:latin typeface="+mj-lt"/>
                <a:ea typeface="+mj-ea"/>
                <a:cs typeface="+mj-cs"/>
                <a:sym typeface="Helvetica"/>
              </a:rPr>
              <a:t>如何充分把握引用规范，避免踩雷</a:t>
            </a:r>
            <a:endParaRPr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194" name="文本框 12"/>
          <p:cNvSpPr/>
          <p:nvPr/>
        </p:nvSpPr>
        <p:spPr>
          <a:xfrm>
            <a:off x="1427473" y="3994599"/>
            <a:ext cx="9578880" cy="2212339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/>
          <a:p>
            <a:pPr marL="342900" indent="-342900">
              <a:lnSpc>
                <a:spcPct val="130000"/>
              </a:lnSpc>
              <a:spcBef>
                <a:spcPts val="600"/>
              </a:spcBef>
              <a:buSzPct val="100000"/>
              <a:buFont typeface="Arial" panose="020B0604020202090204"/>
              <a:buChar char="•"/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t>查看一些“条例”性质的文献，如：https://www.ox.ac.uk/students/academic/guidance/skills/plagiarism（牛津大学对剽窃的规定，详细列举了各种形式）；http://lib.tsinghua.edu.cn/PDF/7-gaodengxuexiaokexuejishuxueshuguifanzhinan.pdf（清华采用的规范指南）</a:t>
            </a:r>
          </a:p>
          <a:p>
            <a:pPr marL="342900" indent="-342900">
              <a:lnSpc>
                <a:spcPct val="130000"/>
              </a:lnSpc>
              <a:spcBef>
                <a:spcPts val="600"/>
              </a:spcBef>
              <a:buSzPct val="100000"/>
              <a:buFont typeface="Arial" panose="020B0604020202090204"/>
              <a:buChar char="•"/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t>遇事不决可以询问老师和助教，他们有义务对自己课上的剽窃行为进行预先的告知和界定</a:t>
            </a:r>
          </a:p>
          <a:p>
            <a:pPr marL="342900" indent="-342900">
              <a:lnSpc>
                <a:spcPct val="130000"/>
              </a:lnSpc>
              <a:spcBef>
                <a:spcPts val="600"/>
              </a:spcBef>
              <a:buSzPct val="100000"/>
              <a:buFont typeface="Arial" panose="020B0604020202090204"/>
              <a:buChar char="•"/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t>仲伟民：论文写作中的学术伦理问题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push/>
      </p:transition>
    </mc:Choice>
    <mc:Fallback>
      <p:transition spd="slow">
        <p:push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1" nodeType="afterEffect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" grpId="1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矩形 32"/>
          <p:cNvSpPr/>
          <p:nvPr/>
        </p:nvSpPr>
        <p:spPr>
          <a:xfrm rot="16200000">
            <a:off x="5978333" y="-263937"/>
            <a:ext cx="235333" cy="1564806"/>
          </a:xfrm>
          <a:prstGeom prst="rect">
            <a:avLst/>
          </a:prstGeom>
          <a:solidFill>
            <a:srgbClr val="5180A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6000" b="1" i="1">
                <a:solidFill>
                  <a:srgbClr val="FFFFFF"/>
                </a:solidFill>
                <a:latin typeface="思源黑体旧字形 ExtraLight"/>
                <a:ea typeface="思源黑体旧字形 ExtraLight"/>
                <a:cs typeface="思源黑体旧字形 ExtraLight"/>
                <a:sym typeface="思源黑体旧字形 ExtraLight"/>
              </a:defRPr>
            </a:pPr>
          </a:p>
        </p:txBody>
      </p:sp>
      <p:sp>
        <p:nvSpPr>
          <p:cNvPr id="197" name="文本框 12"/>
          <p:cNvSpPr/>
          <p:nvPr/>
        </p:nvSpPr>
        <p:spPr>
          <a:xfrm>
            <a:off x="653054" y="1200343"/>
            <a:ext cx="9578879" cy="1875789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/>
          <a:p>
            <a:pPr marL="342900" indent="-342900">
              <a:lnSpc>
                <a:spcPct val="130000"/>
              </a:lnSpc>
              <a:spcBef>
                <a:spcPts val="600"/>
              </a:spcBef>
              <a:buSzPct val="100000"/>
              <a:buFont typeface="Arial" panose="020B0604020202090204"/>
              <a:buChar char="•"/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t>表达形式：口语或修辞化的表达——精准凝练的表达</a:t>
            </a:r>
          </a:p>
          <a:p>
            <a:pPr marL="342900" indent="-342900">
              <a:lnSpc>
                <a:spcPct val="130000"/>
              </a:lnSpc>
              <a:spcBef>
                <a:spcPts val="600"/>
              </a:spcBef>
              <a:buSzPct val="100000"/>
              <a:buFont typeface="Arial" panose="020B0604020202090204"/>
              <a:buChar char="•"/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t>写作规范：没有脚注／脚注格式不统一／要素缺失——整齐划一的脚注</a:t>
            </a:r>
          </a:p>
          <a:p>
            <a:pPr marL="342900" indent="-342900">
              <a:lnSpc>
                <a:spcPct val="130000"/>
              </a:lnSpc>
              <a:spcBef>
                <a:spcPts val="600"/>
              </a:spcBef>
              <a:buSzPct val="100000"/>
              <a:buFont typeface="Arial" panose="020B0604020202090204"/>
              <a:buChar char="•"/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t>文章结构：结构残缺（如缺少引言／结语）——结构完备的文本</a:t>
            </a:r>
          </a:p>
          <a:p>
            <a:pPr marL="342900" indent="-342900">
              <a:lnSpc>
                <a:spcPct val="130000"/>
              </a:lnSpc>
              <a:spcBef>
                <a:spcPts val="600"/>
              </a:spcBef>
              <a:buSzPct val="100000"/>
              <a:buFont typeface="Arial" panose="020B0604020202090204"/>
              <a:buChar char="•"/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t>排版审美：美观且不繁复的排版——影响视觉体验的排版</a:t>
            </a:r>
          </a:p>
        </p:txBody>
      </p:sp>
      <p:sp>
        <p:nvSpPr>
          <p:cNvPr id="198" name="文本框 12"/>
          <p:cNvSpPr/>
          <p:nvPr/>
        </p:nvSpPr>
        <p:spPr>
          <a:xfrm>
            <a:off x="8678282" y="975805"/>
            <a:ext cx="2702475" cy="1932939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 marL="342900" indent="-342900">
              <a:lnSpc>
                <a:spcPct val="120000"/>
              </a:lnSpc>
              <a:spcBef>
                <a:spcPts val="600"/>
              </a:spcBef>
              <a:buSzPct val="100000"/>
              <a:buFont typeface="Arial" panose="020B0604020202090204"/>
              <a:buChar char="•"/>
              <a:defRPr>
                <a:latin typeface="Kaiti SC Regular" panose="02010600040101010101" charset="-122"/>
                <a:ea typeface="Kaiti SC Regular" panose="02010600040101010101" charset="-122"/>
                <a:cs typeface="Kaiti SC Regular" panose="02010600040101010101" charset="-122"/>
                <a:sym typeface="Kaiti SC Regular" panose="02010600040101010101" charset="-122"/>
              </a:defRPr>
            </a:lvl1pPr>
          </a:lstStyle>
          <a:p>
            <a:r>
              <a:t>注：何为完备的文章结构，文章中每个部分的作用何在，我们将在后续的对谈中详述</a:t>
            </a:r>
          </a:p>
        </p:txBody>
      </p:sp>
      <p:sp>
        <p:nvSpPr>
          <p:cNvPr id="199" name="文本框 12"/>
          <p:cNvSpPr/>
          <p:nvPr/>
        </p:nvSpPr>
        <p:spPr>
          <a:xfrm>
            <a:off x="890014" y="3137980"/>
            <a:ext cx="8663557" cy="447039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 marL="342900" indent="-342900">
              <a:lnSpc>
                <a:spcPct val="120000"/>
              </a:lnSpc>
              <a:buSzPct val="100000"/>
              <a:buFont typeface="Arial" panose="020B0604020202090204"/>
              <a:buChar char="•"/>
              <a:defRPr sz="2000" b="1">
                <a:solidFill>
                  <a:srgbClr val="356B9C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>
              <a:defRPr>
                <a:latin typeface="Times New Roman" panose="02020503050405090304"/>
                <a:ea typeface="Times New Roman" panose="02020503050405090304"/>
                <a:cs typeface="Times New Roman" panose="02020503050405090304"/>
                <a:sym typeface="Times New Roman" panose="02020503050405090304"/>
              </a:defRPr>
            </a:pPr>
            <a:r>
              <a:rPr>
                <a:latin typeface="+mj-lt"/>
                <a:ea typeface="+mj-ea"/>
                <a:cs typeface="+mj-cs"/>
                <a:sym typeface="Helvetica"/>
              </a:rPr>
              <a:t>如何改善排版</a:t>
            </a:r>
            <a:endParaRPr>
              <a:latin typeface="+mj-lt"/>
              <a:ea typeface="+mj-ea"/>
              <a:cs typeface="+mj-cs"/>
              <a:sym typeface="Helvetica"/>
            </a:endParaRPr>
          </a:p>
        </p:txBody>
      </p:sp>
      <p:pic>
        <p:nvPicPr>
          <p:cNvPr id="200" name="WX20220528-214819@2x.png" descr="WX20220528-214819@2x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88556" y="3140927"/>
            <a:ext cx="5715001" cy="134620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201" name="WX20220528-214909@2x.png" descr="WX20220528-214909@2x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9104" y="4382146"/>
            <a:ext cx="5873905" cy="83243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202" name="WX20220528-215033@2x.png" descr="WX20220528-215033@2x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6232" y="5247308"/>
            <a:ext cx="5959649" cy="89340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03" name="文本框 12"/>
          <p:cNvSpPr/>
          <p:nvPr/>
        </p:nvSpPr>
        <p:spPr>
          <a:xfrm>
            <a:off x="873412" y="3640343"/>
            <a:ext cx="4918088" cy="2625089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/>
          <a:p>
            <a:pPr marL="342900" indent="-342900">
              <a:lnSpc>
                <a:spcPct val="130000"/>
              </a:lnSpc>
              <a:spcBef>
                <a:spcPts val="600"/>
              </a:spcBef>
              <a:buSzPct val="100000"/>
              <a:buFont typeface="Arial" panose="020B0604020202090204"/>
              <a:buChar char="•"/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t>建议参照一些会议／期刊／学位论文的排版，这类排版一般中规中矩，至少不会很丑，可以在其基础上做适当改造</a:t>
            </a:r>
          </a:p>
          <a:p>
            <a:pPr marL="342900" indent="-342900">
              <a:lnSpc>
                <a:spcPct val="130000"/>
              </a:lnSpc>
              <a:spcBef>
                <a:spcPts val="600"/>
              </a:spcBef>
              <a:buSzPct val="100000"/>
              <a:buFont typeface="Arial" panose="020B0604020202090204"/>
              <a:buChar char="•"/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t>综合考虑页边距、行间距、段间距、字体与字号等</a:t>
            </a:r>
          </a:p>
          <a:p>
            <a:pPr marL="342900" indent="-342900">
              <a:lnSpc>
                <a:spcPct val="130000"/>
              </a:lnSpc>
              <a:spcBef>
                <a:spcPts val="600"/>
              </a:spcBef>
              <a:buSzPct val="100000"/>
              <a:buFont typeface="Arial" panose="020B0604020202090204"/>
              <a:buChar char="•"/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t>改善脚注也可以从遵照期刊开始</a:t>
            </a:r>
          </a:p>
        </p:txBody>
      </p:sp>
      <p:sp>
        <p:nvSpPr>
          <p:cNvPr id="204" name="文本框 12"/>
          <p:cNvSpPr/>
          <p:nvPr/>
        </p:nvSpPr>
        <p:spPr>
          <a:xfrm>
            <a:off x="589774" y="6389591"/>
            <a:ext cx="11394454" cy="408939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 marL="342900" indent="-342900">
              <a:lnSpc>
                <a:spcPct val="120000"/>
              </a:lnSpc>
              <a:spcBef>
                <a:spcPts val="600"/>
              </a:spcBef>
              <a:buSzPct val="100000"/>
              <a:buFont typeface="Arial" panose="020B0604020202090204"/>
              <a:buChar char="•"/>
              <a:defRPr>
                <a:solidFill>
                  <a:srgbClr val="FFFFFF"/>
                </a:solidFill>
                <a:latin typeface="Kaiti SC Regular" panose="02010600040101010101" charset="-122"/>
                <a:ea typeface="Kaiti SC Regular" panose="02010600040101010101" charset="-122"/>
                <a:cs typeface="Kaiti SC Regular" panose="02010600040101010101" charset="-122"/>
                <a:sym typeface="Kaiti SC Regular" panose="02010600040101010101" charset="-122"/>
              </a:defRPr>
            </a:lvl1pPr>
          </a:lstStyle>
          <a:p>
            <a:r>
              <a:t>注：形成精准的表达，可向老师询问本领域文字较好的学者，阅读其著作，如陈来老师的著作即值得一读</a:t>
            </a:r>
          </a:p>
        </p:txBody>
      </p:sp>
      <p:sp>
        <p:nvSpPr>
          <p:cNvPr id="205" name="文本框 26"/>
          <p:cNvSpPr/>
          <p:nvPr/>
        </p:nvSpPr>
        <p:spPr>
          <a:xfrm>
            <a:off x="3567431" y="677124"/>
            <a:ext cx="5057139" cy="56133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 algn="ctr">
              <a:defRPr sz="2600" b="1">
                <a:solidFill>
                  <a:srgbClr val="1259A5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初学者易犯错误（形式规范层面）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1" nodeType="afterEffect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" grpId="1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矩形 32"/>
          <p:cNvSpPr/>
          <p:nvPr/>
        </p:nvSpPr>
        <p:spPr>
          <a:xfrm rot="16200000">
            <a:off x="5978333" y="-263937"/>
            <a:ext cx="235333" cy="1564806"/>
          </a:xfrm>
          <a:prstGeom prst="rect">
            <a:avLst/>
          </a:prstGeom>
          <a:solidFill>
            <a:srgbClr val="5180A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6000" b="1" i="1">
                <a:solidFill>
                  <a:srgbClr val="FFFFFF"/>
                </a:solidFill>
                <a:latin typeface="思源黑体旧字形 ExtraLight"/>
                <a:ea typeface="思源黑体旧字形 ExtraLight"/>
                <a:cs typeface="思源黑体旧字形 ExtraLight"/>
                <a:sym typeface="思源黑体旧字形 ExtraLight"/>
              </a:defRPr>
            </a:pPr>
          </a:p>
        </p:txBody>
      </p:sp>
      <p:sp>
        <p:nvSpPr>
          <p:cNvPr id="208" name="文本框 12"/>
          <p:cNvSpPr/>
          <p:nvPr/>
        </p:nvSpPr>
        <p:spPr>
          <a:xfrm>
            <a:off x="519447" y="1375508"/>
            <a:ext cx="5591852" cy="789939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 marL="342900" indent="-342900">
              <a:lnSpc>
                <a:spcPct val="120000"/>
              </a:lnSpc>
              <a:buSzPct val="100000"/>
              <a:buFont typeface="Arial" panose="020B0604020202090204"/>
              <a:buChar char="•"/>
              <a:defRPr b="1">
                <a:solidFill>
                  <a:srgbClr val="356B9C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问题与观点：问题与观点不清晰；问题与观点之间没有形成呼应</a:t>
            </a:r>
          </a:p>
        </p:txBody>
      </p:sp>
      <p:sp>
        <p:nvSpPr>
          <p:cNvPr id="209" name="文本框 12"/>
          <p:cNvSpPr/>
          <p:nvPr/>
        </p:nvSpPr>
        <p:spPr>
          <a:xfrm>
            <a:off x="519447" y="2298284"/>
            <a:ext cx="5591853" cy="408939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 marL="342900" indent="-342900">
              <a:lnSpc>
                <a:spcPct val="120000"/>
              </a:lnSpc>
              <a:buSzPct val="100000"/>
              <a:buFont typeface="Arial" panose="020B0604020202090204"/>
              <a:buChar char="•"/>
              <a:defRPr b="1">
                <a:solidFill>
                  <a:srgbClr val="356B9C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>
              <a:defRPr>
                <a:latin typeface="Times New Roman" panose="02020503050405090304"/>
                <a:ea typeface="Times New Roman" panose="02020503050405090304"/>
                <a:cs typeface="Times New Roman" panose="02020503050405090304"/>
                <a:sym typeface="Times New Roman" panose="02020503050405090304"/>
              </a:defRPr>
            </a:pPr>
            <a:r>
              <a:rPr>
                <a:latin typeface="+mj-lt"/>
                <a:ea typeface="+mj-ea"/>
                <a:cs typeface="+mj-cs"/>
                <a:sym typeface="Helvetica"/>
              </a:rPr>
              <a:t>论证与叙事：论证／论据不充足；论述中存在断裂</a:t>
            </a:r>
            <a:endParaRPr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210" name="文本框 12"/>
          <p:cNvSpPr/>
          <p:nvPr/>
        </p:nvSpPr>
        <p:spPr>
          <a:xfrm>
            <a:off x="503888" y="2909529"/>
            <a:ext cx="6456507" cy="408939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 marL="342900" indent="-342900">
              <a:lnSpc>
                <a:spcPct val="120000"/>
              </a:lnSpc>
              <a:buSzPct val="100000"/>
              <a:buFont typeface="Arial" panose="020B0604020202090204"/>
              <a:buChar char="•"/>
              <a:defRPr b="1">
                <a:solidFill>
                  <a:srgbClr val="356B9C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逻辑与结构：逻辑／线索散乱</a:t>
            </a:r>
          </a:p>
        </p:txBody>
      </p:sp>
      <p:sp>
        <p:nvSpPr>
          <p:cNvPr id="211" name="文本框 12"/>
          <p:cNvSpPr/>
          <p:nvPr/>
        </p:nvSpPr>
        <p:spPr>
          <a:xfrm>
            <a:off x="447214" y="3520775"/>
            <a:ext cx="5474303" cy="2548888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/>
          <a:p>
            <a:pPr marL="342900" indent="-342900">
              <a:lnSpc>
                <a:spcPct val="130000"/>
              </a:lnSpc>
              <a:spcBef>
                <a:spcPts val="600"/>
              </a:spcBef>
              <a:buSzPct val="100000"/>
              <a:buFont typeface="Arial" panose="020B0604020202090204"/>
              <a:buChar char="•"/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t>可操作的检验法：答辩时，一些老师会让学生在系统展开前首先说明自己研究的是什么问题，在这一问题上持何种观点，采取了何种方法，面对何种对手；随后简要叙述自己论述的主要步骤</a:t>
            </a:r>
            <a:r>
              <a:rPr b="1">
                <a:solidFill>
                  <a:schemeClr val="accent1"/>
                </a:solidFill>
              </a:rPr>
              <a:t>（写摘要）</a:t>
            </a:r>
            <a:endParaRPr b="1">
              <a:solidFill>
                <a:schemeClr val="accent1"/>
              </a:solidFill>
            </a:endParaRPr>
          </a:p>
          <a:p>
            <a:pPr marL="342900" indent="-342900">
              <a:lnSpc>
                <a:spcPct val="130000"/>
              </a:lnSpc>
              <a:spcBef>
                <a:spcPts val="600"/>
              </a:spcBef>
              <a:buSzPct val="100000"/>
              <a:buFont typeface="Arial" panose="020B0604020202090204"/>
              <a:buChar char="•"/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t>此处仅仅是“列出”这些问题，关于如何做出缜密的、符合逻辑的叙述或论证，我们将后续详细论及</a:t>
            </a:r>
          </a:p>
        </p:txBody>
      </p:sp>
      <p:pic>
        <p:nvPicPr>
          <p:cNvPr id="212" name="WX20220528-223302@2x.png" descr="WX20220528-223302@2x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59818" y="1249812"/>
            <a:ext cx="5591852" cy="407119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3" name="文本框 26"/>
          <p:cNvSpPr/>
          <p:nvPr/>
        </p:nvSpPr>
        <p:spPr>
          <a:xfrm>
            <a:off x="3402331" y="681332"/>
            <a:ext cx="5387339" cy="56133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 algn="ctr">
              <a:defRPr sz="2600" b="1">
                <a:solidFill>
                  <a:srgbClr val="1259A5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“老手”可能的错处（内容结构层面）</a:t>
            </a:r>
          </a:p>
        </p:txBody>
      </p:sp>
      <p:pic>
        <p:nvPicPr>
          <p:cNvPr id="214" name="WX20220528-232348@2x.png" descr="WX20220528-232348@2x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1690" y="4243906"/>
            <a:ext cx="5739154" cy="1882642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1" nodeType="afterEffect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" grpId="1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矩形 32"/>
          <p:cNvSpPr/>
          <p:nvPr/>
        </p:nvSpPr>
        <p:spPr>
          <a:xfrm rot="16200000">
            <a:off x="5978333" y="-263937"/>
            <a:ext cx="235333" cy="1564806"/>
          </a:xfrm>
          <a:prstGeom prst="rect">
            <a:avLst/>
          </a:prstGeom>
          <a:solidFill>
            <a:srgbClr val="5180A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6000" b="1" i="1">
                <a:solidFill>
                  <a:srgbClr val="FFFFFF"/>
                </a:solidFill>
                <a:latin typeface="思源黑体旧字形 ExtraLight"/>
                <a:ea typeface="思源黑体旧字形 ExtraLight"/>
                <a:cs typeface="思源黑体旧字形 ExtraLight"/>
                <a:sym typeface="思源黑体旧字形 ExtraLight"/>
              </a:defRPr>
            </a:pPr>
          </a:p>
        </p:txBody>
      </p:sp>
      <p:sp>
        <p:nvSpPr>
          <p:cNvPr id="217" name="文本框 26"/>
          <p:cNvSpPr/>
          <p:nvPr/>
        </p:nvSpPr>
        <p:spPr>
          <a:xfrm>
            <a:off x="3237230" y="645398"/>
            <a:ext cx="5717539" cy="56133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 algn="ctr">
              <a:defRPr sz="2600" b="1">
                <a:solidFill>
                  <a:srgbClr val="1259A5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论文的逻辑构造是怎样的？（正常版）</a:t>
            </a:r>
          </a:p>
        </p:txBody>
      </p:sp>
      <p:sp>
        <p:nvSpPr>
          <p:cNvPr id="218" name="文本框 12"/>
          <p:cNvSpPr/>
          <p:nvPr/>
        </p:nvSpPr>
        <p:spPr>
          <a:xfrm>
            <a:off x="1126275" y="1310603"/>
            <a:ext cx="3556001" cy="408939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 marL="342900" indent="-342900">
              <a:lnSpc>
                <a:spcPct val="120000"/>
              </a:lnSpc>
              <a:buSzPct val="100000"/>
              <a:buFont typeface="Arial" panose="020B0604020202090204"/>
              <a:buChar char="•"/>
              <a:defRPr b="1">
                <a:solidFill>
                  <a:srgbClr val="356B9C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问题缘起（起）</a:t>
            </a:r>
          </a:p>
        </p:txBody>
      </p:sp>
      <p:sp>
        <p:nvSpPr>
          <p:cNvPr id="219" name="文本框 12"/>
          <p:cNvSpPr/>
          <p:nvPr/>
        </p:nvSpPr>
        <p:spPr>
          <a:xfrm>
            <a:off x="1147399" y="1813673"/>
            <a:ext cx="4831616" cy="897889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/>
          <a:p>
            <a:pPr marL="342900" indent="-342900">
              <a:lnSpc>
                <a:spcPct val="130000"/>
              </a:lnSpc>
              <a:spcBef>
                <a:spcPts val="600"/>
              </a:spcBef>
              <a:buSzPct val="100000"/>
              <a:buFont typeface="Arial" panose="020B0604020202090204"/>
              <a:buChar char="•"/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t>由王学“进步论”引出“清谈误国”论</a:t>
            </a:r>
          </a:p>
          <a:p>
            <a:pPr marL="342900" indent="-342900">
              <a:lnSpc>
                <a:spcPct val="130000"/>
              </a:lnSpc>
              <a:spcBef>
                <a:spcPts val="600"/>
              </a:spcBef>
              <a:buSzPct val="100000"/>
              <a:buFont typeface="Arial" panose="020B0604020202090204"/>
              <a:buChar char="•"/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t>如何看待与评价“清谈误国论”的问题</a:t>
            </a:r>
          </a:p>
        </p:txBody>
      </p:sp>
      <p:sp>
        <p:nvSpPr>
          <p:cNvPr id="220" name="文本框 12"/>
          <p:cNvSpPr/>
          <p:nvPr/>
        </p:nvSpPr>
        <p:spPr>
          <a:xfrm>
            <a:off x="1157394" y="2804357"/>
            <a:ext cx="2437857" cy="408939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 marL="342900" indent="-342900">
              <a:lnSpc>
                <a:spcPct val="120000"/>
              </a:lnSpc>
              <a:buSzPct val="100000"/>
              <a:buFont typeface="Arial" panose="020B0604020202090204"/>
              <a:buChar char="•"/>
              <a:defRPr b="1">
                <a:solidFill>
                  <a:srgbClr val="356B9C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学术史传统（承）</a:t>
            </a:r>
          </a:p>
        </p:txBody>
      </p:sp>
      <p:sp>
        <p:nvSpPr>
          <p:cNvPr id="221" name="文本框 12"/>
          <p:cNvSpPr/>
          <p:nvPr/>
        </p:nvSpPr>
        <p:spPr>
          <a:xfrm>
            <a:off x="5794529" y="1309266"/>
            <a:ext cx="3648655" cy="408939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 marL="342900" indent="-342900">
              <a:lnSpc>
                <a:spcPct val="120000"/>
              </a:lnSpc>
              <a:buSzPct val="100000"/>
              <a:buFont typeface="Arial" panose="020B0604020202090204"/>
              <a:buChar char="•"/>
              <a:defRPr b="1">
                <a:solidFill>
                  <a:srgbClr val="356B9C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与学术史传统的对话（转）</a:t>
            </a:r>
          </a:p>
        </p:txBody>
      </p:sp>
      <p:sp>
        <p:nvSpPr>
          <p:cNvPr id="222" name="文本框 12"/>
          <p:cNvSpPr/>
          <p:nvPr/>
        </p:nvSpPr>
        <p:spPr>
          <a:xfrm>
            <a:off x="1178871" y="3307427"/>
            <a:ext cx="3123819" cy="897889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/>
          <a:p>
            <a:pPr marL="342900" indent="-342900">
              <a:lnSpc>
                <a:spcPct val="130000"/>
              </a:lnSpc>
              <a:spcBef>
                <a:spcPts val="600"/>
              </a:spcBef>
              <a:buSzPct val="100000"/>
              <a:buFont typeface="Arial" panose="020B0604020202090204"/>
              <a:buChar char="•"/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t>谁提出了“清谈误国”论</a:t>
            </a:r>
          </a:p>
          <a:p>
            <a:pPr marL="342900" indent="-342900">
              <a:lnSpc>
                <a:spcPct val="130000"/>
              </a:lnSpc>
              <a:spcBef>
                <a:spcPts val="600"/>
              </a:spcBef>
              <a:buSzPct val="100000"/>
              <a:buFont typeface="Arial" panose="020B0604020202090204"/>
              <a:buChar char="•"/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t>“清谈误国论”的来由与动机</a:t>
            </a:r>
          </a:p>
        </p:txBody>
      </p:sp>
      <p:sp>
        <p:nvSpPr>
          <p:cNvPr id="223" name="文本框 12"/>
          <p:cNvSpPr/>
          <p:nvPr/>
        </p:nvSpPr>
        <p:spPr>
          <a:xfrm>
            <a:off x="5957861" y="1821303"/>
            <a:ext cx="5593007" cy="1386839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/>
          <a:p>
            <a:pPr marL="342900" indent="-342900">
              <a:lnSpc>
                <a:spcPct val="130000"/>
              </a:lnSpc>
              <a:spcBef>
                <a:spcPts val="600"/>
              </a:spcBef>
              <a:buSzPct val="100000"/>
              <a:buFont typeface="Arial" panose="020B0604020202090204"/>
              <a:buChar char="•"/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t>明王朝的灭亡是一个复杂的历史事件</a:t>
            </a:r>
          </a:p>
          <a:p>
            <a:pPr marL="342900" indent="-342900">
              <a:lnSpc>
                <a:spcPct val="130000"/>
              </a:lnSpc>
              <a:spcBef>
                <a:spcPts val="600"/>
              </a:spcBef>
              <a:buSzPct val="100000"/>
              <a:buFont typeface="Arial" panose="020B0604020202090204"/>
              <a:buChar char="•"/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t>阳明学的“去文本化”与王门后学的“去知识分子化”</a:t>
            </a:r>
          </a:p>
          <a:p>
            <a:pPr marL="342900" indent="-342900">
              <a:lnSpc>
                <a:spcPct val="130000"/>
              </a:lnSpc>
              <a:spcBef>
                <a:spcPts val="600"/>
              </a:spcBef>
              <a:buSzPct val="100000"/>
              <a:buFont typeface="Arial" panose="020B0604020202090204"/>
              <a:buChar char="•"/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t>《明儒学案》的风险</a:t>
            </a:r>
          </a:p>
        </p:txBody>
      </p:sp>
      <p:sp>
        <p:nvSpPr>
          <p:cNvPr id="224" name="文本框 12"/>
          <p:cNvSpPr/>
          <p:nvPr/>
        </p:nvSpPr>
        <p:spPr>
          <a:xfrm>
            <a:off x="5952649" y="3388285"/>
            <a:ext cx="3648655" cy="408939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 marL="342900" indent="-342900">
              <a:lnSpc>
                <a:spcPct val="120000"/>
              </a:lnSpc>
              <a:buSzPct val="100000"/>
              <a:buFont typeface="Arial" panose="020B0604020202090204"/>
              <a:buChar char="•"/>
              <a:defRPr b="1">
                <a:solidFill>
                  <a:srgbClr val="356B9C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自身观点的确立（合）</a:t>
            </a:r>
          </a:p>
        </p:txBody>
      </p:sp>
      <p:sp>
        <p:nvSpPr>
          <p:cNvPr id="225" name="文本框 12"/>
          <p:cNvSpPr/>
          <p:nvPr/>
        </p:nvSpPr>
        <p:spPr>
          <a:xfrm>
            <a:off x="5895430" y="3978377"/>
            <a:ext cx="5717870" cy="2136139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/>
          <a:p>
            <a:pPr marL="342900" indent="-342900">
              <a:lnSpc>
                <a:spcPct val="130000"/>
              </a:lnSpc>
              <a:spcBef>
                <a:spcPts val="600"/>
              </a:spcBef>
              <a:buSzPct val="100000"/>
              <a:buFont typeface="Arial" panose="020B0604020202090204"/>
              <a:buChar char="•"/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t>王学士人的“实际”事功非常突出（如翁万达等）</a:t>
            </a:r>
          </a:p>
          <a:p>
            <a:pPr marL="342900" indent="-342900">
              <a:lnSpc>
                <a:spcPct val="130000"/>
              </a:lnSpc>
              <a:spcBef>
                <a:spcPts val="600"/>
              </a:spcBef>
              <a:buSzPct val="100000"/>
              <a:buFont typeface="Arial" panose="020B0604020202090204"/>
              <a:buChar char="•"/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t>王学“清谈误国”之说，在以顾炎武等人那里，是因为理学内部学术分歧，并进而受晚明国势日危的刺激而发的激愤之词，在清初则有着国家功令的引导，两者巧妙地结合在一起，成为定论。（结论的意义）</a:t>
            </a:r>
          </a:p>
        </p:txBody>
      </p:sp>
      <p:sp>
        <p:nvSpPr>
          <p:cNvPr id="226" name="文本框 12"/>
          <p:cNvSpPr/>
          <p:nvPr/>
        </p:nvSpPr>
        <p:spPr>
          <a:xfrm>
            <a:off x="536355" y="4307845"/>
            <a:ext cx="5378171" cy="1932939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 marL="342900" indent="-342900">
              <a:lnSpc>
                <a:spcPct val="120000"/>
              </a:lnSpc>
              <a:spcBef>
                <a:spcPts val="600"/>
              </a:spcBef>
              <a:buSzPct val="100000"/>
              <a:buFont typeface="Arial" panose="020B0604020202090204"/>
              <a:buChar char="•"/>
              <a:defRPr>
                <a:latin typeface="Kaiti SC Regular" panose="02010600040101010101" charset="-122"/>
                <a:ea typeface="Kaiti SC Regular" panose="02010600040101010101" charset="-122"/>
                <a:cs typeface="Kaiti SC Regular" panose="02010600040101010101" charset="-122"/>
                <a:sym typeface="Kaiti SC Regular" panose="02010600040101010101" charset="-122"/>
              </a:defRPr>
            </a:lvl1pPr>
          </a:lstStyle>
          <a:p>
            <a:r>
              <a:t>注：此处所述的是一种“逻辑结构”，即完整的论文可以被拆解为（也应当能被拆解为）这四个部分，不一定是论文实际上的结构和顺序（但在特定情况下可以称为实际顺序，如在写作引言时，常需在其中点出问题缘起和学术史传统）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1" nodeType="afterEffect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" grpId="1" animBg="1" advAuto="0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烦烦烦方法">
  <a:themeElements>
    <a:clrScheme name="烦烦烦方法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E53238"/>
      </a:accent1>
      <a:accent2>
        <a:srgbClr val="595959"/>
      </a:accent2>
      <a:accent3>
        <a:srgbClr val="801C1F"/>
      </a:accent3>
      <a:accent4>
        <a:srgbClr val="323232"/>
      </a:accent4>
      <a:accent5>
        <a:srgbClr val="621618"/>
      </a:accent5>
      <a:accent6>
        <a:srgbClr val="262626"/>
      </a:accent6>
      <a:hlink>
        <a:srgbClr val="0000FF"/>
      </a:hlink>
      <a:folHlink>
        <a:srgbClr val="FF00FF"/>
      </a:folHlink>
    </a:clrScheme>
    <a:fontScheme name="烦烦烦方法">
      <a:majorFont>
        <a:latin typeface="Helvetica"/>
        <a:ea typeface="Helvetica"/>
        <a:cs typeface="Helvetica"/>
      </a:majorFont>
      <a:minorFont>
        <a:latin typeface="等线"/>
        <a:ea typeface="等线"/>
        <a:cs typeface="等线"/>
      </a:minorFont>
    </a:fontScheme>
    <a:fmtScheme name="烦烦烦方法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等线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等线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烦烦烦方法">
  <a:themeElements>
    <a:clrScheme name="烦烦烦方法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E53238"/>
      </a:accent1>
      <a:accent2>
        <a:srgbClr val="595959"/>
      </a:accent2>
      <a:accent3>
        <a:srgbClr val="801C1F"/>
      </a:accent3>
      <a:accent4>
        <a:srgbClr val="323232"/>
      </a:accent4>
      <a:accent5>
        <a:srgbClr val="621618"/>
      </a:accent5>
      <a:accent6>
        <a:srgbClr val="262626"/>
      </a:accent6>
      <a:hlink>
        <a:srgbClr val="0000FF"/>
      </a:hlink>
      <a:folHlink>
        <a:srgbClr val="FF00FF"/>
      </a:folHlink>
    </a:clrScheme>
    <a:fontScheme name="烦烦烦方法">
      <a:majorFont>
        <a:latin typeface="Helvetica"/>
        <a:ea typeface="Helvetica"/>
        <a:cs typeface="Helvetica"/>
      </a:majorFont>
      <a:minorFont>
        <a:latin typeface="等线"/>
        <a:ea typeface="等线"/>
        <a:cs typeface="等线"/>
      </a:minorFont>
    </a:fontScheme>
    <a:fmtScheme name="烦烦烦方法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等线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等线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烦烦烦方法">
  <a:themeElements>
    <a:clrScheme name="烦烦烦方法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E53238"/>
      </a:accent1>
      <a:accent2>
        <a:srgbClr val="595959"/>
      </a:accent2>
      <a:accent3>
        <a:srgbClr val="801C1F"/>
      </a:accent3>
      <a:accent4>
        <a:srgbClr val="323232"/>
      </a:accent4>
      <a:accent5>
        <a:srgbClr val="621618"/>
      </a:accent5>
      <a:accent6>
        <a:srgbClr val="262626"/>
      </a:accent6>
      <a:hlink>
        <a:srgbClr val="0000FF"/>
      </a:hlink>
      <a:folHlink>
        <a:srgbClr val="FF00FF"/>
      </a:folHlink>
    </a:clrScheme>
    <a:fontScheme name="烦烦烦方法">
      <a:majorFont>
        <a:latin typeface="Helvetica"/>
        <a:ea typeface="Helvetica"/>
        <a:cs typeface="Helvetica"/>
      </a:majorFont>
      <a:minorFont>
        <a:latin typeface="等线"/>
        <a:ea typeface="等线"/>
        <a:cs typeface="等线"/>
      </a:minorFont>
    </a:fontScheme>
    <a:fmtScheme name="烦烦烦方法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等线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等线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4654</Words>
  <Application>WPS 演示</Application>
  <PresentationFormat/>
  <Paragraphs>258</Paragraphs>
  <Slides>28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28</vt:i4>
      </vt:variant>
    </vt:vector>
  </HeadingPairs>
  <TitlesOfParts>
    <vt:vector size="53" baseType="lpstr">
      <vt:lpstr>Arial</vt:lpstr>
      <vt:lpstr>宋体</vt:lpstr>
      <vt:lpstr>Wingdings</vt:lpstr>
      <vt:lpstr>等线</vt:lpstr>
      <vt:lpstr>汉仪中等线KW</vt:lpstr>
      <vt:lpstr>等线 Light</vt:lpstr>
      <vt:lpstr>Arial</vt:lpstr>
      <vt:lpstr>微软雅黑</vt:lpstr>
      <vt:lpstr>汉仪旗黑</vt:lpstr>
      <vt:lpstr>Kaiti SC Bold</vt:lpstr>
      <vt:lpstr>华文宋体</vt:lpstr>
      <vt:lpstr>Helvetica</vt:lpstr>
      <vt:lpstr>思源黑体旧字形 ExtraLight</vt:lpstr>
      <vt:lpstr>Times New Roman</vt:lpstr>
      <vt:lpstr>Kaiti SC Regular</vt:lpstr>
      <vt:lpstr>微软雅黑</vt:lpstr>
      <vt:lpstr>宋体</vt:lpstr>
      <vt:lpstr>Arial Unicode MS</vt:lpstr>
      <vt:lpstr>Helvetica Neue</vt:lpstr>
      <vt:lpstr>汉仪书宋二KW</vt:lpstr>
      <vt:lpstr>黑体</vt:lpstr>
      <vt:lpstr>Helvetica</vt:lpstr>
      <vt:lpstr>等线</vt:lpstr>
      <vt:lpstr>烦烦烦方法</vt:lpstr>
      <vt:lpstr>1_烦烦烦方法</vt:lpstr>
      <vt:lpstr>文科论文写作：入门技巧与进阶之道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请填反馈问卷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文科论文写作：入门技巧与进阶之道</dc:title>
  <dc:creator/>
  <cp:lastModifiedBy>雁回祝融</cp:lastModifiedBy>
  <cp:revision>4</cp:revision>
  <dcterms:created xsi:type="dcterms:W3CDTF">2024-11-29T10:33:52Z</dcterms:created>
  <dcterms:modified xsi:type="dcterms:W3CDTF">2024-11-29T10:33:52Z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C7D03192801654BF8F984967205E0CE1_43</vt:lpwstr>
  </property>
  <property fmtid="{D5CDD505-2E9C-101B-9397-08002B2CF9AE}" pid="3" name="KSOProductBuildVer">
    <vt:lpwstr>2052-6.8.0.8846</vt:lpwstr>
  </property>
</Properties>
</file>