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63" r:id="rId4"/>
    <p:sldId id="257" r:id="rId5"/>
    <p:sldId id="259" r:id="rId6"/>
    <p:sldId id="279" r:id="rId7"/>
    <p:sldId id="267" r:id="rId8"/>
    <p:sldId id="289" r:id="rId9"/>
    <p:sldId id="266" r:id="rId10"/>
    <p:sldId id="268" r:id="rId11"/>
    <p:sldId id="270" r:id="rId12"/>
    <p:sldId id="272" r:id="rId13"/>
    <p:sldId id="271" r:id="rId14"/>
    <p:sldId id="297" r:id="rId15"/>
    <p:sldId id="281" r:id="rId16"/>
    <p:sldId id="275" r:id="rId17"/>
    <p:sldId id="260" r:id="rId18"/>
    <p:sldId id="298" r:id="rId19"/>
    <p:sldId id="299" r:id="rId20"/>
    <p:sldId id="300" r:id="rId21"/>
    <p:sldId id="30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635"/>
    <a:srgbClr val="9158D0"/>
    <a:srgbClr val="FD6B4D"/>
    <a:srgbClr val="FFE525"/>
    <a:srgbClr val="778495"/>
    <a:srgbClr val="FFB000"/>
    <a:srgbClr val="BFBFBF"/>
    <a:srgbClr val="7FB7DF"/>
    <a:srgbClr val="FE7F7E"/>
    <a:srgbClr val="586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87061" autoAdjust="0"/>
  </p:normalViewPr>
  <p:slideViewPr>
    <p:cSldViewPr snapToGrid="0" showGuides="1">
      <p:cViewPr varScale="1">
        <p:scale>
          <a:sx n="130" d="100"/>
          <a:sy n="130" d="100"/>
        </p:scale>
        <p:origin x="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B514-F614-4284-A722-A1EB728D7C35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EB21-6345-42F5-8FEA-0438228423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word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使用熟练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答辩经验丰富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0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8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还可以和他人一起合作买</a:t>
            </a:r>
            <a:r>
              <a:rPr lang="en-US" altLang="zh-CN" dirty="0"/>
              <a:t>office365</a:t>
            </a:r>
            <a:r>
              <a:rPr lang="zh-CN" altLang="en-US" dirty="0"/>
              <a:t>家庭套餐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7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很多公司选择</a:t>
            </a:r>
            <a:r>
              <a:rPr lang="en-US" altLang="zh-CN" dirty="0"/>
              <a:t>python</a:t>
            </a:r>
            <a:r>
              <a:rPr lang="zh-CN" altLang="en-US" dirty="0"/>
              <a:t>的重要原因之一就是它免费，</a:t>
            </a:r>
            <a:r>
              <a:rPr lang="en-US" altLang="zh-CN" dirty="0"/>
              <a:t>MATLAB</a:t>
            </a:r>
            <a:r>
              <a:rPr lang="zh-CN" altLang="en-US" dirty="0"/>
              <a:t>太贵了</a:t>
            </a:r>
            <a:endParaRPr lang="en-US" altLang="zh-CN" dirty="0"/>
          </a:p>
          <a:p>
            <a:r>
              <a:rPr lang="zh-CN" altLang="en-US" dirty="0"/>
              <a:t>对于科研单位而言，</a:t>
            </a:r>
            <a:r>
              <a:rPr lang="en-US" altLang="zh-CN" dirty="0"/>
              <a:t>MATLAB</a:t>
            </a:r>
            <a:r>
              <a:rPr lang="zh-CN" altLang="en-US" dirty="0"/>
              <a:t>比</a:t>
            </a:r>
            <a:r>
              <a:rPr lang="en-US" altLang="zh-CN" dirty="0"/>
              <a:t>python</a:t>
            </a:r>
            <a:r>
              <a:rPr lang="zh-CN" altLang="en-US" dirty="0"/>
              <a:t>更简单，但大家往往两边都会</a:t>
            </a:r>
            <a:endParaRPr lang="en-US" altLang="zh-CN" dirty="0"/>
          </a:p>
          <a:p>
            <a:r>
              <a:rPr lang="zh-CN" altLang="en-US" dirty="0"/>
              <a:t>一些领域，比如自动化、控制的一些工业应用仍然在用</a:t>
            </a:r>
            <a:r>
              <a:rPr lang="en-US" altLang="zh-CN" dirty="0"/>
              <a:t>MATLAB</a:t>
            </a:r>
            <a:r>
              <a:rPr lang="zh-CN" altLang="en-US" dirty="0"/>
              <a:t>，</a:t>
            </a:r>
            <a:r>
              <a:rPr lang="en-US" altLang="zh-CN" dirty="0"/>
              <a:t>python</a:t>
            </a:r>
            <a:r>
              <a:rPr lang="zh-CN" altLang="en-US" dirty="0"/>
              <a:t>也用得挺多的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6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信息化用户服务平台里有安装指南和培训讲座的通知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尽量选新版本，但是版本太新，老师、助教跟不上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6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官方文档等一会儿演示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0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4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6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3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0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5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6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70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30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0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7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5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75000"/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11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4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2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21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8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7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739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88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9582" y="6356350"/>
            <a:ext cx="63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mathworks.cn/login/mwa-sso/check?uri=https%3A%2F%2Fww2.mathworks.cn%2Flog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n.bing.com/search?q=matlab+%E6%89%B9%E9%87%8F%E5%A4%84%E7%90%86%E5%A4%A7%E6%95%B0%E6%8D%AE%E6%96%87%E4%BB%B6%E5%B9%B6%E7%94%BB%E5%9B%BE&amp;qs=n&amp;form=QBRE&amp;sp=-1&amp;pq=matlab+%E6%89%B9%E9%87%8F%E5%A4%84%E7%90%86%E5%A4%A7%E6%95%B0%E6%8D%AE%E6%96%87%E4%BB%B6%E5%B9%B6%E7%94%BB%E5%9B%BE&amp;sc=0-19&amp;sk=&amp;cvid=AE9A683DDE5544758ACC390EB9A76D5B&amp;ghsh=0&amp;ghacc=0&amp;ghpl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huanlan.zhihu.com/p/672042028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its.tsinghua.edu.cn/xyggrj/jsl/Matlab.ht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2.mathworks.cn/products/get-matlab.html?s_tid=gn_getml" TargetMode="Externa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2.mathworks.cn/help/matlab/release-notes.html?category=performance&amp;rntext=&amp;startrelease=R2019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937AE48D-79FD-49F3-9EF6-50ADF1CA0B37}"/>
              </a:ext>
            </a:extLst>
          </p:cNvPr>
          <p:cNvSpPr/>
          <p:nvPr/>
        </p:nvSpPr>
        <p:spPr>
          <a:xfrm>
            <a:off x="857251" y="0"/>
            <a:ext cx="1614488" cy="17859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459583" y="2437734"/>
            <a:ext cx="1127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6000" b="1" spc="300" dirty="0">
                <a:solidFill>
                  <a:srgbClr val="592377"/>
                </a:solidFill>
              </a:rPr>
              <a:t>入门讲座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704147" y="467093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D18909AC-1CB7-4ED6-9483-1FBBA101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7" y="292713"/>
            <a:ext cx="1037275" cy="10372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704147" y="950370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3038475" y="3644324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授之于渔</a:t>
            </a:r>
            <a:endParaRPr lang="zh-CN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851CA6-E50D-439E-896E-EC0C467F6A97}"/>
              </a:ext>
            </a:extLst>
          </p:cNvPr>
          <p:cNvSpPr txBox="1"/>
          <p:nvPr/>
        </p:nvSpPr>
        <p:spPr>
          <a:xfrm>
            <a:off x="4339827" y="4358471"/>
            <a:ext cx="351234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B000"/>
                </a:solidFill>
                <a:latin typeface="+mn-ea"/>
                <a:cs typeface="Aharoni" panose="02010803020104030203" pitchFamily="2" charset="-79"/>
              </a:rPr>
              <a:t>分享人：史明磊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B23565-7EE8-4622-9DBC-5338DC349A49}"/>
              </a:ext>
            </a:extLst>
          </p:cNvPr>
          <p:cNvSpPr txBox="1"/>
          <p:nvPr/>
        </p:nvSpPr>
        <p:spPr>
          <a:xfrm>
            <a:off x="10117930" y="6188902"/>
            <a:ext cx="161448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fld id="{FF108DC1-D2DA-4AE1-A5C2-3134F1108288}" type="datetime2"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2024年11月13日 Wednesday</a:t>
            </a:fld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85D166-5007-467B-A476-32500713773F}"/>
              </a:ext>
            </a:extLst>
          </p:cNvPr>
          <p:cNvSpPr txBox="1"/>
          <p:nvPr/>
        </p:nvSpPr>
        <p:spPr>
          <a:xfrm>
            <a:off x="1047135" y="4706148"/>
            <a:ext cx="298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18:40</a:t>
            </a:r>
            <a:r>
              <a:rPr lang="zh-CN" altLang="en-US" sz="3200" dirty="0"/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87684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3498437" y="54933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如何自学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5" name="流程图: 离页连接符 4">
            <a:extLst>
              <a:ext uri="{FF2B5EF4-FFF2-40B4-BE49-F238E27FC236}">
                <a16:creationId xmlns:a16="http://schemas.microsoft.com/office/drawing/2014/main" id="{EF1E7480-FC33-4DE9-9F64-E7CC945BB54A}"/>
              </a:ext>
            </a:extLst>
          </p:cNvPr>
          <p:cNvSpPr/>
          <p:nvPr/>
        </p:nvSpPr>
        <p:spPr>
          <a:xfrm>
            <a:off x="2364778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87AC3003-7C27-46D0-BD19-4220BFF381EB}"/>
              </a:ext>
            </a:extLst>
          </p:cNvPr>
          <p:cNvSpPr/>
          <p:nvPr/>
        </p:nvSpPr>
        <p:spPr>
          <a:xfrm>
            <a:off x="1547522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流程图: 离页连接符 4">
            <a:extLst>
              <a:ext uri="{FF2B5EF4-FFF2-40B4-BE49-F238E27FC236}">
                <a16:creationId xmlns:a16="http://schemas.microsoft.com/office/drawing/2014/main" id="{986A0D78-6218-4D71-980B-97B0168DAD4C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72F43A-526B-4379-B4FA-CBC99512A409}"/>
              </a:ext>
            </a:extLst>
          </p:cNvPr>
          <p:cNvSpPr txBox="1"/>
          <p:nvPr/>
        </p:nvSpPr>
        <p:spPr>
          <a:xfrm>
            <a:off x="533049" y="996508"/>
            <a:ext cx="4846347" cy="283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充分利用互联网资源：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大语言模型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官方网站、官方社区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知乎、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CSDN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、各种博客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利用搜索引擎直接搜索对应问题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通过微信、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QQ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、邮件向学长、学姐请教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15" name="流程图: 离页连接符 4">
            <a:extLst>
              <a:ext uri="{FF2B5EF4-FFF2-40B4-BE49-F238E27FC236}">
                <a16:creationId xmlns:a16="http://schemas.microsoft.com/office/drawing/2014/main" id="{0C1499B3-26D4-4708-880E-61E7E992158E}"/>
              </a:ext>
            </a:extLst>
          </p:cNvPr>
          <p:cNvSpPr/>
          <p:nvPr/>
        </p:nvSpPr>
        <p:spPr>
          <a:xfrm>
            <a:off x="697117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流程图: 离页连接符 4">
            <a:extLst>
              <a:ext uri="{FF2B5EF4-FFF2-40B4-BE49-F238E27FC236}">
                <a16:creationId xmlns:a16="http://schemas.microsoft.com/office/drawing/2014/main" id="{C1AD829E-24AC-4805-BFEB-766E6488B6DD}"/>
              </a:ext>
            </a:extLst>
          </p:cNvPr>
          <p:cNvSpPr/>
          <p:nvPr/>
        </p:nvSpPr>
        <p:spPr>
          <a:xfrm>
            <a:off x="778241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069485-ACFA-4A45-B6A1-31A97DED3CB5}"/>
              </a:ext>
            </a:extLst>
          </p:cNvPr>
          <p:cNvSpPr txBox="1"/>
          <p:nvPr/>
        </p:nvSpPr>
        <p:spPr>
          <a:xfrm>
            <a:off x="533049" y="4063800"/>
            <a:ext cx="4757177" cy="184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充分利用学校资源：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图书馆中的各种藏书、电子图书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当面请教社工中认识的大佬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各种培训类的讲座、课程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846841-F452-4404-B8CD-532C09D74078}"/>
              </a:ext>
            </a:extLst>
          </p:cNvPr>
          <p:cNvSpPr txBox="1"/>
          <p:nvPr/>
        </p:nvSpPr>
        <p:spPr>
          <a:xfrm>
            <a:off x="5583952" y="1080848"/>
            <a:ext cx="5357049" cy="184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000">
                <a:solidFill>
                  <a:srgbClr val="3B424B"/>
                </a:solidFill>
                <a:latin typeface="Helvetica Neue"/>
              </a:defRPr>
            </a:lvl1pPr>
            <a:lvl2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defRPr>
            </a:lvl2pPr>
          </a:lstStyle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关键：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增加获取信息的渠道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各种网站、各种讲座</a:t>
            </a:r>
            <a:endParaRPr lang="en-US" altLang="zh-CN" dirty="0">
              <a:solidFill>
                <a:srgbClr val="FD5635"/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提高主动解决问题的意识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随时想起网络搜索</a:t>
            </a:r>
            <a:endParaRPr lang="en-US" altLang="zh-CN" dirty="0">
              <a:solidFill>
                <a:srgbClr val="FD5635"/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在实践中磨炼自己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用得越多，记得越牢</a:t>
            </a:r>
            <a:endParaRPr lang="en-US" altLang="zh-CN" dirty="0">
              <a:solidFill>
                <a:srgbClr val="FD5635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60FAE6-7D17-4F33-8636-52402665BD8E}"/>
              </a:ext>
            </a:extLst>
          </p:cNvPr>
          <p:cNvSpPr txBox="1"/>
          <p:nvPr/>
        </p:nvSpPr>
        <p:spPr>
          <a:xfrm>
            <a:off x="5583952" y="3650843"/>
            <a:ext cx="6436819" cy="140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Helvetica Neue"/>
              </a:rPr>
              <a:t>具体的例子：</a:t>
            </a:r>
            <a:endParaRPr lang="en-US" altLang="zh-CN" sz="2000" dirty="0">
              <a:solidFill>
                <a:srgbClr val="0070C0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Helvetica Neue"/>
                <a:hlinkClick r:id="rId3"/>
              </a:rPr>
              <a:t>MATLAB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  <a:hlinkClick r:id="rId3"/>
              </a:rPr>
              <a:t>可以做深度学习吗？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——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养成利用网络搜索的意识</a:t>
            </a:r>
            <a:endParaRPr lang="en-US" altLang="zh-CN" sz="1600" dirty="0">
              <a:solidFill>
                <a:srgbClr val="0070C0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70C0"/>
                </a:solidFill>
                <a:latin typeface="Helvetica Neue"/>
                <a:hlinkClick r:id="rId4"/>
              </a:rPr>
              <a:t>批量处理大数据文件并画图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？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——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意识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+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经验</a:t>
            </a:r>
            <a:endParaRPr lang="en-US" altLang="zh-CN" sz="1600" dirty="0">
              <a:solidFill>
                <a:srgbClr val="0070C0"/>
              </a:solidFill>
              <a:latin typeface="Helvetica Neue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A81ACD1-D0E6-4E84-B7B2-E4EA5BBF25A6}"/>
              </a:ext>
            </a:extLst>
          </p:cNvPr>
          <p:cNvCxnSpPr>
            <a:cxnSpLocks/>
          </p:cNvCxnSpPr>
          <p:nvPr/>
        </p:nvCxnSpPr>
        <p:spPr>
          <a:xfrm>
            <a:off x="5223753" y="937308"/>
            <a:ext cx="0" cy="528353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8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uiExpand="1" build="p"/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b="1" spc="300">
                <a:solidFill>
                  <a:srgbClr val="592377"/>
                </a:solidFill>
              </a:rPr>
              <a:t>课程安排</a:t>
            </a:r>
            <a:endParaRPr lang="zh-CN" altLang="en-US" sz="4800" b="1" spc="300" dirty="0">
              <a:solidFill>
                <a:srgbClr val="592377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积少成多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670E96B0-A0CB-40C5-99AB-CC5126C7B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712206" y="888504"/>
            <a:ext cx="5091760" cy="273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三节课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每节课控制在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1.5~2.0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小时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以实际操作为主，建议跟着操作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课堂互动：现场出题、提问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可能录屏上传，但建议线下参加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大部分材料会共享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流程图: 离页连接符 4">
            <a:extLst>
              <a:ext uri="{FF2B5EF4-FFF2-40B4-BE49-F238E27FC236}">
                <a16:creationId xmlns:a16="http://schemas.microsoft.com/office/drawing/2014/main" id="{8C294EE1-0021-4C5C-9766-A3B5DDB7E8B2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8C97DF-76A2-A64E-8ABC-A5485FE8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2129"/>
            <a:ext cx="4913308" cy="48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流程图: 离页连接符 4">
            <a:extLst>
              <a:ext uri="{FF2B5EF4-FFF2-40B4-BE49-F238E27FC236}">
                <a16:creationId xmlns:a16="http://schemas.microsoft.com/office/drawing/2014/main" id="{A4B3E327-B5C6-D7E5-CD36-ECFD5E940621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94D0AA-F5FF-F64E-934F-3CFE18B6E3E7}"/>
              </a:ext>
            </a:extLst>
          </p:cNvPr>
          <p:cNvSpPr txBox="1"/>
          <p:nvPr/>
        </p:nvSpPr>
        <p:spPr>
          <a:xfrm>
            <a:off x="712206" y="888504"/>
            <a:ext cx="5279716" cy="544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第一节课：熟悉使用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基础知识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安装、布局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变量与矩阵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代数运算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第二节课：函数与绘图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B424B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逻辑预算与循环控制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函数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绘图入门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并行计算、图像处理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第三节课：进阶知识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绘图进阶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数据统计简单演示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数据拟合、神经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网络、</a:t>
            </a: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simulink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637C72-F1C5-9F4C-A75C-631C66D3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2129"/>
            <a:ext cx="4913308" cy="48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592377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总结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Verdana" panose="020B0604030504040204"/>
                <a:ea typeface="微软雅黑" panose="020B0503020204020204" pitchFamily="34" charset="-122"/>
              </a:rPr>
              <a:t>温故而知新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66ECB0EF-F77A-4052-BD24-5756DB5885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5060220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807594" y="994834"/>
            <a:ext cx="9013263" cy="310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选择适合自己的软件版本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了解软件的常用设置和基本功能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D6B4D"/>
                </a:solidFill>
                <a:latin typeface="Helvetica Neue"/>
              </a:rPr>
              <a:t> 学会怎么学 </a:t>
            </a:r>
            <a:r>
              <a:rPr lang="en-US" altLang="zh-CN" sz="2400" b="1" dirty="0">
                <a:solidFill>
                  <a:srgbClr val="FD6B4D"/>
                </a:solidFill>
                <a:latin typeface="Helvetica Neue"/>
              </a:rPr>
              <a:t>&gt;&gt; </a:t>
            </a:r>
            <a:r>
              <a:rPr lang="zh-CN" altLang="en-US" sz="2400" b="1" dirty="0">
                <a:solidFill>
                  <a:srgbClr val="FD6B4D"/>
                </a:solidFill>
                <a:latin typeface="Helvetica Neue"/>
              </a:rPr>
              <a:t>学会怎么用</a:t>
            </a:r>
            <a:endParaRPr lang="en-US" altLang="zh-CN" sz="2400" b="1" dirty="0">
              <a:solidFill>
                <a:srgbClr val="FD6B4D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入门技巧：变量、矩阵、函数、简单画图</a:t>
            </a:r>
            <a:endParaRPr lang="en-US" altLang="zh-CN" sz="2400" b="1" dirty="0">
              <a:solidFill>
                <a:srgbClr val="FD6B4D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进阶技巧：图像处理、神经网络、</a:t>
            </a: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simulink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973702" y="-8797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流程图: 离页连接符 4">
            <a:extLst>
              <a:ext uri="{FF2B5EF4-FFF2-40B4-BE49-F238E27FC236}">
                <a16:creationId xmlns:a16="http://schemas.microsoft.com/office/drawing/2014/main" id="{0AEFCCBC-5A3A-48CF-8F6D-B3485A498887}"/>
              </a:ext>
            </a:extLst>
          </p:cNvPr>
          <p:cNvSpPr/>
          <p:nvPr/>
        </p:nvSpPr>
        <p:spPr>
          <a:xfrm>
            <a:off x="3162843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7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2374106" y="2862164"/>
            <a:ext cx="744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FB73F8-1526-4923-ACD8-BDC91CE85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6" y="3877827"/>
            <a:ext cx="2095200" cy="2095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470F32C-5A99-4F54-A5AF-3FD2171541D1}"/>
              </a:ext>
            </a:extLst>
          </p:cNvPr>
          <p:cNvSpPr/>
          <p:nvPr/>
        </p:nvSpPr>
        <p:spPr>
          <a:xfrm>
            <a:off x="1047342" y="5854110"/>
            <a:ext cx="1338828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乐学公众号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06BEF0-4C5E-4A4A-86DA-A947ED83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976966"/>
            <a:ext cx="1934810" cy="18719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D447464-0089-BF4C-87B3-C73339B10865}"/>
              </a:ext>
            </a:extLst>
          </p:cNvPr>
          <p:cNvSpPr/>
          <p:nvPr/>
        </p:nvSpPr>
        <p:spPr>
          <a:xfrm>
            <a:off x="3466077" y="5827965"/>
            <a:ext cx="1338828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反馈二维码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CB21BB-C9DC-1846-BE40-45AEC2105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5"/>
          <a:stretch/>
        </p:blipFill>
        <p:spPr>
          <a:xfrm>
            <a:off x="1175231" y="1696520"/>
            <a:ext cx="4685650" cy="25137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A7A1B6-7D78-7543-9499-820277A27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531" y="1488626"/>
            <a:ext cx="4578564" cy="35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A7A1B6-7D78-7543-9499-820277A2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530" y="1571696"/>
            <a:ext cx="4994947" cy="3667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161736-E225-E140-962B-E69F4827F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05" y="1573570"/>
            <a:ext cx="4970180" cy="36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8C1A2C-D494-7947-87D1-2F25DF19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" y="1571696"/>
            <a:ext cx="5667744" cy="375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D91933-5461-E647-8340-B1BFEC442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40" y="1598872"/>
            <a:ext cx="4442604" cy="3429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0E7019-689F-6347-A291-EB50F260F9BB}"/>
              </a:ext>
            </a:extLst>
          </p:cNvPr>
          <p:cNvSpPr txBox="1"/>
          <p:nvPr/>
        </p:nvSpPr>
        <p:spPr>
          <a:xfrm>
            <a:off x="459581" y="6157679"/>
            <a:ext cx="802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hlinkClick r:id="rId5"/>
              </a:rPr>
              <a:t>Apple silicon </a:t>
            </a:r>
            <a:r>
              <a:rPr lang="zh-CN" altLang="en-US" dirty="0">
                <a:hlinkClick r:id="rId5"/>
              </a:rPr>
              <a:t>安装 </a:t>
            </a:r>
            <a:r>
              <a:rPr lang="en" altLang="zh-CN" dirty="0">
                <a:hlinkClick r:id="rId5"/>
              </a:rPr>
              <a:t>Matlab 2023b Arm</a:t>
            </a:r>
            <a:r>
              <a:rPr lang="zh-CN" altLang="en-US" dirty="0">
                <a:hlinkClick r:id="rId5"/>
              </a:rPr>
              <a:t>原生版本遇到的问题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97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F11D7741-57F6-4973-8D2E-B19C36907C64}"/>
              </a:ext>
            </a:extLst>
          </p:cNvPr>
          <p:cNvSpPr/>
          <p:nvPr/>
        </p:nvSpPr>
        <p:spPr>
          <a:xfrm>
            <a:off x="385763" y="1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592377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1559718" y="109866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自我介绍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AD975F-EDE7-4EAC-B8CE-709B699C906B}"/>
              </a:ext>
            </a:extLst>
          </p:cNvPr>
          <p:cNvSpPr txBox="1"/>
          <p:nvPr/>
        </p:nvSpPr>
        <p:spPr>
          <a:xfrm>
            <a:off x="727869" y="982632"/>
            <a:ext cx="66069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000000"/>
                </a:solidFill>
                <a:latin typeface="Helvetica Neue"/>
                <a:ea typeface="微软雅黑" panose="020B0503020204020204" pitchFamily="34" charset="-122"/>
              </a:rPr>
              <a:t>史明磊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学习与发展指导中心乐学工作坊讲师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自动化系本科四年级，主要讲授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使用、学业规划与宣传等内容。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曾获王大中奖学金、综合优秀奖学金、清华大学优秀学生干部、清华大学优秀共青团员等荣誉。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社工职务：自动化系团委副书记（分管实践志愿等）、自 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15 </a:t>
            </a: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党课小组长、自 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1 </a:t>
            </a: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第一党支部书记等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科研兴趣：深度学习与计算机视觉</a:t>
            </a:r>
            <a:endParaRPr lang="zh-CN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797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38E2A6-6E1A-E847-8CC7-59ACB425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9" y="1541575"/>
            <a:ext cx="7898562" cy="4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E378F27-619B-45BE-BA54-A8554144C3D3}"/>
              </a:ext>
            </a:extLst>
          </p:cNvPr>
          <p:cNvSpPr/>
          <p:nvPr/>
        </p:nvSpPr>
        <p:spPr>
          <a:xfrm>
            <a:off x="-235978" y="85435"/>
            <a:ext cx="870159" cy="6687130"/>
          </a:xfrm>
          <a:prstGeom prst="roundRect">
            <a:avLst>
              <a:gd name="adj" fmla="val 1017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algn="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A0A3664B-A104-450E-930A-AFAC7016C3AC}"/>
              </a:ext>
            </a:extLst>
          </p:cNvPr>
          <p:cNvSpPr/>
          <p:nvPr/>
        </p:nvSpPr>
        <p:spPr>
          <a:xfrm rot="16200000">
            <a:off x="551852" y="-380981"/>
            <a:ext cx="754592" cy="18582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592377"/>
          </a:solidFill>
          <a:ln>
            <a:noFill/>
          </a:ln>
          <a:effectLst>
            <a:outerShdw blurRad="114300" dist="38100" dir="30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BC4947-9F2E-46CD-B99C-15D477846CC6}"/>
              </a:ext>
            </a:extLst>
          </p:cNvPr>
          <p:cNvSpPr txBox="1"/>
          <p:nvPr/>
        </p:nvSpPr>
        <p:spPr>
          <a:xfrm>
            <a:off x="206475" y="255778"/>
            <a:ext cx="120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A134900-1B3A-45B9-9FAB-854E0C9ED37C}"/>
              </a:ext>
            </a:extLst>
          </p:cNvPr>
          <p:cNvGrpSpPr/>
          <p:nvPr/>
        </p:nvGrpSpPr>
        <p:grpSpPr>
          <a:xfrm>
            <a:off x="619432" y="1243233"/>
            <a:ext cx="796414" cy="545968"/>
            <a:chOff x="619432" y="1393724"/>
            <a:chExt cx="796414" cy="545968"/>
          </a:xfrm>
        </p:grpSpPr>
        <p:sp>
          <p:nvSpPr>
            <p:cNvPr id="9" name="流程图: 离页连接符 4">
              <a:extLst>
                <a:ext uri="{FF2B5EF4-FFF2-40B4-BE49-F238E27FC236}">
                  <a16:creationId xmlns:a16="http://schemas.microsoft.com/office/drawing/2014/main" id="{4AF4EBF2-313E-4E70-B6BF-C9D0FA86EA9D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499B80F-74B1-478B-8BF9-78CECBDAB9F4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>
            <a:hlinkClick r:id="rId3" action="ppaction://hlinksldjump"/>
            <a:extLst>
              <a:ext uri="{FF2B5EF4-FFF2-40B4-BE49-F238E27FC236}">
                <a16:creationId xmlns:a16="http://schemas.microsoft.com/office/drawing/2014/main" id="{62E2D5ED-79C8-455A-A866-8F54FE315AA3}"/>
              </a:ext>
            </a:extLst>
          </p:cNvPr>
          <p:cNvSpPr txBox="1"/>
          <p:nvPr/>
        </p:nvSpPr>
        <p:spPr>
          <a:xfrm>
            <a:off x="1694710" y="1331551"/>
            <a:ext cx="345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简介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7F8052-1818-4879-BC0C-48B6CF053A23}"/>
              </a:ext>
            </a:extLst>
          </p:cNvPr>
          <p:cNvGrpSpPr/>
          <p:nvPr/>
        </p:nvGrpSpPr>
        <p:grpSpPr>
          <a:xfrm>
            <a:off x="619432" y="2237369"/>
            <a:ext cx="796414" cy="545968"/>
            <a:chOff x="619432" y="1393724"/>
            <a:chExt cx="796414" cy="545968"/>
          </a:xfrm>
        </p:grpSpPr>
        <p:sp>
          <p:nvSpPr>
            <p:cNvPr id="22" name="流程图: 离页连接符 4">
              <a:extLst>
                <a:ext uri="{FF2B5EF4-FFF2-40B4-BE49-F238E27FC236}">
                  <a16:creationId xmlns:a16="http://schemas.microsoft.com/office/drawing/2014/main" id="{41105144-4FC4-4E31-A620-8D72C14D9C8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8D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CF5ABAB-FA18-4DA0-8A21-746E42823AF5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>
            <a:hlinkClick r:id="rId4" action="ppaction://hlinksldjump"/>
            <a:extLst>
              <a:ext uri="{FF2B5EF4-FFF2-40B4-BE49-F238E27FC236}">
                <a16:creationId xmlns:a16="http://schemas.microsoft.com/office/drawing/2014/main" id="{F653961E-810E-4FB6-93DC-9074A1FB4EE8}"/>
              </a:ext>
            </a:extLst>
          </p:cNvPr>
          <p:cNvSpPr txBox="1"/>
          <p:nvPr/>
        </p:nvSpPr>
        <p:spPr>
          <a:xfrm>
            <a:off x="1694710" y="2325687"/>
            <a:ext cx="4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资源的获取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0945D77-4D32-4264-A89F-2FEBB22950D7}"/>
              </a:ext>
            </a:extLst>
          </p:cNvPr>
          <p:cNvGrpSpPr/>
          <p:nvPr/>
        </p:nvGrpSpPr>
        <p:grpSpPr>
          <a:xfrm>
            <a:off x="619432" y="3227490"/>
            <a:ext cx="796414" cy="545968"/>
            <a:chOff x="619432" y="1393724"/>
            <a:chExt cx="796414" cy="545968"/>
          </a:xfrm>
        </p:grpSpPr>
        <p:sp>
          <p:nvSpPr>
            <p:cNvPr id="32" name="流程图: 离页连接符 4">
              <a:extLst>
                <a:ext uri="{FF2B5EF4-FFF2-40B4-BE49-F238E27FC236}">
                  <a16:creationId xmlns:a16="http://schemas.microsoft.com/office/drawing/2014/main" id="{87702261-55AC-452D-BF3F-E4EDFAFCEB8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B4D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41EE1A-4EFA-4843-9CFA-4F487FA61A8C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>
            <a:hlinkClick r:id="rId5" action="ppaction://hlinksldjump"/>
            <a:extLst>
              <a:ext uri="{FF2B5EF4-FFF2-40B4-BE49-F238E27FC236}">
                <a16:creationId xmlns:a16="http://schemas.microsoft.com/office/drawing/2014/main" id="{DA63BE19-2EBA-4DE4-AFFE-772202BD6C6A}"/>
              </a:ext>
            </a:extLst>
          </p:cNvPr>
          <p:cNvSpPr txBox="1"/>
          <p:nvPr/>
        </p:nvSpPr>
        <p:spPr>
          <a:xfrm>
            <a:off x="1694710" y="3315808"/>
            <a:ext cx="390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如何自学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970B69F-1B1C-41D8-9B4C-AD61C929B429}"/>
              </a:ext>
            </a:extLst>
          </p:cNvPr>
          <p:cNvGrpSpPr/>
          <p:nvPr/>
        </p:nvGrpSpPr>
        <p:grpSpPr>
          <a:xfrm>
            <a:off x="619432" y="4309944"/>
            <a:ext cx="796414" cy="545968"/>
            <a:chOff x="619432" y="1393724"/>
            <a:chExt cx="796414" cy="545968"/>
          </a:xfrm>
        </p:grpSpPr>
        <p:sp>
          <p:nvSpPr>
            <p:cNvPr id="38" name="流程图: 离页连接符 4">
              <a:extLst>
                <a:ext uri="{FF2B5EF4-FFF2-40B4-BE49-F238E27FC236}">
                  <a16:creationId xmlns:a16="http://schemas.microsoft.com/office/drawing/2014/main" id="{03B876E0-1895-450E-B2C7-E66CDDD5D94E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B6F415-7D2A-4053-8001-27C11A57D6E0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>
            <a:hlinkClick r:id="rId6" action="ppaction://hlinksldjump"/>
            <a:extLst>
              <a:ext uri="{FF2B5EF4-FFF2-40B4-BE49-F238E27FC236}">
                <a16:creationId xmlns:a16="http://schemas.microsoft.com/office/drawing/2014/main" id="{D379E739-FE1E-4293-B22F-F08C55CDFEC1}"/>
              </a:ext>
            </a:extLst>
          </p:cNvPr>
          <p:cNvSpPr txBox="1"/>
          <p:nvPr/>
        </p:nvSpPr>
        <p:spPr>
          <a:xfrm>
            <a:off x="1694710" y="4398262"/>
            <a:ext cx="370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63BAF92-2980-454D-B961-B833B505F4F2}"/>
              </a:ext>
            </a:extLst>
          </p:cNvPr>
          <p:cNvGrpSpPr/>
          <p:nvPr/>
        </p:nvGrpSpPr>
        <p:grpSpPr>
          <a:xfrm>
            <a:off x="619432" y="5388383"/>
            <a:ext cx="796414" cy="545968"/>
            <a:chOff x="619432" y="1393724"/>
            <a:chExt cx="796414" cy="545968"/>
          </a:xfrm>
        </p:grpSpPr>
        <p:sp>
          <p:nvSpPr>
            <p:cNvPr id="26" name="流程图: 离页连接符 4">
              <a:extLst>
                <a:ext uri="{FF2B5EF4-FFF2-40B4-BE49-F238E27FC236}">
                  <a16:creationId xmlns:a16="http://schemas.microsoft.com/office/drawing/2014/main" id="{A1000208-C1D6-4EB9-8FCF-BD8C8373B182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B99280C-FD97-483A-BF47-7FDAB3DE1E11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E21F4B2B-BFCC-4A7D-A158-8E5C999CB1A6}"/>
              </a:ext>
            </a:extLst>
          </p:cNvPr>
          <p:cNvSpPr txBox="1"/>
          <p:nvPr/>
        </p:nvSpPr>
        <p:spPr>
          <a:xfrm>
            <a:off x="1694710" y="5476701"/>
            <a:ext cx="185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45113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8" y="2240334"/>
            <a:ext cx="932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4800" b="1" spc="300" dirty="0">
                <a:solidFill>
                  <a:srgbClr val="592377"/>
                </a:solidFill>
              </a:rPr>
              <a:t>简介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一个几乎什么都能做的软件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6C7A46-64BB-4949-8B58-E58A425976E6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8" name="流程图: 离页连接符 4">
              <a:extLst>
                <a:ext uri="{FF2B5EF4-FFF2-40B4-BE49-F238E27FC236}">
                  <a16:creationId xmlns:a16="http://schemas.microsoft.com/office/drawing/2014/main" id="{D22CF5BB-CA84-4DF1-B0A1-2C9B409E10F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CE0FED4-DCF7-42D8-B3CC-C9FA24D56EAD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pic>
        <p:nvPicPr>
          <p:cNvPr id="9" name="图形 8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E8559ADE-5C49-4571-AB26-7C97CF3A61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F11D7741-57F6-4973-8D2E-B19C36907C64}"/>
              </a:ext>
            </a:extLst>
          </p:cNvPr>
          <p:cNvSpPr/>
          <p:nvPr/>
        </p:nvSpPr>
        <p:spPr>
          <a:xfrm>
            <a:off x="385763" y="1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1433783" y="67572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MATLAB</a:t>
            </a:r>
            <a:r>
              <a:rPr lang="zh-CN" alt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简介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流程图: 离页连接符 4">
            <a:extLst>
              <a:ext uri="{FF2B5EF4-FFF2-40B4-BE49-F238E27FC236}">
                <a16:creationId xmlns:a16="http://schemas.microsoft.com/office/drawing/2014/main" id="{4DEA5F96-608B-417B-96B5-D41BBC4E0459}"/>
              </a:ext>
            </a:extLst>
          </p:cNvPr>
          <p:cNvSpPr/>
          <p:nvPr/>
        </p:nvSpPr>
        <p:spPr>
          <a:xfrm>
            <a:off x="4215571" y="1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流程图: 离页连接符 4">
            <a:extLst>
              <a:ext uri="{FF2B5EF4-FFF2-40B4-BE49-F238E27FC236}">
                <a16:creationId xmlns:a16="http://schemas.microsoft.com/office/drawing/2014/main" id="{68595618-4282-4B56-A1E3-69665F84854F}"/>
              </a:ext>
            </a:extLst>
          </p:cNvPr>
          <p:cNvSpPr/>
          <p:nvPr/>
        </p:nvSpPr>
        <p:spPr>
          <a:xfrm>
            <a:off x="5026812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流程图: 离页连接符 4">
            <a:extLst>
              <a:ext uri="{FF2B5EF4-FFF2-40B4-BE49-F238E27FC236}">
                <a16:creationId xmlns:a16="http://schemas.microsoft.com/office/drawing/2014/main" id="{86F1855D-795C-441F-91D7-F31BE331A7DC}"/>
              </a:ext>
            </a:extLst>
          </p:cNvPr>
          <p:cNvSpPr/>
          <p:nvPr/>
        </p:nvSpPr>
        <p:spPr>
          <a:xfrm>
            <a:off x="5844068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2D43F-3D93-4086-A7EB-C710B267E2D0}"/>
              </a:ext>
            </a:extLst>
          </p:cNvPr>
          <p:cNvSpPr txBox="1"/>
          <p:nvPr/>
        </p:nvSpPr>
        <p:spPr>
          <a:xfrm>
            <a:off x="430165" y="934592"/>
            <a:ext cx="7726478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是什么？</a:t>
            </a:r>
            <a:endParaRPr lang="en-US" altLang="zh-CN" sz="2000" dirty="0">
              <a:solidFill>
                <a:srgbClr val="000000">
                  <a:lumMod val="75000"/>
                  <a:lumOff val="25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MATLAB = Matrix Laboratory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官方说法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数百万工程师和科学家都在使用的</a:t>
            </a:r>
            <a:r>
              <a:rPr lang="zh-CN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编程和数值计算平台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，支持数据分析、算法开发和建模。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民间说法：几乎什么都能做的工程软件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微软雅黑" panose="020B0503020204020204" pitchFamily="34" charset="-122"/>
            </a:endParaRPr>
          </a:p>
        </p:txBody>
      </p:sp>
      <p:sp>
        <p:nvSpPr>
          <p:cNvPr id="29" name="流程图: 离页连接符 4">
            <a:extLst>
              <a:ext uri="{FF2B5EF4-FFF2-40B4-BE49-F238E27FC236}">
                <a16:creationId xmlns:a16="http://schemas.microsoft.com/office/drawing/2014/main" id="{2C3E7761-22C4-4A69-AF69-8F69B4B96AB5}"/>
              </a:ext>
            </a:extLst>
          </p:cNvPr>
          <p:cNvSpPr/>
          <p:nvPr/>
        </p:nvSpPr>
        <p:spPr>
          <a:xfrm>
            <a:off x="6655309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0E9736-9360-4F4E-8858-749ADA8AE34D}"/>
              </a:ext>
            </a:extLst>
          </p:cNvPr>
          <p:cNvGrpSpPr/>
          <p:nvPr/>
        </p:nvGrpSpPr>
        <p:grpSpPr>
          <a:xfrm>
            <a:off x="9453664" y="446841"/>
            <a:ext cx="2054157" cy="2534362"/>
            <a:chOff x="9453664" y="446841"/>
            <a:chExt cx="2054157" cy="25343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BB75F32-EBC2-47BF-9BAB-8C784CA9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664" y="446841"/>
              <a:ext cx="2054157" cy="2054157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90451B3-76E0-4F3F-AEA0-7A8F8B6A9B54}"/>
                </a:ext>
              </a:extLst>
            </p:cNvPr>
            <p:cNvSpPr/>
            <p:nvPr/>
          </p:nvSpPr>
          <p:spPr>
            <a:xfrm>
              <a:off x="9986253" y="2564229"/>
              <a:ext cx="1005403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官网链接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2BF2A786-C962-41B6-B9DE-1B2266D46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30421"/>
              </p:ext>
            </p:extLst>
          </p:nvPr>
        </p:nvGraphicFramePr>
        <p:xfrm>
          <a:off x="1104515" y="3431271"/>
          <a:ext cx="9826031" cy="3115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3015">
                  <a:extLst>
                    <a:ext uri="{9D8B030D-6E8A-4147-A177-3AD203B41FA5}">
                      <a16:colId xmlns:a16="http://schemas.microsoft.com/office/drawing/2014/main" val="3722591902"/>
                    </a:ext>
                  </a:extLst>
                </a:gridCol>
                <a:gridCol w="3801721">
                  <a:extLst>
                    <a:ext uri="{9D8B030D-6E8A-4147-A177-3AD203B41FA5}">
                      <a16:colId xmlns:a16="http://schemas.microsoft.com/office/drawing/2014/main" val="3369720607"/>
                    </a:ext>
                  </a:extLst>
                </a:gridCol>
                <a:gridCol w="4271295">
                  <a:extLst>
                    <a:ext uri="{9D8B030D-6E8A-4147-A177-3AD203B41FA5}">
                      <a16:colId xmlns:a16="http://schemas.microsoft.com/office/drawing/2014/main" val="67993995"/>
                    </a:ext>
                  </a:extLst>
                </a:gridCol>
              </a:tblGrid>
              <a:tr h="389431"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MATLAB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python</a:t>
                      </a:r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229657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综合性的开发平台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一门编程语言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607288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大小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10~30 GB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~100 MB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917941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版权问题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收费，不便宜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免费，开源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568872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上手难度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极其简单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比大部分编程语言简单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838109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适用范围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极其广泛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极其广泛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566836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生态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比较完善，官方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非常完善，社区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05965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重要特点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部分科研、工程项目的必需品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科研、互联网行业常用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81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7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4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支持正版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57DA3B-F89A-4A7B-B917-B1AE061B893E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3" name="流程图: 离页连接符 4">
              <a:extLst>
                <a:ext uri="{FF2B5EF4-FFF2-40B4-BE49-F238E27FC236}">
                  <a16:creationId xmlns:a16="http://schemas.microsoft.com/office/drawing/2014/main" id="{8ADA3F62-AF53-423C-93B7-3C3395A3DDA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8D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DC0B8F-EFD7-47CA-99F6-D1DDB91E5E47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形 13" descr="列表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5F350979-D340-430C-AC73-CFEA1F66FB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2D43F-3D93-4086-A7EB-C710B267E2D0}"/>
              </a:ext>
            </a:extLst>
          </p:cNvPr>
          <p:cNvSpPr txBox="1"/>
          <p:nvPr/>
        </p:nvSpPr>
        <p:spPr>
          <a:xfrm>
            <a:off x="430165" y="934592"/>
            <a:ext cx="7521488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多种获取途径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学校提供的正版：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3"/>
              </a:rPr>
              <a:t>清华大学信息化用户服务平台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官网获取试用版或校园授权版：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4"/>
              </a:rPr>
              <a:t>MATLAB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4"/>
              </a:rPr>
              <a:t>官网下载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非官方正版</a:t>
            </a:r>
            <a:r>
              <a:rPr lang="en-US" altLang="zh-CN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极不推荐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5FFDD1-D691-4A40-B0AD-1FA73DEE8432}"/>
              </a:ext>
            </a:extLst>
          </p:cNvPr>
          <p:cNvSpPr txBox="1"/>
          <p:nvPr/>
        </p:nvSpPr>
        <p:spPr>
          <a:xfrm>
            <a:off x="2631901" y="10986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2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16" name="流程图: 离页连接符 4">
            <a:extLst>
              <a:ext uri="{FF2B5EF4-FFF2-40B4-BE49-F238E27FC236}">
                <a16:creationId xmlns:a16="http://schemas.microsoft.com/office/drawing/2014/main" id="{06731E4A-598F-41AB-B34D-14BF4B25C7B9}"/>
              </a:ext>
            </a:extLst>
          </p:cNvPr>
          <p:cNvSpPr/>
          <p:nvPr/>
        </p:nvSpPr>
        <p:spPr>
          <a:xfrm>
            <a:off x="1547522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流程图: 离页连接符 4">
            <a:extLst>
              <a:ext uri="{FF2B5EF4-FFF2-40B4-BE49-F238E27FC236}">
                <a16:creationId xmlns:a16="http://schemas.microsoft.com/office/drawing/2014/main" id="{666EDF82-C609-4123-A091-76E8AE633A70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流程图: 离页连接符 4">
            <a:extLst>
              <a:ext uri="{FF2B5EF4-FFF2-40B4-BE49-F238E27FC236}">
                <a16:creationId xmlns:a16="http://schemas.microsoft.com/office/drawing/2014/main" id="{6D158EFA-4253-47F8-8AFB-0542B3FFE174}"/>
              </a:ext>
            </a:extLst>
          </p:cNvPr>
          <p:cNvSpPr/>
          <p:nvPr/>
        </p:nvSpPr>
        <p:spPr>
          <a:xfrm>
            <a:off x="6694940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流程图: 离页连接符 4">
            <a:extLst>
              <a:ext uri="{FF2B5EF4-FFF2-40B4-BE49-F238E27FC236}">
                <a16:creationId xmlns:a16="http://schemas.microsoft.com/office/drawing/2014/main" id="{98874D71-B197-43A5-9093-A3E5B337BC85}"/>
              </a:ext>
            </a:extLst>
          </p:cNvPr>
          <p:cNvSpPr/>
          <p:nvPr/>
        </p:nvSpPr>
        <p:spPr>
          <a:xfrm>
            <a:off x="751219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流程图: 离页连接符 4">
            <a:extLst>
              <a:ext uri="{FF2B5EF4-FFF2-40B4-BE49-F238E27FC236}">
                <a16:creationId xmlns:a16="http://schemas.microsoft.com/office/drawing/2014/main" id="{690AD169-A55E-4FBC-8DC1-99C16654BDD4}"/>
              </a:ext>
            </a:extLst>
          </p:cNvPr>
          <p:cNvSpPr/>
          <p:nvPr/>
        </p:nvSpPr>
        <p:spPr>
          <a:xfrm>
            <a:off x="832343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A39666-1767-481A-A909-719E055A9205}"/>
              </a:ext>
            </a:extLst>
          </p:cNvPr>
          <p:cNvGrpSpPr/>
          <p:nvPr/>
        </p:nvGrpSpPr>
        <p:grpSpPr>
          <a:xfrm>
            <a:off x="3771295" y="3429000"/>
            <a:ext cx="2284282" cy="2705444"/>
            <a:chOff x="3683165" y="3719840"/>
            <a:chExt cx="2284282" cy="270544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4D3520E-B626-4409-8C1E-4DB0D4D13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165" y="3719840"/>
              <a:ext cx="2284282" cy="2284282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A03539-B4DF-4992-86A9-294714AFB140}"/>
                </a:ext>
              </a:extLst>
            </p:cNvPr>
            <p:cNvSpPr/>
            <p:nvPr/>
          </p:nvSpPr>
          <p:spPr>
            <a:xfrm>
              <a:off x="4115334" y="6008310"/>
              <a:ext cx="1419748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ea"/>
                  <a:sym typeface="+mn-lt"/>
                </a:rPr>
                <a:t>MATLAB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ea"/>
                  <a:sym typeface="+mn-lt"/>
                </a:rPr>
                <a:t>官网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0A86A4B-0B48-45EF-900F-0DFCA43D9849}"/>
              </a:ext>
            </a:extLst>
          </p:cNvPr>
          <p:cNvGrpSpPr/>
          <p:nvPr/>
        </p:nvGrpSpPr>
        <p:grpSpPr>
          <a:xfrm>
            <a:off x="7013908" y="823365"/>
            <a:ext cx="4566871" cy="5745220"/>
            <a:chOff x="7013908" y="823365"/>
            <a:chExt cx="4566871" cy="574522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CF4886B-594B-4F9F-9FF6-3777B1B1E1C6}"/>
                </a:ext>
              </a:extLst>
            </p:cNvPr>
            <p:cNvGrpSpPr/>
            <p:nvPr/>
          </p:nvGrpSpPr>
          <p:grpSpPr>
            <a:xfrm>
              <a:off x="7013908" y="823365"/>
              <a:ext cx="4566871" cy="5211270"/>
              <a:chOff x="6683168" y="875458"/>
              <a:chExt cx="4863563" cy="5549826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B426A0E-B518-4A8B-8507-0847516D0115}"/>
                  </a:ext>
                </a:extLst>
              </p:cNvPr>
              <p:cNvSpPr/>
              <p:nvPr/>
            </p:nvSpPr>
            <p:spPr>
              <a:xfrm>
                <a:off x="6683168" y="875458"/>
                <a:ext cx="4863563" cy="554982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2CAFF43-B089-4114-AF41-CF3341D0C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97" r="33497"/>
              <a:stretch/>
            </p:blipFill>
            <p:spPr>
              <a:xfrm>
                <a:off x="6742489" y="920148"/>
                <a:ext cx="2578969" cy="5436202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8F47B615-E9E9-481E-A973-6D533957E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5474" r="926"/>
              <a:stretch/>
            </p:blipFill>
            <p:spPr>
              <a:xfrm>
                <a:off x="9321458" y="920147"/>
                <a:ext cx="2175897" cy="5436202"/>
              </a:xfrm>
              <a:prstGeom prst="rect">
                <a:avLst/>
              </a:prstGeom>
            </p:spPr>
          </p:pic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6EC14B5-B4B8-4655-B12D-BD0D87AE26D6}"/>
                </a:ext>
              </a:extLst>
            </p:cNvPr>
            <p:cNvSpPr/>
            <p:nvPr/>
          </p:nvSpPr>
          <p:spPr>
            <a:xfrm>
              <a:off x="7869324" y="6151611"/>
              <a:ext cx="2856038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学校提供的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MATLAB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软件下载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6A7FFCA6-C767-9249-8960-941E1C5B8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354" y="3179546"/>
            <a:ext cx="2704534" cy="2704534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6E8AE66D-A0C0-4893-82E2-35E9F9A517B3}"/>
              </a:ext>
            </a:extLst>
          </p:cNvPr>
          <p:cNvSpPr/>
          <p:nvPr/>
        </p:nvSpPr>
        <p:spPr>
          <a:xfrm>
            <a:off x="640451" y="5713282"/>
            <a:ext cx="2856039" cy="78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信息化用户服务平台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MATLAB</a:t>
            </a:r>
          </a:p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（需要连接校园网）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7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F67C6F0-233A-45CB-A88A-7ABE946A2703}"/>
              </a:ext>
            </a:extLst>
          </p:cNvPr>
          <p:cNvGrpSpPr/>
          <p:nvPr/>
        </p:nvGrpSpPr>
        <p:grpSpPr>
          <a:xfrm>
            <a:off x="5806480" y="2890555"/>
            <a:ext cx="5309752" cy="3857581"/>
            <a:chOff x="7162405" y="2659412"/>
            <a:chExt cx="4839043" cy="34655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8B5BC46-61FF-48DC-9ABB-8214FD784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975"/>
            <a:stretch/>
          </p:blipFill>
          <p:spPr>
            <a:xfrm>
              <a:off x="7162405" y="2659412"/>
              <a:ext cx="4839043" cy="3465569"/>
            </a:xfrm>
            <a:prstGeom prst="rect">
              <a:avLst/>
            </a:prstGeom>
            <a:ln>
              <a:noFill/>
            </a:ln>
            <a:effectLst>
              <a:softEdge rad="114300"/>
            </a:effectLst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FF86FC2-E94D-40FC-9546-AE3C15E99C82}"/>
                </a:ext>
              </a:extLst>
            </p:cNvPr>
            <p:cNvSpPr/>
            <p:nvPr/>
          </p:nvSpPr>
          <p:spPr>
            <a:xfrm>
              <a:off x="8236121" y="2819200"/>
              <a:ext cx="2891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MATLAB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不同版本性能测试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2631901" y="10986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2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342436" y="944248"/>
            <a:ext cx="6196432" cy="211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每年更新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a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、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b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两个版本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目前的常用的版本：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2020 ~ 2023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个人推荐版本：</a:t>
            </a:r>
            <a:r>
              <a:rPr lang="en-US" altLang="zh-CN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2023 &gt; 2022 &gt; 2021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最近几个版本的更新内容（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hlinkClick r:id="rId4"/>
              </a:rPr>
              <a:t>版本发行说明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）：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4" name="流程图: 离页连接符 4">
            <a:extLst>
              <a:ext uri="{FF2B5EF4-FFF2-40B4-BE49-F238E27FC236}">
                <a16:creationId xmlns:a16="http://schemas.microsoft.com/office/drawing/2014/main" id="{DF152277-686F-4319-99E2-2AE3A50D2153}"/>
              </a:ext>
            </a:extLst>
          </p:cNvPr>
          <p:cNvSpPr/>
          <p:nvPr/>
        </p:nvSpPr>
        <p:spPr>
          <a:xfrm>
            <a:off x="1547522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流程图: 离页连接符 4">
            <a:extLst>
              <a:ext uri="{FF2B5EF4-FFF2-40B4-BE49-F238E27FC236}">
                <a16:creationId xmlns:a16="http://schemas.microsoft.com/office/drawing/2014/main" id="{1926F785-71A0-4F75-8746-BB7ED83BBD49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5B59B98-CE4D-4E5F-BF3C-0CA801B3B76B}"/>
              </a:ext>
            </a:extLst>
          </p:cNvPr>
          <p:cNvGrpSpPr/>
          <p:nvPr/>
        </p:nvGrpSpPr>
        <p:grpSpPr>
          <a:xfrm>
            <a:off x="4736597" y="1127338"/>
            <a:ext cx="7178372" cy="1322117"/>
            <a:chOff x="3144862" y="4625387"/>
            <a:chExt cx="8737600" cy="1470917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E32C606D-11A8-4D13-A5A1-1F80956C21E3}"/>
                </a:ext>
              </a:extLst>
            </p:cNvPr>
            <p:cNvGrpSpPr/>
            <p:nvPr/>
          </p:nvGrpSpPr>
          <p:grpSpPr>
            <a:xfrm>
              <a:off x="3144862" y="4625387"/>
              <a:ext cx="1358369" cy="1059733"/>
              <a:chOff x="3661210" y="1635686"/>
              <a:chExt cx="1519474" cy="1185420"/>
            </a:xfrm>
          </p:grpSpPr>
          <p:sp>
            <p:nvSpPr>
              <p:cNvPr id="103" name="矩形: 圆角 102">
                <a:extLst>
                  <a:ext uri="{FF2B5EF4-FFF2-40B4-BE49-F238E27FC236}">
                    <a16:creationId xmlns:a16="http://schemas.microsoft.com/office/drawing/2014/main" id="{6609BE66-945E-4958-8BFE-7E442884613A}"/>
                  </a:ext>
                </a:extLst>
              </p:cNvPr>
              <p:cNvSpPr/>
              <p:nvPr/>
            </p:nvSpPr>
            <p:spPr>
              <a:xfrm>
                <a:off x="3879706" y="2112242"/>
                <a:ext cx="1005266" cy="708864"/>
              </a:xfrm>
              <a:prstGeom prst="roundRect">
                <a:avLst/>
              </a:prstGeom>
              <a:noFill/>
              <a:ln w="349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8762911A-4B4A-4965-B890-3DC4A3A946A7}"/>
                  </a:ext>
                </a:extLst>
              </p:cNvPr>
              <p:cNvSpPr txBox="1"/>
              <p:nvPr/>
            </p:nvSpPr>
            <p:spPr>
              <a:xfrm>
                <a:off x="3661210" y="1635686"/>
                <a:ext cx="1519474" cy="421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B050"/>
                    </a:solidFill>
                  </a:rPr>
                  <a:t>更早版本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706A2C1-EAA9-42C0-9DE0-1F9659845B6E}"/>
                </a:ext>
              </a:extLst>
            </p:cNvPr>
            <p:cNvGrpSpPr/>
            <p:nvPr/>
          </p:nvGrpSpPr>
          <p:grpSpPr>
            <a:xfrm>
              <a:off x="3326556" y="4642495"/>
              <a:ext cx="8555906" cy="1453809"/>
              <a:chOff x="3326556" y="4642495"/>
              <a:chExt cx="8324623" cy="1453809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902E9219-2524-4E6F-8BDF-5DC25E44F5FE}"/>
                  </a:ext>
                </a:extLst>
              </p:cNvPr>
              <p:cNvGrpSpPr/>
              <p:nvPr/>
            </p:nvGrpSpPr>
            <p:grpSpPr>
              <a:xfrm>
                <a:off x="6880465" y="4642495"/>
                <a:ext cx="4275049" cy="1020925"/>
                <a:chOff x="4933054" y="1654824"/>
                <a:chExt cx="4782075" cy="1142008"/>
              </a:xfrm>
            </p:grpSpPr>
            <p:sp>
              <p:nvSpPr>
                <p:cNvPr id="52" name="矩形: 圆角 51">
                  <a:extLst>
                    <a:ext uri="{FF2B5EF4-FFF2-40B4-BE49-F238E27FC236}">
                      <a16:creationId xmlns:a16="http://schemas.microsoft.com/office/drawing/2014/main" id="{4D28F097-9AE0-4717-9EF3-06EDF32952D9}"/>
                    </a:ext>
                  </a:extLst>
                </p:cNvPr>
                <p:cNvSpPr/>
                <p:nvPr/>
              </p:nvSpPr>
              <p:spPr>
                <a:xfrm>
                  <a:off x="4933054" y="2132440"/>
                  <a:ext cx="4782075" cy="664392"/>
                </a:xfrm>
                <a:prstGeom prst="roundRect">
                  <a:avLst/>
                </a:prstGeom>
                <a:noFill/>
                <a:ln w="3492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/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866860EC-6150-4DC6-B7B7-104E605C730B}"/>
                    </a:ext>
                  </a:extLst>
                </p:cNvPr>
                <p:cNvSpPr txBox="1"/>
                <p:nvPr/>
              </p:nvSpPr>
              <p:spPr>
                <a:xfrm>
                  <a:off x="6263994" y="1654824"/>
                  <a:ext cx="1386192" cy="421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accent3"/>
                      </a:solidFill>
                    </a:rPr>
                    <a:t>推荐版本</a:t>
                  </a: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96C917-A72F-4FA9-A24A-B0D591E3F45F}"/>
                  </a:ext>
                </a:extLst>
              </p:cNvPr>
              <p:cNvGrpSpPr/>
              <p:nvPr/>
            </p:nvGrpSpPr>
            <p:grpSpPr>
              <a:xfrm>
                <a:off x="3326556" y="4791763"/>
                <a:ext cx="8324623" cy="1304541"/>
                <a:chOff x="1036408" y="1923416"/>
                <a:chExt cx="9311935" cy="1459261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2802E166-2432-432F-BF5A-0CB23A2C7B76}"/>
                    </a:ext>
                  </a:extLst>
                </p:cNvPr>
                <p:cNvSpPr txBox="1"/>
                <p:nvPr/>
              </p:nvSpPr>
              <p:spPr>
                <a:xfrm>
                  <a:off x="1036408" y="239934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······</a:t>
                  </a:r>
                  <a:endParaRPr lang="zh-CN" altLang="en-US" sz="1400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61CDA637-0605-4301-8BCB-64D7DA13CE77}"/>
                    </a:ext>
                  </a:extLst>
                </p:cNvPr>
                <p:cNvSpPr txBox="1"/>
                <p:nvPr/>
              </p:nvSpPr>
              <p:spPr>
                <a:xfrm>
                  <a:off x="2317057" y="237602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2019b</a:t>
                  </a:r>
                  <a:endParaRPr lang="zh-CN" altLang="en-US" sz="1400" dirty="0"/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3E815DD0-33B8-46C3-9177-D6BDCF4C6B64}"/>
                    </a:ext>
                  </a:extLst>
                </p:cNvPr>
                <p:cNvSpPr txBox="1"/>
                <p:nvPr/>
              </p:nvSpPr>
              <p:spPr>
                <a:xfrm>
                  <a:off x="3525213" y="237602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2020a</a:t>
                  </a:r>
                  <a:endParaRPr lang="zh-CN" altLang="en-US" sz="1400" dirty="0"/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B7D14DC2-88EA-4FF5-A535-C419B76A321A}"/>
                    </a:ext>
                  </a:extLst>
                </p:cNvPr>
                <p:cNvSpPr txBox="1"/>
                <p:nvPr/>
              </p:nvSpPr>
              <p:spPr>
                <a:xfrm>
                  <a:off x="4969488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2020b</a:t>
                  </a:r>
                  <a:endParaRPr lang="zh-CN" altLang="en-US" sz="1400" dirty="0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8BD3222-B934-4232-825C-B9AFAC2F97BF}"/>
                    </a:ext>
                  </a:extLst>
                </p:cNvPr>
                <p:cNvSpPr txBox="1"/>
                <p:nvPr/>
              </p:nvSpPr>
              <p:spPr>
                <a:xfrm>
                  <a:off x="6264588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2021a</a:t>
                  </a:r>
                  <a:endParaRPr lang="zh-CN" altLang="en-US" sz="1400" dirty="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7ECAF051-85A9-437F-9327-25DDAC2A5546}"/>
                    </a:ext>
                  </a:extLst>
                </p:cNvPr>
                <p:cNvSpPr/>
                <p:nvPr/>
              </p:nvSpPr>
              <p:spPr>
                <a:xfrm>
                  <a:off x="1515628" y="1923416"/>
                  <a:ext cx="8832715" cy="1459261"/>
                </a:xfrm>
                <a:custGeom>
                  <a:avLst/>
                  <a:gdLst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99809 h 1315573"/>
                    <a:gd name="connsiteX1" fmla="*/ 1264596 w 8375515"/>
                    <a:gd name="connsiteY1" fmla="*/ 98443 h 1315573"/>
                    <a:gd name="connsiteX2" fmla="*/ 2407596 w 8375515"/>
                    <a:gd name="connsiteY2" fmla="*/ 1251170 h 1315573"/>
                    <a:gd name="connsiteX3" fmla="*/ 3735422 w 8375515"/>
                    <a:gd name="connsiteY3" fmla="*/ 64396 h 1315573"/>
                    <a:gd name="connsiteX4" fmla="*/ 4956243 w 8375515"/>
                    <a:gd name="connsiteY4" fmla="*/ 1221987 h 1315573"/>
                    <a:gd name="connsiteX5" fmla="*/ 5919281 w 8375515"/>
                    <a:gd name="connsiteY5" fmla="*/ 44941 h 1315573"/>
                    <a:gd name="connsiteX6" fmla="*/ 7154694 w 8375515"/>
                    <a:gd name="connsiteY6" fmla="*/ 1192804 h 1315573"/>
                    <a:gd name="connsiteX7" fmla="*/ 8375515 w 8375515"/>
                    <a:gd name="connsiteY7" fmla="*/ 15758 h 1315573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318689 h 1334453"/>
                    <a:gd name="connsiteX1" fmla="*/ 1264596 w 8375515"/>
                    <a:gd name="connsiteY1" fmla="*/ 117323 h 1334453"/>
                    <a:gd name="connsiteX2" fmla="*/ 2407596 w 8375515"/>
                    <a:gd name="connsiteY2" fmla="*/ 1270050 h 1334453"/>
                    <a:gd name="connsiteX3" fmla="*/ 3735422 w 8375515"/>
                    <a:gd name="connsiteY3" fmla="*/ 83276 h 1334453"/>
                    <a:gd name="connsiteX4" fmla="*/ 4956243 w 8375515"/>
                    <a:gd name="connsiteY4" fmla="*/ 1240867 h 1334453"/>
                    <a:gd name="connsiteX5" fmla="*/ 5919281 w 8375515"/>
                    <a:gd name="connsiteY5" fmla="*/ 63821 h 1334453"/>
                    <a:gd name="connsiteX6" fmla="*/ 7154694 w 8375515"/>
                    <a:gd name="connsiteY6" fmla="*/ 1211684 h 1334453"/>
                    <a:gd name="connsiteX7" fmla="*/ 8375515 w 8375515"/>
                    <a:gd name="connsiteY7" fmla="*/ 34638 h 1334453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325"/>
                    <a:gd name="connsiteX1" fmla="*/ 1264596 w 8375515"/>
                    <a:gd name="connsiteY1" fmla="*/ 82685 h 1299325"/>
                    <a:gd name="connsiteX2" fmla="*/ 2407596 w 8375515"/>
                    <a:gd name="connsiteY2" fmla="*/ 1235412 h 1299325"/>
                    <a:gd name="connsiteX3" fmla="*/ 3735422 w 8375515"/>
                    <a:gd name="connsiteY3" fmla="*/ 48638 h 1299325"/>
                    <a:gd name="connsiteX4" fmla="*/ 4956243 w 8375515"/>
                    <a:gd name="connsiteY4" fmla="*/ 1206229 h 1299325"/>
                    <a:gd name="connsiteX5" fmla="*/ 5919281 w 8375515"/>
                    <a:gd name="connsiteY5" fmla="*/ 29183 h 1299325"/>
                    <a:gd name="connsiteX6" fmla="*/ 7154694 w 8375515"/>
                    <a:gd name="connsiteY6" fmla="*/ 1177046 h 1299325"/>
                    <a:gd name="connsiteX7" fmla="*/ 8375515 w 8375515"/>
                    <a:gd name="connsiteY7" fmla="*/ 0 h 1299325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77 h 1284077"/>
                    <a:gd name="connsiteX1" fmla="*/ 1264596 w 8375515"/>
                    <a:gd name="connsiteY1" fmla="*/ 82711 h 1284077"/>
                    <a:gd name="connsiteX2" fmla="*/ 2407596 w 8375515"/>
                    <a:gd name="connsiteY2" fmla="*/ 1235438 h 1284077"/>
                    <a:gd name="connsiteX3" fmla="*/ 3735422 w 8375515"/>
                    <a:gd name="connsiteY3" fmla="*/ 48664 h 1284077"/>
                    <a:gd name="connsiteX4" fmla="*/ 4956243 w 8375515"/>
                    <a:gd name="connsiteY4" fmla="*/ 1206255 h 1284077"/>
                    <a:gd name="connsiteX5" fmla="*/ 5919281 w 8375515"/>
                    <a:gd name="connsiteY5" fmla="*/ 29209 h 1284077"/>
                    <a:gd name="connsiteX6" fmla="*/ 7154694 w 8375515"/>
                    <a:gd name="connsiteY6" fmla="*/ 1177072 h 1284077"/>
                    <a:gd name="connsiteX7" fmla="*/ 8375515 w 8375515"/>
                    <a:gd name="connsiteY7" fmla="*/ 26 h 1284077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263647"/>
                    <a:gd name="connsiteY0" fmla="*/ 1254868 h 1254868"/>
                    <a:gd name="connsiteX1" fmla="*/ 1264596 w 8263647"/>
                    <a:gd name="connsiteY1" fmla="*/ 53502 h 1254868"/>
                    <a:gd name="connsiteX2" fmla="*/ 2407596 w 8263647"/>
                    <a:gd name="connsiteY2" fmla="*/ 1206229 h 1254868"/>
                    <a:gd name="connsiteX3" fmla="*/ 3735422 w 8263647"/>
                    <a:gd name="connsiteY3" fmla="*/ 19455 h 1254868"/>
                    <a:gd name="connsiteX4" fmla="*/ 4956243 w 8263647"/>
                    <a:gd name="connsiteY4" fmla="*/ 1177046 h 1254868"/>
                    <a:gd name="connsiteX5" fmla="*/ 5919281 w 8263647"/>
                    <a:gd name="connsiteY5" fmla="*/ 0 h 1254868"/>
                    <a:gd name="connsiteX6" fmla="*/ 7154694 w 8263647"/>
                    <a:gd name="connsiteY6" fmla="*/ 1147863 h 1254868"/>
                    <a:gd name="connsiteX7" fmla="*/ 8263647 w 8263647"/>
                    <a:gd name="connsiteY7" fmla="*/ 19455 h 1254868"/>
                    <a:gd name="connsiteX0" fmla="*/ 0 w 8263647"/>
                    <a:gd name="connsiteY0" fmla="*/ 1250004 h 1250004"/>
                    <a:gd name="connsiteX1" fmla="*/ 1264596 w 8263647"/>
                    <a:gd name="connsiteY1" fmla="*/ 48638 h 1250004"/>
                    <a:gd name="connsiteX2" fmla="*/ 2407596 w 8263647"/>
                    <a:gd name="connsiteY2" fmla="*/ 1201365 h 1250004"/>
                    <a:gd name="connsiteX3" fmla="*/ 3735422 w 8263647"/>
                    <a:gd name="connsiteY3" fmla="*/ 14591 h 1250004"/>
                    <a:gd name="connsiteX4" fmla="*/ 4956243 w 8263647"/>
                    <a:gd name="connsiteY4" fmla="*/ 1172182 h 1250004"/>
                    <a:gd name="connsiteX5" fmla="*/ 6011694 w 8263647"/>
                    <a:gd name="connsiteY5" fmla="*/ 0 h 1250004"/>
                    <a:gd name="connsiteX6" fmla="*/ 7154694 w 8263647"/>
                    <a:gd name="connsiteY6" fmla="*/ 1142999 h 1250004"/>
                    <a:gd name="connsiteX7" fmla="*/ 8263647 w 8263647"/>
                    <a:gd name="connsiteY7" fmla="*/ 14591 h 1250004"/>
                    <a:gd name="connsiteX0" fmla="*/ 0 w 8219873"/>
                    <a:gd name="connsiteY0" fmla="*/ 1147864 h 1201448"/>
                    <a:gd name="connsiteX1" fmla="*/ 1220822 w 8219873"/>
                    <a:gd name="connsiteY1" fmla="*/ 48638 h 1201448"/>
                    <a:gd name="connsiteX2" fmla="*/ 2363822 w 8219873"/>
                    <a:gd name="connsiteY2" fmla="*/ 1201365 h 1201448"/>
                    <a:gd name="connsiteX3" fmla="*/ 3691648 w 8219873"/>
                    <a:gd name="connsiteY3" fmla="*/ 14591 h 1201448"/>
                    <a:gd name="connsiteX4" fmla="*/ 4912469 w 8219873"/>
                    <a:gd name="connsiteY4" fmla="*/ 1172182 h 1201448"/>
                    <a:gd name="connsiteX5" fmla="*/ 5967920 w 8219873"/>
                    <a:gd name="connsiteY5" fmla="*/ 0 h 1201448"/>
                    <a:gd name="connsiteX6" fmla="*/ 7110920 w 8219873"/>
                    <a:gd name="connsiteY6" fmla="*/ 1142999 h 1201448"/>
                    <a:gd name="connsiteX7" fmla="*/ 8219873 w 8219873"/>
                    <a:gd name="connsiteY7" fmla="*/ 14591 h 1201448"/>
                    <a:gd name="connsiteX0" fmla="*/ 0 w 8219873"/>
                    <a:gd name="connsiteY0" fmla="*/ 1147864 h 1201446"/>
                    <a:gd name="connsiteX1" fmla="*/ 1220822 w 8219873"/>
                    <a:gd name="connsiteY1" fmla="*/ 48638 h 1201446"/>
                    <a:gd name="connsiteX2" fmla="*/ 2363822 w 8219873"/>
                    <a:gd name="connsiteY2" fmla="*/ 1201365 h 1201446"/>
                    <a:gd name="connsiteX3" fmla="*/ 3691648 w 8219873"/>
                    <a:gd name="connsiteY3" fmla="*/ 14591 h 1201446"/>
                    <a:gd name="connsiteX4" fmla="*/ 4912469 w 8219873"/>
                    <a:gd name="connsiteY4" fmla="*/ 1172182 h 1201446"/>
                    <a:gd name="connsiteX5" fmla="*/ 5967920 w 8219873"/>
                    <a:gd name="connsiteY5" fmla="*/ 0 h 1201446"/>
                    <a:gd name="connsiteX6" fmla="*/ 7110920 w 8219873"/>
                    <a:gd name="connsiteY6" fmla="*/ 1142999 h 1201446"/>
                    <a:gd name="connsiteX7" fmla="*/ 8219873 w 8219873"/>
                    <a:gd name="connsiteY7" fmla="*/ 14591 h 1201446"/>
                    <a:gd name="connsiteX0" fmla="*/ 0 w 8200418"/>
                    <a:gd name="connsiteY0" fmla="*/ 1181911 h 1201447"/>
                    <a:gd name="connsiteX1" fmla="*/ 1201367 w 8200418"/>
                    <a:gd name="connsiteY1" fmla="*/ 48638 h 1201447"/>
                    <a:gd name="connsiteX2" fmla="*/ 2344367 w 8200418"/>
                    <a:gd name="connsiteY2" fmla="*/ 1201365 h 1201447"/>
                    <a:gd name="connsiteX3" fmla="*/ 3672193 w 8200418"/>
                    <a:gd name="connsiteY3" fmla="*/ 14591 h 1201447"/>
                    <a:gd name="connsiteX4" fmla="*/ 4893014 w 8200418"/>
                    <a:gd name="connsiteY4" fmla="*/ 1172182 h 1201447"/>
                    <a:gd name="connsiteX5" fmla="*/ 5948465 w 8200418"/>
                    <a:gd name="connsiteY5" fmla="*/ 0 h 1201447"/>
                    <a:gd name="connsiteX6" fmla="*/ 7091465 w 8200418"/>
                    <a:gd name="connsiteY6" fmla="*/ 1142999 h 1201447"/>
                    <a:gd name="connsiteX7" fmla="*/ 8200418 w 8200418"/>
                    <a:gd name="connsiteY7" fmla="*/ 14591 h 1201447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36 h 1201473"/>
                    <a:gd name="connsiteX1" fmla="*/ 1201367 w 8200418"/>
                    <a:gd name="connsiteY1" fmla="*/ 48663 h 1201473"/>
                    <a:gd name="connsiteX2" fmla="*/ 2344367 w 8200418"/>
                    <a:gd name="connsiteY2" fmla="*/ 1201390 h 1201473"/>
                    <a:gd name="connsiteX3" fmla="*/ 3672193 w 8200418"/>
                    <a:gd name="connsiteY3" fmla="*/ 14616 h 1201473"/>
                    <a:gd name="connsiteX4" fmla="*/ 4893014 w 8200418"/>
                    <a:gd name="connsiteY4" fmla="*/ 1172207 h 1201473"/>
                    <a:gd name="connsiteX5" fmla="*/ 5948465 w 8200418"/>
                    <a:gd name="connsiteY5" fmla="*/ 25 h 1201473"/>
                    <a:gd name="connsiteX6" fmla="*/ 7272092 w 8200418"/>
                    <a:gd name="connsiteY6" fmla="*/ 1135015 h 1201473"/>
                    <a:gd name="connsiteX7" fmla="*/ 8200418 w 8200418"/>
                    <a:gd name="connsiteY7" fmla="*/ 14616 h 1201473"/>
                    <a:gd name="connsiteX0" fmla="*/ 0 w 8200418"/>
                    <a:gd name="connsiteY0" fmla="*/ 1181936 h 1201473"/>
                    <a:gd name="connsiteX1" fmla="*/ 1201367 w 8200418"/>
                    <a:gd name="connsiteY1" fmla="*/ 48663 h 1201473"/>
                    <a:gd name="connsiteX2" fmla="*/ 2344367 w 8200418"/>
                    <a:gd name="connsiteY2" fmla="*/ 1201390 h 1201473"/>
                    <a:gd name="connsiteX3" fmla="*/ 3672193 w 8200418"/>
                    <a:gd name="connsiteY3" fmla="*/ 14616 h 1201473"/>
                    <a:gd name="connsiteX4" fmla="*/ 4893014 w 8200418"/>
                    <a:gd name="connsiteY4" fmla="*/ 1172207 h 1201473"/>
                    <a:gd name="connsiteX5" fmla="*/ 5948465 w 8200418"/>
                    <a:gd name="connsiteY5" fmla="*/ 25 h 1201473"/>
                    <a:gd name="connsiteX6" fmla="*/ 7272092 w 8200418"/>
                    <a:gd name="connsiteY6" fmla="*/ 1135015 h 1201473"/>
                    <a:gd name="connsiteX7" fmla="*/ 8200418 w 8200418"/>
                    <a:gd name="connsiteY7" fmla="*/ 14616 h 120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0418" h="1201473">
                      <a:moveTo>
                        <a:pt x="0" y="1181936"/>
                      </a:moveTo>
                      <a:cubicBezTo>
                        <a:pt x="727954" y="1165724"/>
                        <a:pt x="747409" y="30830"/>
                        <a:pt x="1201367" y="48663"/>
                      </a:cubicBezTo>
                      <a:cubicBezTo>
                        <a:pt x="1655325" y="66496"/>
                        <a:pt x="1712069" y="1212739"/>
                        <a:pt x="2344367" y="1201390"/>
                      </a:cubicBezTo>
                      <a:cubicBezTo>
                        <a:pt x="2976665" y="1190041"/>
                        <a:pt x="3159870" y="19480"/>
                        <a:pt x="3672193" y="14616"/>
                      </a:cubicBezTo>
                      <a:cubicBezTo>
                        <a:pt x="4184516" y="9752"/>
                        <a:pt x="4513635" y="1174639"/>
                        <a:pt x="4893014" y="1172207"/>
                      </a:cubicBezTo>
                      <a:cubicBezTo>
                        <a:pt x="5272393" y="1169775"/>
                        <a:pt x="5551952" y="6224"/>
                        <a:pt x="5948465" y="25"/>
                      </a:cubicBezTo>
                      <a:cubicBezTo>
                        <a:pt x="6344978" y="-6174"/>
                        <a:pt x="6738720" y="1148601"/>
                        <a:pt x="7272092" y="1135015"/>
                      </a:cubicBezTo>
                      <a:cubicBezTo>
                        <a:pt x="7805464" y="1121429"/>
                        <a:pt x="8144644" y="88808"/>
                        <a:pt x="8200418" y="14616"/>
                      </a:cubicBezTo>
                    </a:path>
                  </a:pathLst>
                </a:custGeom>
                <a:noFill/>
                <a:ln w="25400">
                  <a:solidFill>
                    <a:srgbClr val="9158D0"/>
                  </a:solidFill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A47D8AE-EB83-4813-9E5D-8D6B27AED86F}"/>
                    </a:ext>
                  </a:extLst>
                </p:cNvPr>
                <p:cNvSpPr txBox="1"/>
                <p:nvPr/>
              </p:nvSpPr>
              <p:spPr>
                <a:xfrm>
                  <a:off x="7525549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2021b</a:t>
                  </a:r>
                  <a:endParaRPr lang="zh-CN" altLang="en-US" sz="1400" dirty="0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5AA975D-DEED-4B9B-AC1D-E8D018E38C53}"/>
                    </a:ext>
                  </a:extLst>
                </p:cNvPr>
                <p:cNvSpPr txBox="1"/>
                <p:nvPr/>
              </p:nvSpPr>
              <p:spPr>
                <a:xfrm>
                  <a:off x="8786511" y="2391655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2022a</a:t>
                  </a:r>
                  <a:endParaRPr lang="zh-CN" altLang="en-US" sz="1400" dirty="0"/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BE5D90F-621A-4F7C-AEA6-64DD6BAB603B}"/>
              </a:ext>
            </a:extLst>
          </p:cNvPr>
          <p:cNvGrpSpPr/>
          <p:nvPr/>
        </p:nvGrpSpPr>
        <p:grpSpPr>
          <a:xfrm>
            <a:off x="1161909" y="3442874"/>
            <a:ext cx="2939983" cy="3158998"/>
            <a:chOff x="378991" y="3531964"/>
            <a:chExt cx="2939983" cy="315899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84DB518-D074-43B7-9B2C-0D817AE0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454" y="3531964"/>
              <a:ext cx="2702379" cy="2702379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C68DA9E-89D0-4E4E-B0C4-60EAA8CBAAA3}"/>
                </a:ext>
              </a:extLst>
            </p:cNvPr>
            <p:cNvSpPr/>
            <p:nvPr/>
          </p:nvSpPr>
          <p:spPr>
            <a:xfrm>
              <a:off x="378991" y="6321630"/>
              <a:ext cx="2939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官方对于新版本的介绍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流程图: 离页连接符 4">
            <a:extLst>
              <a:ext uri="{FF2B5EF4-FFF2-40B4-BE49-F238E27FC236}">
                <a16:creationId xmlns:a16="http://schemas.microsoft.com/office/drawing/2014/main" id="{E76F0514-8764-AB20-49C9-D6A7781F5108}"/>
              </a:ext>
            </a:extLst>
          </p:cNvPr>
          <p:cNvSpPr/>
          <p:nvPr/>
        </p:nvSpPr>
        <p:spPr>
          <a:xfrm>
            <a:off x="6694940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流程图: 离页连接符 4">
            <a:extLst>
              <a:ext uri="{FF2B5EF4-FFF2-40B4-BE49-F238E27FC236}">
                <a16:creationId xmlns:a16="http://schemas.microsoft.com/office/drawing/2014/main" id="{95E5243C-A287-B377-5EEA-35457E65119C}"/>
              </a:ext>
            </a:extLst>
          </p:cNvPr>
          <p:cNvSpPr/>
          <p:nvPr/>
        </p:nvSpPr>
        <p:spPr>
          <a:xfrm>
            <a:off x="751219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流程图: 离页连接符 4">
            <a:extLst>
              <a:ext uri="{FF2B5EF4-FFF2-40B4-BE49-F238E27FC236}">
                <a16:creationId xmlns:a16="http://schemas.microsoft.com/office/drawing/2014/main" id="{86EF78A0-3A1D-7AEC-633F-C2D4E372D765}"/>
              </a:ext>
            </a:extLst>
          </p:cNvPr>
          <p:cNvSpPr/>
          <p:nvPr/>
        </p:nvSpPr>
        <p:spPr>
          <a:xfrm>
            <a:off x="832343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5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D6B4D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如何自学</a:t>
            </a:r>
            <a:r>
              <a:rPr lang="en-US" altLang="zh-CN" sz="4800" b="1" spc="300" dirty="0">
                <a:solidFill>
                  <a:srgbClr val="FD6B4D"/>
                </a:solidFill>
                <a:latin typeface="Verdana" panose="020B0604030504040204"/>
                <a:ea typeface="微软雅黑" panose="020B0503020204020204" pitchFamily="34" charset="-122"/>
              </a:rPr>
              <a:t>MATLAB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FD6B4D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rPr>
              <a:t>以不变应万变</a:t>
            </a:r>
            <a:r>
              <a:rPr lang="en-US" altLang="zh-CN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D6B4D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57DA3B-F89A-4A7B-B917-B1AE061B893E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3" name="流程图: 离页连接符 4">
              <a:extLst>
                <a:ext uri="{FF2B5EF4-FFF2-40B4-BE49-F238E27FC236}">
                  <a16:creationId xmlns:a16="http://schemas.microsoft.com/office/drawing/2014/main" id="{8ADA3F62-AF53-423C-93B7-3C3395A3DDA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B4D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DC0B8F-EFD7-47CA-99F6-D1DDB91E5E47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4" name="图形 13" descr="列表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18191C10-BC4C-4855-8473-88252FF90C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B6FDE"/>
    </a:accent1>
    <a:accent2>
      <a:srgbClr val="FFB000"/>
    </a:accent2>
    <a:accent3>
      <a:srgbClr val="FD6B4D"/>
    </a:accent3>
    <a:accent4>
      <a:srgbClr val="828282"/>
    </a:accent4>
    <a:accent5>
      <a:srgbClr val="A5A5A5"/>
    </a:accent5>
    <a:accent6>
      <a:srgbClr val="C9C9C9"/>
    </a:accent6>
    <a:hlink>
      <a:srgbClr val="4B6FD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8752</TotalTime>
  <Words>942</Words>
  <Application>Microsoft Macintosh PowerPoint</Application>
  <PresentationFormat>宽屏</PresentationFormat>
  <Paragraphs>222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微软雅黑</vt:lpstr>
      <vt:lpstr>Arial</vt:lpstr>
      <vt:lpstr>Consolas</vt:lpstr>
      <vt:lpstr>Helvetica Neue</vt:lpstr>
      <vt:lpstr>Verdana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Z701</dc:creator>
  <cp:lastModifiedBy>1454853976@qq.com</cp:lastModifiedBy>
  <cp:revision>261</cp:revision>
  <dcterms:created xsi:type="dcterms:W3CDTF">2020-10-14T01:46:53Z</dcterms:created>
  <dcterms:modified xsi:type="dcterms:W3CDTF">2024-11-13T15:40:36Z</dcterms:modified>
</cp:coreProperties>
</file>