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3"/>
  </p:sldMasterIdLst>
  <p:notesMasterIdLst>
    <p:notesMasterId r:id="rId30"/>
  </p:notesMasterIdLst>
  <p:sldIdLst>
    <p:sldId id="287" r:id="rId4"/>
    <p:sldId id="288" r:id="rId5"/>
    <p:sldId id="257" r:id="rId6"/>
    <p:sldId id="258" r:id="rId7"/>
    <p:sldId id="259" r:id="rId8"/>
    <p:sldId id="289" r:id="rId9"/>
    <p:sldId id="290" r:id="rId10"/>
    <p:sldId id="291" r:id="rId11"/>
    <p:sldId id="292" r:id="rId12"/>
    <p:sldId id="310" r:id="rId13"/>
    <p:sldId id="311" r:id="rId14"/>
    <p:sldId id="312" r:id="rId15"/>
    <p:sldId id="313" r:id="rId16"/>
    <p:sldId id="295" r:id="rId17"/>
    <p:sldId id="260" r:id="rId18"/>
    <p:sldId id="266" r:id="rId19"/>
    <p:sldId id="267" r:id="rId20"/>
    <p:sldId id="270" r:id="rId21"/>
    <p:sldId id="277" r:id="rId22"/>
    <p:sldId id="296" r:id="rId23"/>
    <p:sldId id="298" r:id="rId24"/>
    <p:sldId id="278" r:id="rId25"/>
    <p:sldId id="299" r:id="rId26"/>
    <p:sldId id="326" r:id="rId27"/>
    <p:sldId id="328" r:id="rId28"/>
    <p:sldId id="286" r:id="rId2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3D76AC"/>
    <a:srgbClr val="173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55" name="Shape 15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等线"/>
      </a:defRPr>
    </a:lvl1pPr>
    <a:lvl2pPr indent="228600" latinLnBrk="0">
      <a:defRPr sz="1200">
        <a:latin typeface="+mn-lt"/>
        <a:ea typeface="+mn-ea"/>
        <a:cs typeface="+mn-cs"/>
        <a:sym typeface="等线"/>
      </a:defRPr>
    </a:lvl2pPr>
    <a:lvl3pPr indent="457200" latinLnBrk="0">
      <a:defRPr sz="1200">
        <a:latin typeface="+mn-lt"/>
        <a:ea typeface="+mn-ea"/>
        <a:cs typeface="+mn-cs"/>
        <a:sym typeface="等线"/>
      </a:defRPr>
    </a:lvl3pPr>
    <a:lvl4pPr indent="685800" latinLnBrk="0">
      <a:defRPr sz="1200">
        <a:latin typeface="+mn-lt"/>
        <a:ea typeface="+mn-ea"/>
        <a:cs typeface="+mn-cs"/>
        <a:sym typeface="等线"/>
      </a:defRPr>
    </a:lvl4pPr>
    <a:lvl5pPr indent="914400" latinLnBrk="0">
      <a:defRPr sz="1200">
        <a:latin typeface="+mn-lt"/>
        <a:ea typeface="+mn-ea"/>
        <a:cs typeface="+mn-cs"/>
        <a:sym typeface="等线"/>
      </a:defRPr>
    </a:lvl5pPr>
    <a:lvl6pPr indent="1143000" latinLnBrk="0">
      <a:defRPr sz="1200">
        <a:latin typeface="+mn-lt"/>
        <a:ea typeface="+mn-ea"/>
        <a:cs typeface="+mn-cs"/>
        <a:sym typeface="等线"/>
      </a:defRPr>
    </a:lvl6pPr>
    <a:lvl7pPr indent="1371600" latinLnBrk="0">
      <a:defRPr sz="1200">
        <a:latin typeface="+mn-lt"/>
        <a:ea typeface="+mn-ea"/>
        <a:cs typeface="+mn-cs"/>
        <a:sym typeface="等线"/>
      </a:defRPr>
    </a:lvl7pPr>
    <a:lvl8pPr indent="1600200" latinLnBrk="0">
      <a:defRPr sz="1200">
        <a:latin typeface="+mn-lt"/>
        <a:ea typeface="+mn-ea"/>
        <a:cs typeface="+mn-cs"/>
        <a:sym typeface="等线"/>
      </a:defRPr>
    </a:lvl8pPr>
    <a:lvl9pPr indent="1828800" latinLnBrk="0">
      <a:defRPr sz="1200">
        <a:latin typeface="+mn-lt"/>
        <a:ea typeface="+mn-ea"/>
        <a:cs typeface="+mn-cs"/>
        <a:sym typeface="等线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标题文本"/>
          <p:cNvSpPr/>
          <p:nvPr>
            <p:ph type="title" hasCustomPrompt="1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93" name="正文级别 1…"/>
          <p:cNvSpPr/>
          <p:nvPr>
            <p:ph type="body" sz="quarter" idx="1" hasCustomPrompt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等线"/>
              </a:defRPr>
            </a:lvl1pPr>
            <a:lvl2pPr marL="0" indent="45720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等线"/>
              </a:defRPr>
            </a:lvl2pPr>
            <a:lvl3pPr marL="0" indent="91440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等线"/>
              </a:defRPr>
            </a:lvl3pPr>
            <a:lvl4pPr marL="0" indent="137160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等线"/>
              </a:defRPr>
            </a:lvl4pPr>
            <a:lvl5pPr marL="0" indent="182880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等线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4" name="文本占位符 4"/>
          <p:cNvSpPr/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等线"/>
              </a:defRPr>
            </a:pPr>
          </a:p>
        </p:txBody>
      </p:sp>
      <p:sp>
        <p:nvSpPr>
          <p:cNvPr id="95" name="幻灯片编号"/>
          <p:cNvSpPr/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标题文本"/>
          <p:cNvSpPr/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103" name="幻灯片编号"/>
          <p:cNvSpPr/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灯片编号"/>
          <p:cNvSpPr/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标题文本"/>
          <p:cNvSpPr/>
          <p:nvPr>
            <p:ph type="title" hasCustomPrompt="1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118" name="正文级别 1…"/>
          <p:cNvSpPr/>
          <p:nvPr>
            <p:ph type="body" sz="half" idx="1" hasCustomPrompt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+mn-lt"/>
                <a:ea typeface="+mn-ea"/>
                <a:cs typeface="+mn-cs"/>
                <a:sym typeface="等线"/>
              </a:defRPr>
            </a:lvl1pPr>
            <a:lvl2pPr marL="718185" indent="-260985">
              <a:defRPr sz="3200">
                <a:latin typeface="+mn-lt"/>
                <a:ea typeface="+mn-ea"/>
                <a:cs typeface="+mn-cs"/>
                <a:sym typeface="等线"/>
              </a:defRPr>
            </a:lvl2pPr>
            <a:lvl3pPr marL="1219200" indent="-304800">
              <a:defRPr sz="3200">
                <a:latin typeface="+mn-lt"/>
                <a:ea typeface="+mn-ea"/>
                <a:cs typeface="+mn-cs"/>
                <a:sym typeface="等线"/>
              </a:defRPr>
            </a:lvl3pPr>
            <a:lvl4pPr marL="1737360" indent="-365760">
              <a:defRPr sz="3200">
                <a:latin typeface="+mn-lt"/>
                <a:ea typeface="+mn-ea"/>
                <a:cs typeface="+mn-cs"/>
                <a:sym typeface="等线"/>
              </a:defRPr>
            </a:lvl4pPr>
            <a:lvl5pPr marL="2194560" indent="-365760">
              <a:defRPr sz="3200">
                <a:latin typeface="+mn-lt"/>
                <a:ea typeface="+mn-ea"/>
                <a:cs typeface="+mn-cs"/>
                <a:sym typeface="等线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19" name="文本占位符 3"/>
          <p:cNvSpPr/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Tx/>
              <a:buNone/>
              <a:defRPr sz="1600">
                <a:latin typeface="+mn-lt"/>
                <a:ea typeface="+mn-ea"/>
                <a:cs typeface="+mn-cs"/>
                <a:sym typeface="等线"/>
              </a:defRPr>
            </a:pPr>
          </a:p>
        </p:txBody>
      </p:sp>
      <p:sp>
        <p:nvSpPr>
          <p:cNvPr id="120" name="幻灯片编号"/>
          <p:cNvSpPr/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标题文本"/>
          <p:cNvSpPr/>
          <p:nvPr>
            <p:ph type="title" hasCustomPrompt="1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128" name="图片占位符 2"/>
          <p:cNvSpPr/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/>
          <a:lstStyle/>
          <a:p/>
        </p:txBody>
      </p:sp>
      <p:sp>
        <p:nvSpPr>
          <p:cNvPr id="129" name="正文级别 1…"/>
          <p:cNvSpPr/>
          <p:nvPr>
            <p:ph type="body" sz="quarter" idx="1" hasCustomPrompt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1600">
                <a:latin typeface="+mn-lt"/>
                <a:ea typeface="+mn-ea"/>
                <a:cs typeface="+mn-cs"/>
                <a:sym typeface="等线"/>
              </a:defRPr>
            </a:lvl1pPr>
            <a:lvl2pPr marL="0" indent="457200">
              <a:buSzTx/>
              <a:buFontTx/>
              <a:buNone/>
              <a:defRPr sz="1600">
                <a:latin typeface="+mn-lt"/>
                <a:ea typeface="+mn-ea"/>
                <a:cs typeface="+mn-cs"/>
                <a:sym typeface="等线"/>
              </a:defRPr>
            </a:lvl2pPr>
            <a:lvl3pPr marL="0" indent="914400">
              <a:buSzTx/>
              <a:buFontTx/>
              <a:buNone/>
              <a:defRPr sz="1600">
                <a:latin typeface="+mn-lt"/>
                <a:ea typeface="+mn-ea"/>
                <a:cs typeface="+mn-cs"/>
                <a:sym typeface="等线"/>
              </a:defRPr>
            </a:lvl3pPr>
            <a:lvl4pPr marL="0" indent="1371600">
              <a:buSzTx/>
              <a:buFontTx/>
              <a:buNone/>
              <a:defRPr sz="1600">
                <a:latin typeface="+mn-lt"/>
                <a:ea typeface="+mn-ea"/>
                <a:cs typeface="+mn-cs"/>
                <a:sym typeface="等线"/>
              </a:defRPr>
            </a:lvl4pPr>
            <a:lvl5pPr marL="0" indent="1828800">
              <a:buSzTx/>
              <a:buFontTx/>
              <a:buNone/>
              <a:defRPr sz="1600">
                <a:latin typeface="+mn-lt"/>
                <a:ea typeface="+mn-ea"/>
                <a:cs typeface="+mn-cs"/>
                <a:sym typeface="等线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0" name="幻灯片编号"/>
          <p:cNvSpPr/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竖排文字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标题文本"/>
          <p:cNvSpPr/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138" name="正文级别 1…"/>
          <p:cNvSpPr/>
          <p:nvPr>
            <p:ph type="body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n-lt"/>
                <a:ea typeface="+mn-ea"/>
                <a:cs typeface="+mn-cs"/>
                <a:sym typeface="等线"/>
              </a:defRPr>
            </a:lvl1pPr>
            <a:lvl2pPr>
              <a:defRPr>
                <a:latin typeface="+mn-lt"/>
                <a:ea typeface="+mn-ea"/>
                <a:cs typeface="+mn-cs"/>
                <a:sym typeface="等线"/>
              </a:defRPr>
            </a:lvl2pPr>
            <a:lvl3pPr>
              <a:defRPr>
                <a:latin typeface="+mn-lt"/>
                <a:ea typeface="+mn-ea"/>
                <a:cs typeface="+mn-cs"/>
                <a:sym typeface="等线"/>
              </a:defRPr>
            </a:lvl3pPr>
            <a:lvl4pPr>
              <a:defRPr>
                <a:latin typeface="+mn-lt"/>
                <a:ea typeface="+mn-ea"/>
                <a:cs typeface="+mn-cs"/>
                <a:sym typeface="等线"/>
              </a:defRPr>
            </a:lvl4pPr>
            <a:lvl5pPr>
              <a:defRPr>
                <a:latin typeface="+mn-lt"/>
                <a:ea typeface="+mn-ea"/>
                <a:cs typeface="+mn-cs"/>
                <a:sym typeface="等线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9" name="幻灯片编号"/>
          <p:cNvSpPr/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标题文本"/>
          <p:cNvSpPr/>
          <p:nvPr>
            <p:ph type="title" hasCustomPrompt="1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147" name="正文级别 1…"/>
          <p:cNvSpPr/>
          <p:nvPr>
            <p:ph type="body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n-lt"/>
                <a:ea typeface="+mn-ea"/>
                <a:cs typeface="+mn-cs"/>
                <a:sym typeface="等线"/>
              </a:defRPr>
            </a:lvl1pPr>
            <a:lvl2pPr>
              <a:defRPr>
                <a:latin typeface="+mn-lt"/>
                <a:ea typeface="+mn-ea"/>
                <a:cs typeface="+mn-cs"/>
                <a:sym typeface="等线"/>
              </a:defRPr>
            </a:lvl2pPr>
            <a:lvl3pPr>
              <a:defRPr>
                <a:latin typeface="+mn-lt"/>
                <a:ea typeface="+mn-ea"/>
                <a:cs typeface="+mn-cs"/>
                <a:sym typeface="等线"/>
              </a:defRPr>
            </a:lvl3pPr>
            <a:lvl4pPr>
              <a:defRPr>
                <a:latin typeface="+mn-lt"/>
                <a:ea typeface="+mn-ea"/>
                <a:cs typeface="+mn-cs"/>
                <a:sym typeface="等线"/>
              </a:defRPr>
            </a:lvl4pPr>
            <a:lvl5pPr>
              <a:defRPr>
                <a:latin typeface="+mn-lt"/>
                <a:ea typeface="+mn-ea"/>
                <a:cs typeface="+mn-cs"/>
                <a:sym typeface="等线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48" name="幻灯片编号"/>
          <p:cNvSpPr/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"/>
          <p:cNvSpPr/>
          <p:nvPr/>
        </p:nvSpPr>
        <p:spPr>
          <a:xfrm>
            <a:off x="4318000" y="2971800"/>
            <a:ext cx="3556000" cy="235332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 sz="3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sz="1800"/>
              <a:t>感谢您下载包图网平台上提供的</a:t>
            </a:r>
            <a:r>
              <a:rPr sz="1800"/>
              <a:t>PPT</a:t>
            </a:r>
            <a:r>
              <a:rPr sz="1800"/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sz="1800"/>
          </a:p>
          <a:p>
            <a:pPr>
              <a:defRPr sz="6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sz="1800"/>
              <a:t>ibaotu.com</a:t>
            </a:r>
            <a:endParaRPr sz="1800"/>
          </a:p>
        </p:txBody>
      </p:sp>
      <p:pic>
        <p:nvPicPr>
          <p:cNvPr id="19" name="图片 6" descr="图片 6"/>
          <p:cNvPicPr>
            <a:picLocks noChangeAspect="1"/>
          </p:cNvPicPr>
          <p:nvPr/>
        </p:nvPicPr>
        <p:blipFill>
          <a:blip r:embed="rId2"/>
          <a:srcRect l="928" r="1232" b="2775"/>
          <a:stretch>
            <a:fillRect/>
          </a:stretch>
        </p:blipFill>
        <p:spPr>
          <a:xfrm rot="10800000">
            <a:off x="-1" y="-19051"/>
            <a:ext cx="12192002" cy="685793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0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1"/>
          <p:cNvSpPr/>
          <p:nvPr/>
        </p:nvSpPr>
        <p:spPr>
          <a:xfrm>
            <a:off x="4318000" y="2971800"/>
            <a:ext cx="3556000" cy="235332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 sz="3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sz="1800"/>
              <a:t>感谢您下载包图网平台上提供的</a:t>
            </a:r>
            <a:r>
              <a:rPr sz="1800"/>
              <a:t>PPT</a:t>
            </a:r>
            <a:r>
              <a:rPr sz="1800"/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sz="1800"/>
          </a:p>
          <a:p>
            <a:pPr>
              <a:defRPr sz="6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sz="1800"/>
              <a:t>ibaotu.com</a:t>
            </a:r>
            <a:endParaRPr sz="1800"/>
          </a:p>
        </p:txBody>
      </p:sp>
      <p:pic>
        <p:nvPicPr>
          <p:cNvPr id="28" name="图片 6" descr="图片 6"/>
          <p:cNvPicPr>
            <a:picLocks noChangeAspect="1"/>
          </p:cNvPicPr>
          <p:nvPr/>
        </p:nvPicPr>
        <p:blipFill>
          <a:blip r:embed="rId2"/>
          <a:srcRect l="928" r="1232" b="2775"/>
          <a:stretch>
            <a:fillRect/>
          </a:stretch>
        </p:blipFill>
        <p:spPr>
          <a:xfrm rot="10800000">
            <a:off x="-1" y="-19051"/>
            <a:ext cx="12192002" cy="685793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9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"/>
          <p:cNvSpPr/>
          <p:nvPr/>
        </p:nvSpPr>
        <p:spPr>
          <a:xfrm>
            <a:off x="4318000" y="2971800"/>
            <a:ext cx="3556000" cy="235332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 sz="3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感谢您下载包图网平台上提供的</a:t>
            </a:r>
            <a:r>
              <a:t>PPT</a:t>
            </a:r>
            <a: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>
              <a:defRPr sz="6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ibaotu.com</a:t>
            </a:r>
          </a:p>
        </p:txBody>
      </p:sp>
      <p:pic>
        <p:nvPicPr>
          <p:cNvPr id="19" name="图片 6" descr="图片 6"/>
          <p:cNvPicPr>
            <a:picLocks noChangeAspect="1"/>
          </p:cNvPicPr>
          <p:nvPr/>
        </p:nvPicPr>
        <p:blipFill>
          <a:blip r:embed="rId2"/>
          <a:srcRect l="928" r="1232" b="2775"/>
          <a:stretch>
            <a:fillRect/>
          </a:stretch>
        </p:blipFill>
        <p:spPr>
          <a:xfrm rot="10800000">
            <a:off x="-1" y="-19051"/>
            <a:ext cx="12192002" cy="685793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0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1"/>
          <p:cNvSpPr/>
          <p:nvPr/>
        </p:nvSpPr>
        <p:spPr>
          <a:xfrm>
            <a:off x="4318000" y="2971800"/>
            <a:ext cx="3556000" cy="235332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 sz="3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sz="1800"/>
              <a:t>感谢您下载包图网平台上提供的</a:t>
            </a:r>
            <a:r>
              <a:rPr sz="1800"/>
              <a:t>PPT</a:t>
            </a:r>
            <a:r>
              <a:rPr sz="1800"/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sz="1800"/>
          </a:p>
          <a:p>
            <a:pPr>
              <a:defRPr sz="6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sz="1800"/>
              <a:t>ibaotu.com</a:t>
            </a:r>
            <a:endParaRPr sz="1800"/>
          </a:p>
        </p:txBody>
      </p:sp>
      <p:pic>
        <p:nvPicPr>
          <p:cNvPr id="37" name="图片 6" descr="图片 6"/>
          <p:cNvPicPr>
            <a:picLocks noChangeAspect="1"/>
          </p:cNvPicPr>
          <p:nvPr/>
        </p:nvPicPr>
        <p:blipFill>
          <a:blip r:embed="rId2"/>
          <a:srcRect l="928" r="1232" b="2775"/>
          <a:stretch>
            <a:fillRect/>
          </a:stretch>
        </p:blipFill>
        <p:spPr>
          <a:xfrm rot="10800000">
            <a:off x="-1" y="-19051"/>
            <a:ext cx="12192002" cy="685793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8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1"/>
          <p:cNvSpPr/>
          <p:nvPr/>
        </p:nvSpPr>
        <p:spPr>
          <a:xfrm>
            <a:off x="4318000" y="2971800"/>
            <a:ext cx="3556000" cy="235332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 sz="3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sz="1800"/>
              <a:t>感谢您下载包图网平台上提供的</a:t>
            </a:r>
            <a:r>
              <a:rPr sz="1800"/>
              <a:t>PPT</a:t>
            </a:r>
            <a:r>
              <a:rPr sz="1800"/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sz="1800"/>
          </a:p>
          <a:p>
            <a:pPr>
              <a:defRPr sz="6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sz="1800"/>
              <a:t>ibaotu.com</a:t>
            </a:r>
            <a:endParaRPr sz="1800"/>
          </a:p>
        </p:txBody>
      </p:sp>
      <p:pic>
        <p:nvPicPr>
          <p:cNvPr id="46" name="图片 6" descr="图片 6"/>
          <p:cNvPicPr>
            <a:picLocks noChangeAspect="1"/>
          </p:cNvPicPr>
          <p:nvPr/>
        </p:nvPicPr>
        <p:blipFill>
          <a:blip r:embed="rId2"/>
          <a:srcRect l="928" r="1232" b="2775"/>
          <a:stretch>
            <a:fillRect/>
          </a:stretch>
        </p:blipFill>
        <p:spPr>
          <a:xfrm rot="10800000">
            <a:off x="-1" y="-19051"/>
            <a:ext cx="12192002" cy="685793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7" name="标题文本"/>
          <p:cNvSpPr/>
          <p:nvPr>
            <p:ph type="title" hasCustomPrompt="1"/>
          </p:nvPr>
        </p:nvSpPr>
        <p:spPr>
          <a:xfrm>
            <a:off x="1524000" y="1122362"/>
            <a:ext cx="9144001" cy="23876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t>标题文本</a:t>
            </a:r>
          </a:p>
        </p:txBody>
      </p:sp>
      <p:sp>
        <p:nvSpPr>
          <p:cNvPr id="48" name="正文级别 1…"/>
          <p:cNvSpPr/>
          <p:nvPr>
            <p:ph type="body" sz="quarter" idx="1" hasCustomPrompt="1"/>
          </p:nvPr>
        </p:nvSpPr>
        <p:spPr>
          <a:xfrm>
            <a:off x="1524000" y="3602037"/>
            <a:ext cx="9144001" cy="1655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9" name="幻灯片编号"/>
          <p:cNvSpPr/>
          <p:nvPr>
            <p:ph type="sldNum" sz="quarter" idx="2"/>
          </p:nvPr>
        </p:nvSpPr>
        <p:spPr>
          <a:xfrm>
            <a:off x="8610600" y="6356351"/>
            <a:ext cx="358413" cy="350662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/>
          <p:nvPr>
            <p:ph type="title" hasCustomPrompt="1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57" name="正文级别 1…"/>
          <p:cNvSpPr/>
          <p:nvPr>
            <p:ph type="body" sz="quarter" idx="1" hasCustomPrompt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FontTx/>
              <a:buNone/>
              <a:defRPr sz="2400">
                <a:latin typeface="+mn-lt"/>
                <a:ea typeface="+mn-ea"/>
                <a:cs typeface="+mn-cs"/>
                <a:sym typeface="等线"/>
              </a:defRPr>
            </a:lvl1pPr>
            <a:lvl2pPr marL="0" indent="457200" algn="ctr">
              <a:buSzTx/>
              <a:buFontTx/>
              <a:buNone/>
              <a:defRPr sz="2400">
                <a:latin typeface="+mn-lt"/>
                <a:ea typeface="+mn-ea"/>
                <a:cs typeface="+mn-cs"/>
                <a:sym typeface="等线"/>
              </a:defRPr>
            </a:lvl2pPr>
            <a:lvl3pPr marL="0" indent="914400" algn="ctr">
              <a:buSzTx/>
              <a:buFontTx/>
              <a:buNone/>
              <a:defRPr sz="2400">
                <a:latin typeface="+mn-lt"/>
                <a:ea typeface="+mn-ea"/>
                <a:cs typeface="+mn-cs"/>
                <a:sym typeface="等线"/>
              </a:defRPr>
            </a:lvl3pPr>
            <a:lvl4pPr marL="0" indent="1371600" algn="ctr">
              <a:buSzTx/>
              <a:buFontTx/>
              <a:buNone/>
              <a:defRPr sz="2400">
                <a:latin typeface="+mn-lt"/>
                <a:ea typeface="+mn-ea"/>
                <a:cs typeface="+mn-cs"/>
                <a:sym typeface="等线"/>
              </a:defRPr>
            </a:lvl4pPr>
            <a:lvl5pPr marL="0" indent="1828800" algn="ctr">
              <a:buSzTx/>
              <a:buFontTx/>
              <a:buNone/>
              <a:defRPr sz="2400">
                <a:latin typeface="+mn-lt"/>
                <a:ea typeface="+mn-ea"/>
                <a:cs typeface="+mn-cs"/>
                <a:sym typeface="等线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灯片编号"/>
          <p:cNvSpPr/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标题文本"/>
          <p:cNvSpPr/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66" name="正文级别 1…"/>
          <p:cNvSpPr/>
          <p:nvPr>
            <p:ph type="body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n-lt"/>
                <a:ea typeface="+mn-ea"/>
                <a:cs typeface="+mn-cs"/>
                <a:sym typeface="等线"/>
              </a:defRPr>
            </a:lvl1pPr>
            <a:lvl2pPr>
              <a:defRPr>
                <a:latin typeface="+mn-lt"/>
                <a:ea typeface="+mn-ea"/>
                <a:cs typeface="+mn-cs"/>
                <a:sym typeface="等线"/>
              </a:defRPr>
            </a:lvl2pPr>
            <a:lvl3pPr>
              <a:defRPr>
                <a:latin typeface="+mn-lt"/>
                <a:ea typeface="+mn-ea"/>
                <a:cs typeface="+mn-cs"/>
                <a:sym typeface="等线"/>
              </a:defRPr>
            </a:lvl3pPr>
            <a:lvl4pPr>
              <a:defRPr>
                <a:latin typeface="+mn-lt"/>
                <a:ea typeface="+mn-ea"/>
                <a:cs typeface="+mn-cs"/>
                <a:sym typeface="等线"/>
              </a:defRPr>
            </a:lvl4pPr>
            <a:lvl5pPr>
              <a:defRPr>
                <a:latin typeface="+mn-lt"/>
                <a:ea typeface="+mn-ea"/>
                <a:cs typeface="+mn-cs"/>
                <a:sym typeface="等线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7" name="幻灯片编号"/>
          <p:cNvSpPr/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标题文本"/>
          <p:cNvSpPr/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000"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75" name="正文级别 1…"/>
          <p:cNvSpPr/>
          <p:nvPr>
            <p:ph type="body" sz="quarter" idx="1" hasCustomPrompt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幻灯片编号"/>
          <p:cNvSpPr/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标题文本"/>
          <p:cNvSpPr/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84" name="正文级别 1…"/>
          <p:cNvSpPr/>
          <p:nvPr>
            <p:ph type="body"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n-lt"/>
                <a:ea typeface="+mn-ea"/>
                <a:cs typeface="+mn-cs"/>
                <a:sym typeface="等线"/>
              </a:defRPr>
            </a:lvl1pPr>
            <a:lvl2pPr>
              <a:defRPr>
                <a:latin typeface="+mn-lt"/>
                <a:ea typeface="+mn-ea"/>
                <a:cs typeface="+mn-cs"/>
                <a:sym typeface="等线"/>
              </a:defRPr>
            </a:lvl2pPr>
            <a:lvl3pPr>
              <a:defRPr>
                <a:latin typeface="+mn-lt"/>
                <a:ea typeface="+mn-ea"/>
                <a:cs typeface="+mn-cs"/>
                <a:sym typeface="等线"/>
              </a:defRPr>
            </a:lvl3pPr>
            <a:lvl4pPr>
              <a:defRPr>
                <a:latin typeface="+mn-lt"/>
                <a:ea typeface="+mn-ea"/>
                <a:cs typeface="+mn-cs"/>
                <a:sym typeface="等线"/>
              </a:defRPr>
            </a:lvl4pPr>
            <a:lvl5pPr>
              <a:defRPr>
                <a:latin typeface="+mn-lt"/>
                <a:ea typeface="+mn-ea"/>
                <a:cs typeface="+mn-cs"/>
                <a:sym typeface="等线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5" name="幻灯片编号"/>
          <p:cNvSpPr/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标题文本"/>
          <p:cNvSpPr/>
          <p:nvPr>
            <p:ph type="title" hasCustomPrompt="1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93" name="正文级别 1…"/>
          <p:cNvSpPr/>
          <p:nvPr>
            <p:ph type="body" sz="quarter" idx="1" hasCustomPrompt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等线"/>
              </a:defRPr>
            </a:lvl1pPr>
            <a:lvl2pPr marL="0" indent="45720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等线"/>
              </a:defRPr>
            </a:lvl2pPr>
            <a:lvl3pPr marL="0" indent="91440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等线"/>
              </a:defRPr>
            </a:lvl3pPr>
            <a:lvl4pPr marL="0" indent="137160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等线"/>
              </a:defRPr>
            </a:lvl4pPr>
            <a:lvl5pPr marL="0" indent="182880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等线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4" name="文本占位符 4"/>
          <p:cNvSpPr/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等线"/>
              </a:defRPr>
            </a:pPr>
          </a:p>
        </p:txBody>
      </p:sp>
      <p:sp>
        <p:nvSpPr>
          <p:cNvPr id="95" name="幻灯片编号"/>
          <p:cNvSpPr/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标题文本"/>
          <p:cNvSpPr/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103" name="幻灯片编号"/>
          <p:cNvSpPr/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灯片编号"/>
          <p:cNvSpPr/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标题文本"/>
          <p:cNvSpPr/>
          <p:nvPr>
            <p:ph type="title" hasCustomPrompt="1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118" name="正文级别 1…"/>
          <p:cNvSpPr/>
          <p:nvPr>
            <p:ph type="body" sz="half" idx="1" hasCustomPrompt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+mn-lt"/>
                <a:ea typeface="+mn-ea"/>
                <a:cs typeface="+mn-cs"/>
                <a:sym typeface="等线"/>
              </a:defRPr>
            </a:lvl1pPr>
            <a:lvl2pPr marL="718185" indent="-260985">
              <a:defRPr sz="3200">
                <a:latin typeface="+mn-lt"/>
                <a:ea typeface="+mn-ea"/>
                <a:cs typeface="+mn-cs"/>
                <a:sym typeface="等线"/>
              </a:defRPr>
            </a:lvl2pPr>
            <a:lvl3pPr marL="1219200" indent="-304800">
              <a:defRPr sz="3200">
                <a:latin typeface="+mn-lt"/>
                <a:ea typeface="+mn-ea"/>
                <a:cs typeface="+mn-cs"/>
                <a:sym typeface="等线"/>
              </a:defRPr>
            </a:lvl3pPr>
            <a:lvl4pPr marL="1737360" indent="-365760">
              <a:defRPr sz="3200">
                <a:latin typeface="+mn-lt"/>
                <a:ea typeface="+mn-ea"/>
                <a:cs typeface="+mn-cs"/>
                <a:sym typeface="等线"/>
              </a:defRPr>
            </a:lvl4pPr>
            <a:lvl5pPr marL="2194560" indent="-365760">
              <a:defRPr sz="3200">
                <a:latin typeface="+mn-lt"/>
                <a:ea typeface="+mn-ea"/>
                <a:cs typeface="+mn-cs"/>
                <a:sym typeface="等线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19" name="文本占位符 3"/>
          <p:cNvSpPr/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Tx/>
              <a:buNone/>
              <a:defRPr sz="1600">
                <a:latin typeface="+mn-lt"/>
                <a:ea typeface="+mn-ea"/>
                <a:cs typeface="+mn-cs"/>
                <a:sym typeface="等线"/>
              </a:defRPr>
            </a:pPr>
          </a:p>
        </p:txBody>
      </p:sp>
      <p:sp>
        <p:nvSpPr>
          <p:cNvPr id="120" name="幻灯片编号"/>
          <p:cNvSpPr/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1"/>
          <p:cNvSpPr/>
          <p:nvPr/>
        </p:nvSpPr>
        <p:spPr>
          <a:xfrm>
            <a:off x="4318000" y="2971800"/>
            <a:ext cx="3556000" cy="235332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 sz="3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感谢您下载包图网平台上提供的</a:t>
            </a:r>
            <a:r>
              <a:t>PPT</a:t>
            </a:r>
            <a: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>
              <a:defRPr sz="6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ibaotu.com</a:t>
            </a:r>
          </a:p>
        </p:txBody>
      </p:sp>
      <p:pic>
        <p:nvPicPr>
          <p:cNvPr id="28" name="图片 6" descr="图片 6"/>
          <p:cNvPicPr>
            <a:picLocks noChangeAspect="1"/>
          </p:cNvPicPr>
          <p:nvPr/>
        </p:nvPicPr>
        <p:blipFill>
          <a:blip r:embed="rId2"/>
          <a:srcRect l="928" r="1232" b="2775"/>
          <a:stretch>
            <a:fillRect/>
          </a:stretch>
        </p:blipFill>
        <p:spPr>
          <a:xfrm rot="10800000">
            <a:off x="-1" y="-19051"/>
            <a:ext cx="12192002" cy="685793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9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标题文本"/>
          <p:cNvSpPr/>
          <p:nvPr>
            <p:ph type="title" hasCustomPrompt="1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128" name="图片占位符 2"/>
          <p:cNvSpPr/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/>
          <a:lstStyle/>
          <a:p/>
        </p:txBody>
      </p:sp>
      <p:sp>
        <p:nvSpPr>
          <p:cNvPr id="129" name="正文级别 1…"/>
          <p:cNvSpPr/>
          <p:nvPr>
            <p:ph type="body" sz="quarter" idx="1" hasCustomPrompt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1600">
                <a:latin typeface="+mn-lt"/>
                <a:ea typeface="+mn-ea"/>
                <a:cs typeface="+mn-cs"/>
                <a:sym typeface="等线"/>
              </a:defRPr>
            </a:lvl1pPr>
            <a:lvl2pPr marL="0" indent="457200">
              <a:buSzTx/>
              <a:buFontTx/>
              <a:buNone/>
              <a:defRPr sz="1600">
                <a:latin typeface="+mn-lt"/>
                <a:ea typeface="+mn-ea"/>
                <a:cs typeface="+mn-cs"/>
                <a:sym typeface="等线"/>
              </a:defRPr>
            </a:lvl2pPr>
            <a:lvl3pPr marL="0" indent="914400">
              <a:buSzTx/>
              <a:buFontTx/>
              <a:buNone/>
              <a:defRPr sz="1600">
                <a:latin typeface="+mn-lt"/>
                <a:ea typeface="+mn-ea"/>
                <a:cs typeface="+mn-cs"/>
                <a:sym typeface="等线"/>
              </a:defRPr>
            </a:lvl3pPr>
            <a:lvl4pPr marL="0" indent="1371600">
              <a:buSzTx/>
              <a:buFontTx/>
              <a:buNone/>
              <a:defRPr sz="1600">
                <a:latin typeface="+mn-lt"/>
                <a:ea typeface="+mn-ea"/>
                <a:cs typeface="+mn-cs"/>
                <a:sym typeface="等线"/>
              </a:defRPr>
            </a:lvl4pPr>
            <a:lvl5pPr marL="0" indent="1828800">
              <a:buSzTx/>
              <a:buFontTx/>
              <a:buNone/>
              <a:defRPr sz="1600">
                <a:latin typeface="+mn-lt"/>
                <a:ea typeface="+mn-ea"/>
                <a:cs typeface="+mn-cs"/>
                <a:sym typeface="等线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0" name="幻灯片编号"/>
          <p:cNvSpPr/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竖排文字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标题文本"/>
          <p:cNvSpPr/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138" name="正文级别 1…"/>
          <p:cNvSpPr/>
          <p:nvPr>
            <p:ph type="body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n-lt"/>
                <a:ea typeface="+mn-ea"/>
                <a:cs typeface="+mn-cs"/>
                <a:sym typeface="等线"/>
              </a:defRPr>
            </a:lvl1pPr>
            <a:lvl2pPr>
              <a:defRPr>
                <a:latin typeface="+mn-lt"/>
                <a:ea typeface="+mn-ea"/>
                <a:cs typeface="+mn-cs"/>
                <a:sym typeface="等线"/>
              </a:defRPr>
            </a:lvl2pPr>
            <a:lvl3pPr>
              <a:defRPr>
                <a:latin typeface="+mn-lt"/>
                <a:ea typeface="+mn-ea"/>
                <a:cs typeface="+mn-cs"/>
                <a:sym typeface="等线"/>
              </a:defRPr>
            </a:lvl3pPr>
            <a:lvl4pPr>
              <a:defRPr>
                <a:latin typeface="+mn-lt"/>
                <a:ea typeface="+mn-ea"/>
                <a:cs typeface="+mn-cs"/>
                <a:sym typeface="等线"/>
              </a:defRPr>
            </a:lvl4pPr>
            <a:lvl5pPr>
              <a:defRPr>
                <a:latin typeface="+mn-lt"/>
                <a:ea typeface="+mn-ea"/>
                <a:cs typeface="+mn-cs"/>
                <a:sym typeface="等线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9" name="幻灯片编号"/>
          <p:cNvSpPr/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标题文本"/>
          <p:cNvSpPr/>
          <p:nvPr>
            <p:ph type="title" hasCustomPrompt="1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147" name="正文级别 1…"/>
          <p:cNvSpPr/>
          <p:nvPr>
            <p:ph type="body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n-lt"/>
                <a:ea typeface="+mn-ea"/>
                <a:cs typeface="+mn-cs"/>
                <a:sym typeface="等线"/>
              </a:defRPr>
            </a:lvl1pPr>
            <a:lvl2pPr>
              <a:defRPr>
                <a:latin typeface="+mn-lt"/>
                <a:ea typeface="+mn-ea"/>
                <a:cs typeface="+mn-cs"/>
                <a:sym typeface="等线"/>
              </a:defRPr>
            </a:lvl2pPr>
            <a:lvl3pPr>
              <a:defRPr>
                <a:latin typeface="+mn-lt"/>
                <a:ea typeface="+mn-ea"/>
                <a:cs typeface="+mn-cs"/>
                <a:sym typeface="等线"/>
              </a:defRPr>
            </a:lvl3pPr>
            <a:lvl4pPr>
              <a:defRPr>
                <a:latin typeface="+mn-lt"/>
                <a:ea typeface="+mn-ea"/>
                <a:cs typeface="+mn-cs"/>
                <a:sym typeface="等线"/>
              </a:defRPr>
            </a:lvl4pPr>
            <a:lvl5pPr>
              <a:defRPr>
                <a:latin typeface="+mn-lt"/>
                <a:ea typeface="+mn-ea"/>
                <a:cs typeface="+mn-cs"/>
                <a:sym typeface="等线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48" name="幻灯片编号"/>
          <p:cNvSpPr/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1"/>
          <p:cNvSpPr/>
          <p:nvPr/>
        </p:nvSpPr>
        <p:spPr>
          <a:xfrm>
            <a:off x="4318000" y="2971800"/>
            <a:ext cx="3556000" cy="235332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 sz="3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感谢您下载包图网平台上提供的</a:t>
            </a:r>
            <a:r>
              <a:t>PPT</a:t>
            </a:r>
            <a: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>
              <a:defRPr sz="6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ibaotu.com</a:t>
            </a:r>
          </a:p>
        </p:txBody>
      </p:sp>
      <p:pic>
        <p:nvPicPr>
          <p:cNvPr id="37" name="图片 6" descr="图片 6"/>
          <p:cNvPicPr>
            <a:picLocks noChangeAspect="1"/>
          </p:cNvPicPr>
          <p:nvPr/>
        </p:nvPicPr>
        <p:blipFill>
          <a:blip r:embed="rId2"/>
          <a:srcRect l="928" r="1232" b="2775"/>
          <a:stretch>
            <a:fillRect/>
          </a:stretch>
        </p:blipFill>
        <p:spPr>
          <a:xfrm rot="10800000">
            <a:off x="-1" y="-19051"/>
            <a:ext cx="12192002" cy="685793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8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1"/>
          <p:cNvSpPr/>
          <p:nvPr/>
        </p:nvSpPr>
        <p:spPr>
          <a:xfrm>
            <a:off x="4318000" y="2971800"/>
            <a:ext cx="3556000" cy="235332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 sz="3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感谢您下载包图网平台上提供的</a:t>
            </a:r>
            <a:r>
              <a:t>PPT</a:t>
            </a:r>
            <a: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>
              <a:defRPr sz="6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ibaotu.com</a:t>
            </a:r>
          </a:p>
        </p:txBody>
      </p:sp>
      <p:pic>
        <p:nvPicPr>
          <p:cNvPr id="46" name="图片 6" descr="图片 6"/>
          <p:cNvPicPr>
            <a:picLocks noChangeAspect="1"/>
          </p:cNvPicPr>
          <p:nvPr/>
        </p:nvPicPr>
        <p:blipFill>
          <a:blip r:embed="rId2"/>
          <a:srcRect l="928" r="1232" b="2775"/>
          <a:stretch>
            <a:fillRect/>
          </a:stretch>
        </p:blipFill>
        <p:spPr>
          <a:xfrm rot="10800000">
            <a:off x="-1" y="-19051"/>
            <a:ext cx="12192002" cy="685793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7" name="标题文本"/>
          <p:cNvSpPr/>
          <p:nvPr>
            <p:ph type="title" hasCustomPrompt="1"/>
          </p:nvPr>
        </p:nvSpPr>
        <p:spPr>
          <a:xfrm>
            <a:off x="1524000" y="1122362"/>
            <a:ext cx="9144001" cy="23876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t>标题文本</a:t>
            </a:r>
          </a:p>
        </p:txBody>
      </p:sp>
      <p:sp>
        <p:nvSpPr>
          <p:cNvPr id="48" name="正文级别 1…"/>
          <p:cNvSpPr/>
          <p:nvPr>
            <p:ph type="body" sz="quarter" idx="1" hasCustomPrompt="1"/>
          </p:nvPr>
        </p:nvSpPr>
        <p:spPr>
          <a:xfrm>
            <a:off x="1524000" y="3602037"/>
            <a:ext cx="9144001" cy="1655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9" name="幻灯片编号"/>
          <p:cNvSpPr/>
          <p:nvPr>
            <p:ph type="sldNum" sz="quarter" idx="2"/>
          </p:nvPr>
        </p:nvSpPr>
        <p:spPr>
          <a:xfrm>
            <a:off x="8610600" y="6356351"/>
            <a:ext cx="358413" cy="350662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/>
          <p:nvPr>
            <p:ph type="title" hasCustomPrompt="1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57" name="正文级别 1…"/>
          <p:cNvSpPr/>
          <p:nvPr>
            <p:ph type="body" sz="quarter" idx="1" hasCustomPrompt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FontTx/>
              <a:buNone/>
              <a:defRPr sz="2400">
                <a:latin typeface="+mn-lt"/>
                <a:ea typeface="+mn-ea"/>
                <a:cs typeface="+mn-cs"/>
                <a:sym typeface="等线"/>
              </a:defRPr>
            </a:lvl1pPr>
            <a:lvl2pPr marL="0" indent="457200" algn="ctr">
              <a:buSzTx/>
              <a:buFontTx/>
              <a:buNone/>
              <a:defRPr sz="2400">
                <a:latin typeface="+mn-lt"/>
                <a:ea typeface="+mn-ea"/>
                <a:cs typeface="+mn-cs"/>
                <a:sym typeface="等线"/>
              </a:defRPr>
            </a:lvl2pPr>
            <a:lvl3pPr marL="0" indent="914400" algn="ctr">
              <a:buSzTx/>
              <a:buFontTx/>
              <a:buNone/>
              <a:defRPr sz="2400">
                <a:latin typeface="+mn-lt"/>
                <a:ea typeface="+mn-ea"/>
                <a:cs typeface="+mn-cs"/>
                <a:sym typeface="等线"/>
              </a:defRPr>
            </a:lvl3pPr>
            <a:lvl4pPr marL="0" indent="1371600" algn="ctr">
              <a:buSzTx/>
              <a:buFontTx/>
              <a:buNone/>
              <a:defRPr sz="2400">
                <a:latin typeface="+mn-lt"/>
                <a:ea typeface="+mn-ea"/>
                <a:cs typeface="+mn-cs"/>
                <a:sym typeface="等线"/>
              </a:defRPr>
            </a:lvl4pPr>
            <a:lvl5pPr marL="0" indent="1828800" algn="ctr">
              <a:buSzTx/>
              <a:buFontTx/>
              <a:buNone/>
              <a:defRPr sz="2400">
                <a:latin typeface="+mn-lt"/>
                <a:ea typeface="+mn-ea"/>
                <a:cs typeface="+mn-cs"/>
                <a:sym typeface="等线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灯片编号"/>
          <p:cNvSpPr/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标题文本"/>
          <p:cNvSpPr/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66" name="正文级别 1…"/>
          <p:cNvSpPr/>
          <p:nvPr>
            <p:ph type="body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n-lt"/>
                <a:ea typeface="+mn-ea"/>
                <a:cs typeface="+mn-cs"/>
                <a:sym typeface="等线"/>
              </a:defRPr>
            </a:lvl1pPr>
            <a:lvl2pPr>
              <a:defRPr>
                <a:latin typeface="+mn-lt"/>
                <a:ea typeface="+mn-ea"/>
                <a:cs typeface="+mn-cs"/>
                <a:sym typeface="等线"/>
              </a:defRPr>
            </a:lvl2pPr>
            <a:lvl3pPr>
              <a:defRPr>
                <a:latin typeface="+mn-lt"/>
                <a:ea typeface="+mn-ea"/>
                <a:cs typeface="+mn-cs"/>
                <a:sym typeface="等线"/>
              </a:defRPr>
            </a:lvl3pPr>
            <a:lvl4pPr>
              <a:defRPr>
                <a:latin typeface="+mn-lt"/>
                <a:ea typeface="+mn-ea"/>
                <a:cs typeface="+mn-cs"/>
                <a:sym typeface="等线"/>
              </a:defRPr>
            </a:lvl4pPr>
            <a:lvl5pPr>
              <a:defRPr>
                <a:latin typeface="+mn-lt"/>
                <a:ea typeface="+mn-ea"/>
                <a:cs typeface="+mn-cs"/>
                <a:sym typeface="等线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7" name="幻灯片编号"/>
          <p:cNvSpPr/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标题文本"/>
          <p:cNvSpPr/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000"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75" name="正文级别 1…"/>
          <p:cNvSpPr/>
          <p:nvPr>
            <p:ph type="body" sz="quarter" idx="1" hasCustomPrompt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幻灯片编号"/>
          <p:cNvSpPr/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标题文本"/>
          <p:cNvSpPr/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84" name="正文级别 1…"/>
          <p:cNvSpPr/>
          <p:nvPr>
            <p:ph type="body"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n-lt"/>
                <a:ea typeface="+mn-ea"/>
                <a:cs typeface="+mn-cs"/>
                <a:sym typeface="等线"/>
              </a:defRPr>
            </a:lvl1pPr>
            <a:lvl2pPr>
              <a:defRPr>
                <a:latin typeface="+mn-lt"/>
                <a:ea typeface="+mn-ea"/>
                <a:cs typeface="+mn-cs"/>
                <a:sym typeface="等线"/>
              </a:defRPr>
            </a:lvl2pPr>
            <a:lvl3pPr>
              <a:defRPr>
                <a:latin typeface="+mn-lt"/>
                <a:ea typeface="+mn-ea"/>
                <a:cs typeface="+mn-cs"/>
                <a:sym typeface="等线"/>
              </a:defRPr>
            </a:lvl3pPr>
            <a:lvl4pPr>
              <a:defRPr>
                <a:latin typeface="+mn-lt"/>
                <a:ea typeface="+mn-ea"/>
                <a:cs typeface="+mn-cs"/>
                <a:sym typeface="等线"/>
              </a:defRPr>
            </a:lvl4pPr>
            <a:lvl5pPr>
              <a:defRPr>
                <a:latin typeface="+mn-lt"/>
                <a:ea typeface="+mn-ea"/>
                <a:cs typeface="+mn-cs"/>
                <a:sym typeface="等线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5" name="幻灯片编号"/>
          <p:cNvSpPr/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2.png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8" Type="http://schemas.openxmlformats.org/officeDocument/2006/relationships/theme" Target="../theme/theme2.xml"/><Relationship Id="rId17" Type="http://schemas.openxmlformats.org/officeDocument/2006/relationships/image" Target="../media/image2.png"/><Relationship Id="rId16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/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r>
              <a:t>标题文本</a:t>
            </a:r>
          </a:p>
        </p:txBody>
      </p:sp>
      <p:sp>
        <p:nvSpPr>
          <p:cNvPr id="3" name="正文级别 1…"/>
          <p:cNvSpPr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L="1234440" marR="0" indent="-32004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/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r>
              <a:t>标题文本</a:t>
            </a:r>
          </a:p>
        </p:txBody>
      </p:sp>
      <p:sp>
        <p:nvSpPr>
          <p:cNvPr id="3" name="正文级别 1…"/>
          <p:cNvSpPr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L="1234440" marR="0" indent="-32004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矩形: 圆角 3"/>
          <p:cNvSpPr/>
          <p:nvPr/>
        </p:nvSpPr>
        <p:spPr>
          <a:xfrm>
            <a:off x="459581" y="314325"/>
            <a:ext cx="11272837" cy="6229350"/>
          </a:xfrm>
          <a:prstGeom prst="roundRect">
            <a:avLst>
              <a:gd name="adj" fmla="val 841"/>
            </a:avLst>
          </a:prstGeom>
          <a:solidFill>
            <a:srgbClr val="FFFFFF"/>
          </a:solidFill>
          <a:ln w="12700">
            <a:miter lim="400000"/>
          </a:ln>
          <a:effectLst>
            <a:outerShdw blurRad="101600" rotWithShape="0">
              <a:srgbClr val="000000">
                <a:alpha val="1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6" name="流程图: 离页连接符 4"/>
          <p:cNvSpPr/>
          <p:nvPr/>
        </p:nvSpPr>
        <p:spPr>
          <a:xfrm>
            <a:off x="857250" y="-2"/>
            <a:ext cx="1614489" cy="17859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0433" y="16634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EFCC"/>
          </a:solidFill>
          <a:ln w="12700">
            <a:miter lim="400000"/>
          </a:ln>
          <a:effectLst>
            <a:outerShdw blurRad="114300" dist="38100" dir="8100000" rotWithShape="0">
              <a:srgbClr val="000000">
                <a:alpha val="3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A6A6A6"/>
                </a:solidFill>
              </a:defRPr>
            </a:pPr>
          </a:p>
        </p:txBody>
      </p:sp>
      <p:sp>
        <p:nvSpPr>
          <p:cNvPr id="147" name="文本框 11"/>
          <p:cNvSpPr/>
          <p:nvPr/>
        </p:nvSpPr>
        <p:spPr>
          <a:xfrm>
            <a:off x="459583" y="2437732"/>
            <a:ext cx="11272836" cy="101346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ctr">
              <a:defRPr sz="6000" b="1" spc="300">
                <a:solidFill>
                  <a:srgbClr val="17307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>
                <a:latin typeface="宋体" charset="0"/>
                <a:ea typeface="宋体" charset="0"/>
              </a:rPr>
              <a:t>读书笔记与文献综述</a:t>
            </a:r>
            <a:r>
              <a:rPr lang="zh-CN">
                <a:latin typeface="宋体" charset="0"/>
                <a:ea typeface="宋体" charset="0"/>
              </a:rPr>
              <a:t>实操</a:t>
            </a:r>
            <a:endParaRPr lang="zh-CN">
              <a:latin typeface="宋体" charset="0"/>
              <a:ea typeface="宋体" charset="0"/>
            </a:endParaRPr>
          </a:p>
        </p:txBody>
      </p:sp>
      <p:sp>
        <p:nvSpPr>
          <p:cNvPr id="148" name="文本框 12"/>
          <p:cNvSpPr/>
          <p:nvPr/>
        </p:nvSpPr>
        <p:spPr>
          <a:xfrm>
            <a:off x="2704145" y="467093"/>
            <a:ext cx="6115054" cy="5105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2400" b="1">
                <a:solidFill>
                  <a:srgbClr val="656565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清华大学学生学习与发展指导中心</a:t>
            </a:r>
          </a:p>
        </p:txBody>
      </p:sp>
      <p:pic>
        <p:nvPicPr>
          <p:cNvPr id="149" name="图片 14" descr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5856" y="292712"/>
            <a:ext cx="1037278" cy="103727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50" name="文本框 15"/>
          <p:cNvSpPr/>
          <p:nvPr/>
        </p:nvSpPr>
        <p:spPr>
          <a:xfrm>
            <a:off x="2704146" y="950369"/>
            <a:ext cx="5068254" cy="2565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1100">
                <a:solidFill>
                  <a:srgbClr val="656565"/>
                </a:solidFill>
              </a:defRPr>
            </a:lvl1pPr>
          </a:lstStyle>
          <a:p>
            <a:r>
              <a:t>Center for student learning and development, Tsinghua University</a:t>
            </a:r>
          </a:p>
        </p:txBody>
      </p:sp>
      <p:sp>
        <p:nvSpPr>
          <p:cNvPr id="151" name="文本框 16"/>
          <p:cNvSpPr/>
          <p:nvPr/>
        </p:nvSpPr>
        <p:spPr>
          <a:xfrm>
            <a:off x="3038475" y="3644324"/>
            <a:ext cx="6115050" cy="52070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ctr">
              <a:defRPr sz="28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>
                <a:latin typeface="宋体" charset="0"/>
                <a:ea typeface="宋体" charset="0"/>
                <a:cs typeface="宋体" charset="0"/>
              </a:rPr>
              <a:t>由点到面构建知识</a:t>
            </a:r>
            <a:r>
              <a:rPr lang="zh-CN">
                <a:latin typeface="宋体" charset="0"/>
                <a:ea typeface="宋体" charset="0"/>
                <a:cs typeface="宋体" charset="0"/>
              </a:rPr>
              <a:t>体系</a:t>
            </a:r>
            <a:endParaRPr lang="zh-CN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52" name="文本框 18"/>
          <p:cNvSpPr/>
          <p:nvPr/>
        </p:nvSpPr>
        <p:spPr>
          <a:xfrm>
            <a:off x="4072921" y="4399939"/>
            <a:ext cx="4046158" cy="55181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ctr">
              <a:lnSpc>
                <a:spcPct val="150000"/>
              </a:lnSpc>
              <a:defRPr sz="2000" b="1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>
                <a:solidFill>
                  <a:srgbClr val="17307D"/>
                </a:solidFill>
                <a:latin typeface="宋体" charset="0"/>
                <a:ea typeface="宋体" charset="0"/>
                <a:cs typeface="宋体" charset="0"/>
              </a:rPr>
              <a:t>乐学工作坊讲师 人文硕212 谢廷玉</a:t>
            </a:r>
            <a:endParaRPr>
              <a:solidFill>
                <a:srgbClr val="17307D"/>
              </a:solidFill>
              <a:latin typeface="宋体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流程图: 离页连接符 4"/>
          <p:cNvGrpSpPr/>
          <p:nvPr/>
        </p:nvGrpSpPr>
        <p:grpSpPr>
          <a:xfrm>
            <a:off x="385757" y="-3"/>
            <a:ext cx="928696" cy="742958"/>
            <a:chOff x="-2" y="-1"/>
            <a:chExt cx="928694" cy="742956"/>
          </a:xfrm>
        </p:grpSpPr>
        <p:sp>
          <p:nvSpPr>
            <p:cNvPr id="247" name="形状"/>
            <p:cNvSpPr/>
            <p:nvPr/>
          </p:nvSpPr>
          <p:spPr>
            <a:xfrm>
              <a:off x="-2" y="-1"/>
              <a:ext cx="928693" cy="742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248" name="01"/>
            <p:cNvSpPr/>
            <p:nvPr/>
          </p:nvSpPr>
          <p:spPr>
            <a:xfrm>
              <a:off x="-2" y="141921"/>
              <a:ext cx="928694" cy="459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</a:t>
              </a:r>
              <a:r>
                <a:rPr lang="en-US"/>
                <a:t>7</a:t>
              </a:r>
              <a:endParaRPr lang="en-US"/>
            </a:p>
          </p:txBody>
        </p:sp>
      </p:grpSp>
      <p:sp>
        <p:nvSpPr>
          <p:cNvPr id="250" name="文本框 7"/>
          <p:cNvSpPr/>
          <p:nvPr/>
        </p:nvSpPr>
        <p:spPr>
          <a:xfrm>
            <a:off x="1559715" y="59057"/>
            <a:ext cx="8387297" cy="55181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30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案例分析</a:t>
            </a:r>
            <a:endParaRPr lang="zh-CN"/>
          </a:p>
        </p:txBody>
      </p:sp>
      <p:sp>
        <p:nvSpPr>
          <p:cNvPr id="253" name="文本框 33"/>
          <p:cNvSpPr/>
          <p:nvPr/>
        </p:nvSpPr>
        <p:spPr>
          <a:xfrm>
            <a:off x="385445" y="981075"/>
            <a:ext cx="6494145" cy="5034280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lstStyle/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sz="1800">
                <a:latin typeface="宋体" charset="0"/>
                <a:ea typeface="宋体" charset="0"/>
                <a:cs typeface="宋体" charset="0"/>
              </a:rPr>
              <a:t>在这个对农产品的需求减缩时期，</a:t>
            </a:r>
            <a:r>
              <a:rPr sz="1800">
                <a:solidFill>
                  <a:srgbClr val="FF0000"/>
                </a:solidFill>
                <a:latin typeface="宋体" charset="0"/>
                <a:ea typeface="宋体" charset="0"/>
                <a:cs typeface="宋体" charset="0"/>
              </a:rPr>
              <a:t>城市工资以及工业品价格都在上涨，原因是人口下降引起劳动力短缺。这反过来，又在地租降低的同时（在地租固定而名义价格上扬的情况下），提高了农业劳动力的成本。</a:t>
            </a:r>
            <a:r>
              <a:rPr sz="1800">
                <a:latin typeface="宋体" charset="0"/>
                <a:ea typeface="宋体" charset="0"/>
                <a:cs typeface="宋体" charset="0"/>
              </a:rPr>
              <a:t>这导致马克·布洛赫所称的“封建领主阶级的暂时贫困化。不仅利润减少，而且管理成本增加，每逢困难时期情况总会是这样的。”这使业主们考虑摆脱直接管</a:t>
            </a:r>
            <a:r>
              <a:rPr sz="1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理。经济紧缩导致对农民勒索盘剥的加强，而这在此时恰恰是反生产的，后果是农民纷纷外逃。恢复贵族收入的一个办法，正是对最富有阶层常常行之有效的办法，这就是与王孙公子一道投身于报偿丰厚的新职业中。但这仍不足以抵销衰退的影响和阻止领地的衰落。并且，这可能由于封建主离开居住地而助长了对管理的漠不关心。</a:t>
            </a:r>
            <a:endParaRPr sz="18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" name="文本框 33"/>
          <p:cNvSpPr/>
          <p:nvPr/>
        </p:nvSpPr>
        <p:spPr>
          <a:xfrm>
            <a:off x="7104380" y="981075"/>
            <a:ext cx="4943475" cy="1710055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p>
            <a:pPr marL="285750" lvl="1" indent="-285750" algn="just" defTabSz="915035">
              <a:lnSpc>
                <a:spcPct val="150000"/>
              </a:lnSpc>
              <a:buFont typeface="Arial" panose="020B0604020202020204" pitchFamily="34" charset="0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800" b="1">
                <a:latin typeface="宋体" charset="0"/>
                <a:ea typeface="宋体" charset="0"/>
                <a:cs typeface="宋体" charset="0"/>
              </a:rPr>
              <a:t>主要观点：</a:t>
            </a:r>
            <a:endParaRPr lang="zh-CN" sz="1800" b="1">
              <a:latin typeface="宋体" charset="0"/>
              <a:ea typeface="宋体" charset="0"/>
              <a:cs typeface="宋体" charset="0"/>
            </a:endParaRPr>
          </a:p>
          <a:p>
            <a:pPr marL="742950" lvl="2" indent="-285750" algn="just" defTabSz="915035">
              <a:lnSpc>
                <a:spcPct val="150000"/>
              </a:lnSpc>
              <a:buFont typeface="Arial" panose="020B0604020202020204" pitchFamily="34" charset="0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800" b="1">
                <a:latin typeface="宋体" charset="0"/>
                <a:ea typeface="宋体" charset="0"/>
                <a:cs typeface="宋体" charset="0"/>
              </a:rPr>
              <a:t>封建领主阶层陷入贫困，且许多解决贫困的方法（如加强对农民的盘剥、投身新的职业）都面临</a:t>
            </a:r>
            <a:r>
              <a:rPr lang="zh-CN" sz="1800" b="1">
                <a:latin typeface="宋体" charset="0"/>
                <a:ea typeface="宋体" charset="0"/>
                <a:cs typeface="宋体" charset="0"/>
              </a:rPr>
              <a:t>副作用。</a:t>
            </a:r>
            <a:endParaRPr lang="zh-CN" sz="1800" b="1">
              <a:latin typeface="宋体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流程图: 离页连接符 4"/>
          <p:cNvGrpSpPr/>
          <p:nvPr/>
        </p:nvGrpSpPr>
        <p:grpSpPr>
          <a:xfrm>
            <a:off x="385757" y="-3"/>
            <a:ext cx="928696" cy="742958"/>
            <a:chOff x="-2" y="-1"/>
            <a:chExt cx="928694" cy="742956"/>
          </a:xfrm>
        </p:grpSpPr>
        <p:sp>
          <p:nvSpPr>
            <p:cNvPr id="247" name="形状"/>
            <p:cNvSpPr/>
            <p:nvPr/>
          </p:nvSpPr>
          <p:spPr>
            <a:xfrm>
              <a:off x="-2" y="-1"/>
              <a:ext cx="928693" cy="742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248" name="01"/>
            <p:cNvSpPr/>
            <p:nvPr/>
          </p:nvSpPr>
          <p:spPr>
            <a:xfrm>
              <a:off x="-2" y="141921"/>
              <a:ext cx="928694" cy="459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</a:t>
              </a:r>
              <a:r>
                <a:rPr lang="en-US"/>
                <a:t>7</a:t>
              </a:r>
              <a:endParaRPr lang="en-US"/>
            </a:p>
          </p:txBody>
        </p:sp>
      </p:grpSp>
      <p:sp>
        <p:nvSpPr>
          <p:cNvPr id="250" name="文本框 7"/>
          <p:cNvSpPr/>
          <p:nvPr/>
        </p:nvSpPr>
        <p:spPr>
          <a:xfrm>
            <a:off x="1559715" y="59057"/>
            <a:ext cx="8387297" cy="55181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30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案例分析</a:t>
            </a:r>
            <a:endParaRPr lang="zh-CN"/>
          </a:p>
        </p:txBody>
      </p:sp>
      <p:sp>
        <p:nvSpPr>
          <p:cNvPr id="253" name="文本框 33"/>
          <p:cNvSpPr/>
          <p:nvPr/>
        </p:nvSpPr>
        <p:spPr>
          <a:xfrm>
            <a:off x="385445" y="836930"/>
            <a:ext cx="6372860" cy="5864860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lstStyle/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sz="1800">
                <a:latin typeface="宋体" charset="0"/>
                <a:ea typeface="宋体" charset="0"/>
                <a:cs typeface="宋体" charset="0"/>
              </a:rPr>
              <a:t>在世界之中，一般地，甚至在世界之外，除了</a:t>
            </a:r>
            <a:r>
              <a:rPr sz="1800" b="1">
                <a:solidFill>
                  <a:srgbClr val="FF0000"/>
                </a:solidFill>
                <a:latin typeface="宋体" charset="0"/>
                <a:ea typeface="宋体" charset="0"/>
                <a:cs typeface="宋体" charset="0"/>
              </a:rPr>
              <a:t>善良意志</a:t>
            </a:r>
            <a:r>
              <a:rPr sz="1800">
                <a:latin typeface="宋体" charset="0"/>
                <a:ea typeface="宋体" charset="0"/>
                <a:cs typeface="宋体" charset="0"/>
              </a:rPr>
              <a:t>，不可能设想一个</a:t>
            </a:r>
            <a:r>
              <a:rPr sz="1800" b="1">
                <a:solidFill>
                  <a:srgbClr val="FF0000"/>
                </a:solidFill>
                <a:latin typeface="宋体" charset="0"/>
                <a:ea typeface="宋体" charset="0"/>
                <a:cs typeface="宋体" charset="0"/>
              </a:rPr>
              <a:t>无条件善的东西</a:t>
            </a:r>
            <a:r>
              <a:rPr sz="1800">
                <a:latin typeface="宋体" charset="0"/>
                <a:ea typeface="宋体" charset="0"/>
                <a:cs typeface="宋体" charset="0"/>
              </a:rPr>
              <a:t>。理解、明智、判断力等，或者说那些精神上的才能勇敢、果断、忍耐等，或者说那些性格上的素质，毫无疑问，从很多方面看是善的并且令人称羡。然而，它们也可能是极大的恶，非常有害，如若那使用</a:t>
            </a:r>
            <a:r>
              <a:rPr sz="1800" b="1">
                <a:solidFill>
                  <a:srgbClr val="FF0000"/>
                </a:solidFill>
                <a:latin typeface="宋体" charset="0"/>
                <a:ea typeface="宋体" charset="0"/>
                <a:cs typeface="宋体" charset="0"/>
              </a:rPr>
              <a:t>这些自然禀赋</a:t>
            </a:r>
            <a:r>
              <a:rPr sz="1800">
                <a:latin typeface="宋体" charset="0"/>
                <a:ea typeface="宋体" charset="0"/>
                <a:cs typeface="宋体" charset="0"/>
              </a:rPr>
              <a:t>，其固有属性称为品质的意志不是善良的话。</a:t>
            </a:r>
            <a:r>
              <a:rPr sz="1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这个道理对幸运所致的东西同样适用。财富、权力、荣誉甚至健康和全部生活美好、境遇如意，也就是那名为</a:t>
            </a:r>
            <a:r>
              <a:rPr sz="1800" b="1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幸福</a:t>
            </a:r>
            <a:r>
              <a:rPr sz="1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的东西，就使人自满，并由此经常使人傲慢，如若没有一个善良意志去正确指导它们对心灵的影响，使</a:t>
            </a:r>
            <a:r>
              <a:rPr sz="1800" b="1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行动原则和普遍目的相符合</a:t>
            </a:r>
            <a:r>
              <a:rPr sz="1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的话。大家都知道，一个有理性而无偏见的观察者，看到一个纯粹善良意志丝毫没有的人却总是气运亨通，并不会感到快慰。这样着来，善良意志甚至是值不值得幸福的不可缺少的条件。</a:t>
            </a:r>
            <a:endParaRPr sz="18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" name="文本框 33"/>
          <p:cNvSpPr/>
          <p:nvPr/>
        </p:nvSpPr>
        <p:spPr>
          <a:xfrm>
            <a:off x="7104380" y="981075"/>
            <a:ext cx="4943475" cy="4618355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p>
            <a:pPr marL="285750" indent="-285750" algn="just" defTabSz="91503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800" b="1">
                <a:latin typeface="宋体" charset="0"/>
                <a:ea typeface="宋体" charset="0"/>
                <a:cs typeface="宋体" charset="0"/>
              </a:rPr>
              <a:t>重要概念：</a:t>
            </a:r>
            <a:endParaRPr lang="zh-CN" sz="1800" b="1">
              <a:latin typeface="宋体" charset="0"/>
              <a:ea typeface="宋体" charset="0"/>
              <a:cs typeface="宋体" charset="0"/>
            </a:endParaRPr>
          </a:p>
          <a:p>
            <a:pPr marL="742950" lvl="1" indent="-285750" algn="just" defTabSz="91503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 sz="1800" b="1">
                <a:latin typeface="宋体" charset="0"/>
                <a:ea typeface="宋体" charset="0"/>
                <a:cs typeface="宋体" charset="0"/>
              </a:rPr>
              <a:t>善良意志</a:t>
            </a:r>
            <a:endParaRPr lang="zh-CN" altLang="en-US" sz="1800" b="1">
              <a:latin typeface="宋体" charset="0"/>
              <a:ea typeface="宋体" charset="0"/>
              <a:cs typeface="宋体" charset="0"/>
            </a:endParaRPr>
          </a:p>
          <a:p>
            <a:pPr marL="742950" lvl="1" indent="-285750" algn="just" defTabSz="91503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 sz="1800" b="1">
                <a:latin typeface="宋体" charset="0"/>
                <a:ea typeface="宋体" charset="0"/>
                <a:cs typeface="宋体" charset="0"/>
              </a:rPr>
              <a:t>自然禀赋／</a:t>
            </a:r>
            <a:r>
              <a:rPr lang="zh-CN" altLang="en-US" sz="1800" b="1">
                <a:latin typeface="宋体" charset="0"/>
                <a:ea typeface="宋体" charset="0"/>
                <a:cs typeface="宋体" charset="0"/>
              </a:rPr>
              <a:t>幸福</a:t>
            </a:r>
            <a:endParaRPr lang="zh-CN" altLang="en-US" sz="1800" b="1">
              <a:latin typeface="宋体" charset="0"/>
              <a:ea typeface="宋体" charset="0"/>
              <a:cs typeface="宋体" charset="0"/>
            </a:endParaRPr>
          </a:p>
          <a:p>
            <a:pPr marL="285750" lvl="1" indent="-285750" algn="just" defTabSz="915035">
              <a:lnSpc>
                <a:spcPct val="150000"/>
              </a:lnSpc>
              <a:buFont typeface="Arial" panose="020B0604020202020204" pitchFamily="34" charset="0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800" b="1">
                <a:latin typeface="宋体" charset="0"/>
                <a:ea typeface="宋体" charset="0"/>
                <a:cs typeface="宋体" charset="0"/>
              </a:rPr>
              <a:t>主要观点：</a:t>
            </a:r>
            <a:endParaRPr lang="zh-CN" sz="1800" b="1">
              <a:latin typeface="宋体" charset="0"/>
              <a:ea typeface="宋体" charset="0"/>
              <a:cs typeface="宋体" charset="0"/>
            </a:endParaRPr>
          </a:p>
          <a:p>
            <a:pPr marL="742950" lvl="2" indent="-285750" algn="just" defTabSz="915035">
              <a:lnSpc>
                <a:spcPct val="150000"/>
              </a:lnSpc>
              <a:buFont typeface="Arial" panose="020B0604020202020204" pitchFamily="34" charset="0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800" b="1">
                <a:latin typeface="宋体" charset="0"/>
                <a:ea typeface="宋体" charset="0"/>
                <a:cs typeface="宋体" charset="0"/>
              </a:rPr>
              <a:t>善良意志是唯一无条件善的</a:t>
            </a:r>
            <a:r>
              <a:rPr lang="zh-CN" sz="1800" b="1">
                <a:latin typeface="宋体" charset="0"/>
                <a:ea typeface="宋体" charset="0"/>
                <a:cs typeface="宋体" charset="0"/>
              </a:rPr>
              <a:t>东西</a:t>
            </a:r>
            <a:endParaRPr lang="zh-CN" sz="1800" b="1">
              <a:latin typeface="宋体" charset="0"/>
              <a:ea typeface="宋体" charset="0"/>
              <a:cs typeface="宋体" charset="0"/>
            </a:endParaRPr>
          </a:p>
          <a:p>
            <a:pPr marL="742950" lvl="2" indent="-285750" algn="just" defTabSz="915035">
              <a:lnSpc>
                <a:spcPct val="150000"/>
              </a:lnSpc>
              <a:buFont typeface="Arial" panose="020B0604020202020204" pitchFamily="34" charset="0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800" b="1">
                <a:latin typeface="宋体" charset="0"/>
                <a:ea typeface="宋体" charset="0"/>
                <a:cs typeface="宋体" charset="0"/>
              </a:rPr>
              <a:t>善良意志使得行动原则和普遍目的</a:t>
            </a:r>
            <a:r>
              <a:rPr lang="zh-CN" sz="1800" b="1">
                <a:latin typeface="宋体" charset="0"/>
                <a:ea typeface="宋体" charset="0"/>
                <a:cs typeface="宋体" charset="0"/>
              </a:rPr>
              <a:t>相符合</a:t>
            </a:r>
            <a:endParaRPr lang="zh-CN" sz="1800" b="1">
              <a:latin typeface="宋体" charset="0"/>
              <a:ea typeface="宋体" charset="0"/>
              <a:cs typeface="宋体" charset="0"/>
            </a:endParaRPr>
          </a:p>
          <a:p>
            <a:pPr marL="742950" lvl="2" indent="-285750" algn="just" defTabSz="915035">
              <a:lnSpc>
                <a:spcPct val="150000"/>
              </a:lnSpc>
              <a:buFont typeface="Arial" panose="020B0604020202020204" pitchFamily="34" charset="0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800" b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善良意志是使得自然禀赋与幸福不至于有害的必要条件，也是“值不值得幸福”的必不可少的条件。</a:t>
            </a:r>
            <a:endParaRPr lang="zh-CN" sz="1800" b="1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marL="742950" lvl="2" indent="-285750" algn="just" defTabSz="915035">
              <a:lnSpc>
                <a:spcPct val="150000"/>
              </a:lnSpc>
              <a:buFont typeface="Arial" panose="020B0604020202020204" pitchFamily="34" charset="0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800" b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自然禀赋和幸福从很多方面看是善的，但此种特质并不因其自身而稳定。</a:t>
            </a:r>
            <a:endParaRPr lang="zh-CN" sz="1800" b="1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流程图: 离页连接符 4"/>
          <p:cNvGrpSpPr/>
          <p:nvPr/>
        </p:nvGrpSpPr>
        <p:grpSpPr>
          <a:xfrm>
            <a:off x="385757" y="-3"/>
            <a:ext cx="928696" cy="742958"/>
            <a:chOff x="-2" y="-1"/>
            <a:chExt cx="928694" cy="742956"/>
          </a:xfrm>
        </p:grpSpPr>
        <p:sp>
          <p:nvSpPr>
            <p:cNvPr id="247" name="形状"/>
            <p:cNvSpPr/>
            <p:nvPr/>
          </p:nvSpPr>
          <p:spPr>
            <a:xfrm>
              <a:off x="-2" y="-1"/>
              <a:ext cx="928693" cy="742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248" name="01"/>
            <p:cNvSpPr/>
            <p:nvPr/>
          </p:nvSpPr>
          <p:spPr>
            <a:xfrm>
              <a:off x="-2" y="141921"/>
              <a:ext cx="928694" cy="459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</a:t>
              </a:r>
              <a:r>
                <a:rPr lang="en-US"/>
                <a:t>7</a:t>
              </a:r>
              <a:endParaRPr lang="en-US"/>
            </a:p>
          </p:txBody>
        </p:sp>
      </p:grpSp>
      <p:sp>
        <p:nvSpPr>
          <p:cNvPr id="250" name="文本框 7"/>
          <p:cNvSpPr/>
          <p:nvPr/>
        </p:nvSpPr>
        <p:spPr>
          <a:xfrm>
            <a:off x="1559715" y="59057"/>
            <a:ext cx="8387297" cy="55181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30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案例分析</a:t>
            </a:r>
            <a:endParaRPr lang="zh-CN"/>
          </a:p>
        </p:txBody>
      </p:sp>
      <p:sp>
        <p:nvSpPr>
          <p:cNvPr id="253" name="文本框 33"/>
          <p:cNvSpPr/>
          <p:nvPr/>
        </p:nvSpPr>
        <p:spPr>
          <a:xfrm>
            <a:off x="263525" y="836930"/>
            <a:ext cx="7480300" cy="5934075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lstStyle/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sz="1500">
                <a:latin typeface="宋体" charset="0"/>
                <a:ea typeface="宋体" charset="0"/>
                <a:cs typeface="宋体" charset="0"/>
              </a:rPr>
              <a:t>如何理解鲁迅与民间文学／民俗学之间的复杂关系？今天，</a:t>
            </a:r>
            <a:r>
              <a:rPr sz="1500" b="1">
                <a:solidFill>
                  <a:srgbClr val="FF0000"/>
                </a:solidFill>
                <a:latin typeface="宋体" charset="0"/>
                <a:ea typeface="宋体" charset="0"/>
                <a:cs typeface="宋体" charset="0"/>
              </a:rPr>
              <a:t>一个容易走向的结论是，鲁迅与中国现代民间文学／民俗学并没有直接关联，民间文艺／民俗学者对鲁迅的重新叙述与借重，毋宁是由于鲁迅新中国成立后不断提高的文化和政治地位</a:t>
            </a:r>
            <a:r>
              <a:rPr sz="1500">
                <a:latin typeface="宋体" charset="0"/>
                <a:ea typeface="宋体" charset="0"/>
                <a:cs typeface="宋体" charset="0"/>
              </a:rPr>
              <a:t>。的确，如果我们对比20世纪五六十年代到当代的民间文学／民俗学史叙述，会发现，得益于过度的政治空气的抽离，鲁迅的分量在今天逐步回归到了这种“符合实际”的边缘性位置。但</a:t>
            </a:r>
            <a:r>
              <a:rPr sz="1500" b="1">
                <a:solidFill>
                  <a:srgbClr val="FF0000"/>
                </a:solidFill>
                <a:latin typeface="宋体" charset="0"/>
                <a:ea typeface="宋体" charset="0"/>
                <a:cs typeface="宋体" charset="0"/>
              </a:rPr>
              <a:t>这种顺畅的历史转换叙述当中本身也隐含着“狡黠”</a:t>
            </a:r>
            <a:r>
              <a:rPr sz="1500">
                <a:latin typeface="宋体" charset="0"/>
                <a:ea typeface="宋体" charset="0"/>
                <a:cs typeface="宋体" charset="0"/>
              </a:rPr>
              <a:t>。在当代的历史回顾中，中国现代民间文学／民俗学的历史可大致分为三段：20世纪20—40年代的草创期，20世纪40—60年代，以及1978年迄今的恢复与重新发展时期。</a:t>
            </a:r>
            <a:r>
              <a:rPr sz="1500" b="1">
                <a:solidFill>
                  <a:srgbClr val="FF0000"/>
                </a:solidFill>
                <a:latin typeface="宋体" charset="0"/>
                <a:ea typeface="宋体" charset="0"/>
                <a:cs typeface="宋体" charset="0"/>
              </a:rPr>
              <a:t>中间的这个时段一般被视为一个承上启下的时期，但实际上大大有别于前后两段</a:t>
            </a:r>
            <a:r>
              <a:rPr sz="1500">
                <a:latin typeface="宋体" charset="0"/>
                <a:ea typeface="宋体" charset="0"/>
                <a:cs typeface="宋体" charset="0"/>
              </a:rPr>
              <a:t>。</a:t>
            </a:r>
            <a:r>
              <a:rPr sz="15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1942年延安文艺座谈会讲话将为人民大众确立为文艺工作的根本原则，提出人民生活是一切文学艺术的源泉，民间文学也在这样的背景下获得了前所未有的地位和关注。作为人民文学与社会主义革命的整体图景的内在一部分，20世纪40—60年代的民间文学所内在于的历史与理论脉络，其所倚仗的基本思路和前提，都不同于此前和此后。在这个意义上，我们同样需要追问的是，鲁迅在二十世纪五六十年代民间文学论述中的核心位置，</a:t>
            </a:r>
            <a:r>
              <a:rPr sz="1500" b="1">
                <a:solidFill>
                  <a:srgbClr val="FF0000"/>
                </a:solidFill>
                <a:latin typeface="宋体" charset="0"/>
                <a:ea typeface="宋体" charset="0"/>
                <a:cs typeface="宋体" charset="0"/>
              </a:rPr>
              <a:t>除开外在的政治因素，他对民间文学的态度乃至全部文艺观，是否也存在与其时整体文艺思潮之间的亲缘性？从而，鲁迅在当代民间文学／民俗学史中位置“回归边缘”，是否也投射出另一种有关人民、民间、文艺的历史潜意识？</a:t>
            </a:r>
            <a:endParaRPr sz="1500" b="1">
              <a:solidFill>
                <a:srgbClr val="FF000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3" name="文本框 33"/>
          <p:cNvSpPr/>
          <p:nvPr/>
        </p:nvSpPr>
        <p:spPr>
          <a:xfrm>
            <a:off x="7793990" y="981075"/>
            <a:ext cx="4226560" cy="3371850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p>
            <a:pPr marL="285750" lvl="1" indent="-285750" algn="just" defTabSz="915035">
              <a:lnSpc>
                <a:spcPct val="150000"/>
              </a:lnSpc>
              <a:buFont typeface="Arial" panose="020B0604020202020204" pitchFamily="34" charset="0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800" b="1">
                <a:latin typeface="宋体" charset="0"/>
                <a:ea typeface="宋体" charset="0"/>
                <a:cs typeface="宋体" charset="0"/>
              </a:rPr>
              <a:t>主要观点：</a:t>
            </a:r>
            <a:endParaRPr lang="zh-CN" sz="1800" b="1">
              <a:latin typeface="宋体" charset="0"/>
              <a:ea typeface="宋体" charset="0"/>
              <a:cs typeface="宋体" charset="0"/>
            </a:endParaRPr>
          </a:p>
          <a:p>
            <a:pPr marL="742950" lvl="2" indent="-285750" algn="just" defTabSz="915035">
              <a:lnSpc>
                <a:spcPct val="150000"/>
              </a:lnSpc>
              <a:buFont typeface="Arial" panose="020B0604020202020204" pitchFamily="34" charset="0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800" b="1">
                <a:latin typeface="宋体" charset="0"/>
                <a:ea typeface="宋体" charset="0"/>
                <a:cs typeface="宋体" charset="0"/>
              </a:rPr>
              <a:t>民俗学对鲁迅的借重不一定仅仅是一种“狐假虎威”。考虑到</a:t>
            </a:r>
            <a:r>
              <a:rPr lang="en-US" altLang="zh-CN" sz="1800" b="1">
                <a:latin typeface="宋体" charset="0"/>
                <a:ea typeface="宋体" charset="0"/>
                <a:cs typeface="宋体" charset="0"/>
              </a:rPr>
              <a:t>40-60</a:t>
            </a:r>
            <a:r>
              <a:rPr lang="zh-CN" altLang="en-US" sz="1800" b="1">
                <a:latin typeface="宋体" charset="0"/>
                <a:ea typeface="宋体" charset="0"/>
                <a:cs typeface="宋体" charset="0"/>
              </a:rPr>
              <a:t>年代整体文艺思潮的特征，对于此种借重可以提出“政治利用”之外的解释。由此，鲁迅在</a:t>
            </a:r>
            <a:r>
              <a:rPr lang="en-US" altLang="zh-CN" sz="1800" b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60</a:t>
            </a:r>
            <a:r>
              <a:rPr lang="zh-CN" altLang="en-US" sz="1800" b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年代后于民俗学中的“消隐”也包含着更多的意涵。</a:t>
            </a:r>
            <a:endParaRPr lang="zh-CN" altLang="en-US" sz="1800" b="1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rot="16200000">
            <a:off x="-2594196" y="3344205"/>
            <a:ext cx="6107450" cy="174749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r-TR" sz="1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 rot="16200000">
            <a:off x="8717455" y="3344205"/>
            <a:ext cx="6107450" cy="174749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r-TR" sz="1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0800000">
            <a:off x="372154" y="6368616"/>
            <a:ext cx="11486400" cy="188515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r-TR" sz="1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628015" y="624205"/>
            <a:ext cx="9893935" cy="5118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23850" indent="-323850" algn="l" defTabSz="915035">
              <a:lnSpc>
                <a:spcPct val="114000"/>
              </a:lnSpc>
              <a:buClrTx/>
              <a:buSzTx/>
              <a:buFont typeface="Arial" panose="020B0604020202020204"/>
              <a:buChar char="•"/>
            </a:pPr>
            <a:r>
              <a:rPr lang="zh-CN" sz="2400" b="1">
                <a:solidFill>
                  <a:srgbClr val="356B9C"/>
                </a:solidFill>
                <a:latin typeface="Calibri"/>
                <a:ea typeface="Calibri"/>
                <a:cs typeface="Calibri"/>
              </a:rPr>
              <a:t>补充说明</a:t>
            </a:r>
            <a:endParaRPr lang="zh-CN" sz="2400" b="1">
              <a:solidFill>
                <a:srgbClr val="356B9C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Rectangle 8"/>
          <p:cNvSpPr/>
          <p:nvPr/>
        </p:nvSpPr>
        <p:spPr>
          <a:xfrm rot="10800000">
            <a:off x="372156" y="377855"/>
            <a:ext cx="11447003" cy="174749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r-TR" sz="1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图片 5" descr="WX20230506-164505@2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1225" y="1136015"/>
            <a:ext cx="4824095" cy="5109210"/>
          </a:xfrm>
          <a:prstGeom prst="rect">
            <a:avLst/>
          </a:prstGeom>
        </p:spPr>
      </p:pic>
      <p:pic>
        <p:nvPicPr>
          <p:cNvPr id="7" name="图片 6" descr="WX20230506-164631@2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465" y="1034415"/>
            <a:ext cx="5585460" cy="531241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组合 42"/>
          <p:cNvGrpSpPr/>
          <p:nvPr/>
        </p:nvGrpSpPr>
        <p:grpSpPr>
          <a:xfrm>
            <a:off x="550886" y="1341422"/>
            <a:ext cx="8496300" cy="1402715"/>
            <a:chOff x="0" y="0"/>
            <a:chExt cx="8496299" cy="1402714"/>
          </a:xfrm>
        </p:grpSpPr>
        <p:sp>
          <p:nvSpPr>
            <p:cNvPr id="200" name="文本框 43"/>
            <p:cNvSpPr/>
            <p:nvPr/>
          </p:nvSpPr>
          <p:spPr>
            <a:xfrm>
              <a:off x="0" y="0"/>
              <a:ext cx="8386658" cy="447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marL="342900" indent="-342900">
                <a:buSzPct val="100000"/>
                <a:buFont typeface="Arial" panose="020B0604020202020204"/>
                <a:buChar char="•"/>
                <a:defRPr sz="20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内容简介</a:t>
              </a:r>
              <a:endParaRPr>
                <a:latin typeface="微软雅黑"/>
                <a:ea typeface="微软雅黑"/>
                <a:cs typeface="微软雅黑"/>
                <a:sym typeface="微软雅黑"/>
              </a:endParaRPr>
            </a:p>
          </p:txBody>
        </p:sp>
        <p:sp>
          <p:nvSpPr>
            <p:cNvPr id="201" name="文本框 45"/>
            <p:cNvSpPr/>
            <p:nvPr/>
          </p:nvSpPr>
          <p:spPr>
            <a:xfrm>
              <a:off x="586105" y="481965"/>
              <a:ext cx="7910194" cy="920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150000"/>
                </a:lnSpc>
                <a:defRPr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以简明清晰的语言介绍书中内容，让没有见到书的读者可以通过你的介绍，大致了解这本书的内容。</a:t>
              </a:r>
              <a:r>
                <a:rPr lang="zh-CN" b="1">
                  <a:solidFill>
                    <a:srgbClr val="FF0000"/>
                  </a:solidFill>
                  <a:latin typeface="微软雅黑"/>
                  <a:ea typeface="微软雅黑"/>
                  <a:cs typeface="微软雅黑"/>
                  <a:sym typeface="微软雅黑"/>
                </a:rPr>
                <a:t>（用自己的话，说别人的话）</a:t>
              </a:r>
              <a:endParaRPr lang="zh-CN" b="1"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微软雅黑"/>
              </a:endParaRPr>
            </a:p>
          </p:txBody>
        </p:sp>
      </p:grpSp>
      <p:grpSp>
        <p:nvGrpSpPr>
          <p:cNvPr id="205" name="组合 51"/>
          <p:cNvGrpSpPr/>
          <p:nvPr/>
        </p:nvGrpSpPr>
        <p:grpSpPr>
          <a:xfrm>
            <a:off x="551333" y="2905438"/>
            <a:ext cx="9719310" cy="1460500"/>
            <a:chOff x="0" y="0"/>
            <a:chExt cx="9719309" cy="1460498"/>
          </a:xfrm>
        </p:grpSpPr>
        <p:sp>
          <p:nvSpPr>
            <p:cNvPr id="203" name="文本框 52"/>
            <p:cNvSpPr/>
            <p:nvPr/>
          </p:nvSpPr>
          <p:spPr>
            <a:xfrm>
              <a:off x="0" y="0"/>
              <a:ext cx="7304493" cy="447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marL="342900" indent="-342900">
                <a:buSzPct val="100000"/>
                <a:buFont typeface="Arial" panose="020B0604020202020204"/>
                <a:buChar char="•"/>
                <a:defRPr sz="20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学术史背景</a:t>
              </a:r>
            </a:p>
          </p:txBody>
        </p:sp>
        <p:sp>
          <p:nvSpPr>
            <p:cNvPr id="204" name="文本框 53"/>
            <p:cNvSpPr/>
            <p:nvPr/>
          </p:nvSpPr>
          <p:spPr>
            <a:xfrm>
              <a:off x="586105" y="539749"/>
              <a:ext cx="9133204" cy="920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为了更好地理解书中内容，不仅需要理解作者</a:t>
              </a:r>
              <a:r>
                <a:t>“</a:t>
              </a: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说了什么</a:t>
              </a:r>
              <a:r>
                <a:t>”</a:t>
              </a: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，还要理解他</a:t>
              </a:r>
              <a:r>
                <a:rPr b="1">
                  <a:solidFill>
                    <a:srgbClr val="FF2600"/>
                  </a:solidFill>
                </a:rPr>
                <a:t>“</a:t>
              </a:r>
              <a:r>
                <a:rPr b="1">
                  <a:solidFill>
                    <a:srgbClr val="FF2600"/>
                  </a:solidFill>
                  <a:latin typeface="微软雅黑"/>
                  <a:ea typeface="微软雅黑"/>
                  <a:cs typeface="微软雅黑"/>
                  <a:sym typeface="微软雅黑"/>
                </a:rPr>
                <a:t>为什么这样说</a:t>
              </a:r>
              <a:r>
                <a:rPr b="1">
                  <a:solidFill>
                    <a:srgbClr val="FF2600"/>
                  </a:solidFill>
                </a:rPr>
                <a:t>”</a:t>
              </a: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，为此需要了解这部著作的背景和它在学术史中的位置。</a:t>
              </a:r>
              <a:r>
                <a:rPr lang="zh-CN" b="1">
                  <a:solidFill>
                    <a:srgbClr val="FF0000"/>
                  </a:solidFill>
                  <a:latin typeface="微软雅黑"/>
                  <a:ea typeface="微软雅黑"/>
                  <a:cs typeface="微软雅黑"/>
                  <a:sym typeface="微软雅黑"/>
                </a:rPr>
                <a:t>（用自己的话，读别人的心）</a:t>
              </a:r>
              <a:endParaRPr lang="zh-CN" b="1"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微软雅黑"/>
              </a:endParaRPr>
            </a:p>
          </p:txBody>
        </p:sp>
      </p:grpSp>
      <p:sp>
        <p:nvSpPr>
          <p:cNvPr id="206" name="文本框 6"/>
          <p:cNvSpPr/>
          <p:nvPr/>
        </p:nvSpPr>
        <p:spPr>
          <a:xfrm>
            <a:off x="616152" y="532154"/>
            <a:ext cx="5433695" cy="52197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800" b="1">
                <a:solidFill>
                  <a:srgbClr val="356B9C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zh-CN">
                <a:latin typeface="微软雅黑"/>
                <a:ea typeface="微软雅黑"/>
                <a:cs typeface="微软雅黑"/>
                <a:sym typeface="微软雅黑"/>
              </a:rPr>
              <a:t>读书报告的“输出”</a:t>
            </a:r>
            <a:r>
              <a:rPr lang="zh-CN">
                <a:latin typeface="微软雅黑"/>
                <a:ea typeface="微软雅黑"/>
                <a:cs typeface="微软雅黑"/>
                <a:sym typeface="微软雅黑"/>
              </a:rPr>
              <a:t>需要做到什么</a:t>
            </a:r>
            <a:endParaRPr lang="zh-CN">
              <a:latin typeface="微软雅黑"/>
              <a:ea typeface="微软雅黑"/>
              <a:cs typeface="微软雅黑"/>
              <a:sym typeface="微软雅黑"/>
            </a:endParaRPr>
          </a:p>
        </p:txBody>
      </p:sp>
      <p:grpSp>
        <p:nvGrpSpPr>
          <p:cNvPr id="209" name="组合 51"/>
          <p:cNvGrpSpPr/>
          <p:nvPr/>
        </p:nvGrpSpPr>
        <p:grpSpPr>
          <a:xfrm>
            <a:off x="551333" y="4615078"/>
            <a:ext cx="8263844" cy="1387891"/>
            <a:chOff x="0" y="0"/>
            <a:chExt cx="8263842" cy="1387890"/>
          </a:xfrm>
        </p:grpSpPr>
        <p:sp>
          <p:nvSpPr>
            <p:cNvPr id="207" name="文本框 16"/>
            <p:cNvSpPr/>
            <p:nvPr/>
          </p:nvSpPr>
          <p:spPr>
            <a:xfrm>
              <a:off x="0" y="0"/>
              <a:ext cx="8219590" cy="447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marL="342900" indent="-342900">
                <a:buSzPct val="100000"/>
                <a:buFont typeface="Arial" panose="020B0604020202020204"/>
                <a:buChar char="•"/>
                <a:defRPr sz="20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评价与反思</a:t>
              </a:r>
            </a:p>
          </p:txBody>
        </p:sp>
        <p:sp>
          <p:nvSpPr>
            <p:cNvPr id="208" name="文本框 17"/>
            <p:cNvSpPr/>
            <p:nvPr/>
          </p:nvSpPr>
          <p:spPr>
            <a:xfrm>
              <a:off x="659254" y="467141"/>
              <a:ext cx="7604588" cy="920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algn="just">
                <a:lnSpc>
                  <a:spcPct val="150000"/>
                </a:lnSpc>
                <a:defRPr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在理解书中内容的基础上，对本书的内容进行评价，包括其价值、特点和意义；同时也需要指出该书的不足之处。</a:t>
              </a:r>
              <a:r>
                <a:rPr lang="zh-CN" b="1">
                  <a:solidFill>
                    <a:srgbClr val="FF0000"/>
                  </a:solidFill>
                  <a:latin typeface="微软雅黑"/>
                  <a:ea typeface="微软雅黑"/>
                  <a:cs typeface="微软雅黑"/>
                  <a:sym typeface="微软雅黑"/>
                </a:rPr>
                <a:t>（用自己的话，说自己的话）</a:t>
              </a:r>
              <a:endParaRPr lang="zh-CN" b="1"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微软雅黑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push/>
      </p:transition>
    </mc:Choice>
    <mc:Fallback>
      <p:transition spd="slow" advClick="0" advTm="0">
        <p:push/>
      </p:transition>
    </mc:Fallback>
  </mc:AlternateContent>
  <p:timing>
    <p:tnLst>
      <p:par>
        <p:cTn id="1" dur="indefinite" restart="never" fill="hold" nodeType="tmRoot"/>
      </p:par>
    </p:tnLst>
    <p:bldLst>
      <p:bldP spid="209" grpId="3" bldLvl="0" animBg="1" advAuto="0"/>
      <p:bldP spid="205" grpId="2" bldLvl="0" animBg="1" advAuto="0"/>
      <p:bldP spid="202" grpId="1" bldLvl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文本框 6"/>
          <p:cNvSpPr/>
          <p:nvPr/>
        </p:nvSpPr>
        <p:spPr>
          <a:xfrm>
            <a:off x="616152" y="532154"/>
            <a:ext cx="4008755" cy="52197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800" b="1">
                <a:solidFill>
                  <a:srgbClr val="356B9C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zh-CN">
                <a:latin typeface="微软雅黑"/>
                <a:ea typeface="微软雅黑"/>
                <a:cs typeface="微软雅黑"/>
                <a:sym typeface="微软雅黑"/>
              </a:rPr>
              <a:t>内容简介就是“</a:t>
            </a:r>
            <a:r>
              <a:rPr lang="zh-CN">
                <a:latin typeface="微软雅黑"/>
                <a:ea typeface="微软雅黑"/>
                <a:cs typeface="微软雅黑"/>
                <a:sym typeface="微软雅黑"/>
              </a:rPr>
              <a:t>抓要点”</a:t>
            </a:r>
            <a:endParaRPr lang="zh-CN">
              <a:latin typeface="微软雅黑"/>
              <a:ea typeface="微软雅黑"/>
              <a:cs typeface="微软雅黑"/>
              <a:sym typeface="微软雅黑"/>
            </a:endParaRPr>
          </a:p>
        </p:txBody>
      </p:sp>
      <p:grpSp>
        <p:nvGrpSpPr>
          <p:cNvPr id="217" name="组合 42"/>
          <p:cNvGrpSpPr/>
          <p:nvPr/>
        </p:nvGrpSpPr>
        <p:grpSpPr>
          <a:xfrm>
            <a:off x="479425" y="1125220"/>
            <a:ext cx="5386705" cy="1205865"/>
            <a:chOff x="0" y="0"/>
            <a:chExt cx="6890159" cy="1205863"/>
          </a:xfrm>
        </p:grpSpPr>
        <p:sp>
          <p:nvSpPr>
            <p:cNvPr id="215" name="文本框 43"/>
            <p:cNvSpPr/>
            <p:nvPr/>
          </p:nvSpPr>
          <p:spPr>
            <a:xfrm>
              <a:off x="0" y="0"/>
              <a:ext cx="6890159" cy="3672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lvl1pPr marL="342900" indent="-342900">
                <a:buSzPct val="100000"/>
                <a:buFont typeface="Arial" panose="020B0604020202020204"/>
                <a:buChar char="•"/>
                <a:defRPr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历史</a:t>
              </a:r>
              <a:r>
                <a:rPr lang="zh-CN"/>
                <a:t>、</a:t>
              </a:r>
              <a:r>
                <a:t>人物</a:t>
              </a:r>
              <a:r>
                <a:rPr lang="zh-CN"/>
                <a:t>与</a:t>
              </a:r>
              <a:r>
                <a:t>流派</a:t>
              </a:r>
              <a:r>
                <a:rPr lang="zh-CN"/>
                <a:t>（关键性</a:t>
              </a:r>
              <a:r>
                <a:rPr lang="zh-CN"/>
                <a:t>批判）</a:t>
              </a:r>
              <a:endParaRPr lang="zh-CN"/>
            </a:p>
          </p:txBody>
        </p:sp>
        <p:sp>
          <p:nvSpPr>
            <p:cNvPr id="216" name="文本框 45"/>
            <p:cNvSpPr/>
            <p:nvPr/>
          </p:nvSpPr>
          <p:spPr>
            <a:xfrm>
              <a:off x="432107" y="395604"/>
              <a:ext cx="5926040" cy="8102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50000"/>
                </a:lnSpc>
                <a:defRPr sz="1400"/>
              </a:pPr>
              <a:r>
                <a:rPr>
                  <a:latin typeface="宋体" charset="0"/>
                  <a:ea typeface="宋体" charset="0"/>
                  <a:cs typeface="微软雅黑"/>
                </a:rPr>
                <a:t>很多作品都会遵循学术史自身的发展脉络，呈现关键人物和流派的代表性观点，借以揭示出某条线索。</a:t>
              </a:r>
              <a:endParaRPr>
                <a:latin typeface="宋体" charset="0"/>
                <a:ea typeface="宋体" charset="0"/>
                <a:cs typeface="微软雅黑"/>
              </a:endParaRPr>
            </a:p>
          </p:txBody>
        </p:sp>
      </p:grpSp>
      <p:grpSp>
        <p:nvGrpSpPr>
          <p:cNvPr id="220" name="组合 42"/>
          <p:cNvGrpSpPr/>
          <p:nvPr/>
        </p:nvGrpSpPr>
        <p:grpSpPr>
          <a:xfrm>
            <a:off x="495836" y="2407916"/>
            <a:ext cx="6569613" cy="1131570"/>
            <a:chOff x="0" y="0"/>
            <a:chExt cx="6569612" cy="1131569"/>
          </a:xfrm>
        </p:grpSpPr>
        <p:sp>
          <p:nvSpPr>
            <p:cNvPr id="218" name="文本框 43"/>
            <p:cNvSpPr/>
            <p:nvPr/>
          </p:nvSpPr>
          <p:spPr>
            <a:xfrm>
              <a:off x="0" y="0"/>
              <a:ext cx="6569612" cy="3501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lvl1pPr marL="342900" indent="-342900">
                <a:buSzPct val="100000"/>
                <a:buFont typeface="Arial" panose="020B0604020202020204"/>
                <a:buChar char="•"/>
                <a:defRPr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围绕关键概念展开</a:t>
              </a:r>
              <a:r>
                <a:rPr lang="zh-CN"/>
                <a:t>（</a:t>
              </a:r>
              <a:r>
                <a:rPr lang="zh-CN"/>
                <a:t>关键词）</a:t>
              </a:r>
              <a:endParaRPr lang="zh-CN"/>
            </a:p>
          </p:txBody>
        </p:sp>
        <p:sp>
          <p:nvSpPr>
            <p:cNvPr id="219" name="文本框 45"/>
            <p:cNvSpPr/>
            <p:nvPr/>
          </p:nvSpPr>
          <p:spPr>
            <a:xfrm>
              <a:off x="459105" y="377190"/>
              <a:ext cx="4903469" cy="7543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50000"/>
                </a:lnSpc>
                <a:defRPr sz="1400"/>
              </a:pPr>
              <a:r>
                <a:rPr>
                  <a:latin typeface="宋体" charset="0"/>
                  <a:ea typeface="宋体" charset="0"/>
                  <a:cs typeface="微软雅黑"/>
                  <a:sym typeface="微软雅黑"/>
                </a:rPr>
                <a:t>大多数作品都</a:t>
              </a:r>
              <a:r>
                <a:rPr>
                  <a:latin typeface="宋体" charset="0"/>
                  <a:ea typeface="宋体" charset="0"/>
                  <a:cs typeface="微软雅黑"/>
                </a:rPr>
                <a:t>有自己的核心概念，文章的展开过程也是阐释核心概念，并展示概念与概念之间联系的过程</a:t>
              </a:r>
              <a:r>
                <a:t>。</a:t>
              </a:r>
            </a:p>
          </p:txBody>
        </p:sp>
      </p:grpSp>
      <p:grpSp>
        <p:nvGrpSpPr>
          <p:cNvPr id="223" name="组合 42"/>
          <p:cNvGrpSpPr/>
          <p:nvPr/>
        </p:nvGrpSpPr>
        <p:grpSpPr>
          <a:xfrm>
            <a:off x="463977" y="5041900"/>
            <a:ext cx="6633331" cy="861695"/>
            <a:chOff x="0" y="0"/>
            <a:chExt cx="6633329" cy="861694"/>
          </a:xfrm>
        </p:grpSpPr>
        <p:sp>
          <p:nvSpPr>
            <p:cNvPr id="221" name="文本框 43"/>
            <p:cNvSpPr/>
            <p:nvPr/>
          </p:nvSpPr>
          <p:spPr>
            <a:xfrm>
              <a:off x="0" y="0"/>
              <a:ext cx="6633329" cy="3535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lvl1pPr marL="342900" indent="-342900">
                <a:buSzPct val="100000"/>
                <a:buFont typeface="Arial" panose="020B0604020202020204"/>
                <a:buChar char="•"/>
                <a:defRPr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围绕重要论点</a:t>
              </a:r>
              <a:r>
                <a:rPr lang="zh-CN"/>
                <a:t>与</a:t>
              </a:r>
              <a:r>
                <a:t>论证展开</a:t>
              </a:r>
              <a:r>
                <a:rPr lang="zh-CN"/>
                <a:t>（</a:t>
              </a:r>
              <a:r>
                <a:rPr lang="zh-CN"/>
                <a:t>观点）</a:t>
              </a:r>
              <a:endParaRPr lang="zh-CN"/>
            </a:p>
          </p:txBody>
        </p:sp>
        <p:sp>
          <p:nvSpPr>
            <p:cNvPr id="222" name="文本框 45"/>
            <p:cNvSpPr/>
            <p:nvPr/>
          </p:nvSpPr>
          <p:spPr>
            <a:xfrm>
              <a:off x="463550" y="381000"/>
              <a:ext cx="4893944" cy="4806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lnSpc>
                  <a:spcPct val="150000"/>
                </a:lnSpc>
                <a:defRPr sz="1400"/>
              </a:pPr>
              <a:r>
                <a:rPr>
                  <a:latin typeface="宋体" charset="0"/>
                  <a:ea typeface="宋体" charset="0"/>
                  <a:cs typeface="微软雅黑"/>
                  <a:sym typeface="微软雅黑"/>
                </a:rPr>
                <a:t>论点</a:t>
              </a:r>
              <a:r>
                <a:rPr>
                  <a:latin typeface="宋体" charset="0"/>
                  <a:ea typeface="宋体" charset="0"/>
                  <a:cs typeface="微软雅黑"/>
                </a:rPr>
                <a:t>就是重要的观点，也是对于问题的回答，论证则是对论点的支撑和佐证。</a:t>
              </a:r>
              <a:endParaRPr>
                <a:latin typeface="宋体" charset="0"/>
                <a:ea typeface="宋体" charset="0"/>
                <a:cs typeface="微软雅黑"/>
              </a:endParaRPr>
            </a:p>
          </p:txBody>
        </p:sp>
      </p:grpSp>
      <p:grpSp>
        <p:nvGrpSpPr>
          <p:cNvPr id="226" name="组合 42"/>
          <p:cNvGrpSpPr/>
          <p:nvPr/>
        </p:nvGrpSpPr>
        <p:grpSpPr>
          <a:xfrm>
            <a:off x="464185" y="3684905"/>
            <a:ext cx="5386705" cy="1147445"/>
            <a:chOff x="0" y="0"/>
            <a:chExt cx="6633329" cy="1147444"/>
          </a:xfrm>
        </p:grpSpPr>
        <p:sp>
          <p:nvSpPr>
            <p:cNvPr id="224" name="文本框 43"/>
            <p:cNvSpPr/>
            <p:nvPr/>
          </p:nvSpPr>
          <p:spPr>
            <a:xfrm>
              <a:off x="0" y="0"/>
              <a:ext cx="6633329" cy="3535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lvl1pPr marL="342900" indent="-342900">
                <a:buSzPct val="100000"/>
                <a:buFont typeface="Arial" panose="020B0604020202020204"/>
                <a:buChar char="•"/>
                <a:defRPr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围绕关键问题展开</a:t>
              </a:r>
              <a:r>
                <a:rPr lang="zh-CN"/>
                <a:t>（问题意识）</a:t>
              </a:r>
              <a:endParaRPr lang="zh-CN"/>
            </a:p>
          </p:txBody>
        </p:sp>
        <p:sp>
          <p:nvSpPr>
            <p:cNvPr id="225" name="文本框 45"/>
            <p:cNvSpPr/>
            <p:nvPr/>
          </p:nvSpPr>
          <p:spPr>
            <a:xfrm>
              <a:off x="463550" y="381000"/>
              <a:ext cx="6072503" cy="766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50000"/>
                </a:lnSpc>
                <a:defRPr sz="1400"/>
              </a:pPr>
              <a:r>
                <a:rPr>
                  <a:latin typeface="宋体" charset="0"/>
                  <a:ea typeface="宋体" charset="0"/>
                  <a:cs typeface="微软雅黑"/>
                  <a:sym typeface="微软雅黑"/>
                </a:rPr>
                <a:t>很多作品的</a:t>
              </a:r>
              <a:r>
                <a:rPr>
                  <a:latin typeface="宋体" charset="0"/>
                  <a:ea typeface="宋体" charset="0"/>
                </a:rPr>
                <a:t>写作目的都在于回答某个问题。因此，问题构成了文章</a:t>
              </a:r>
              <a:r>
                <a:rPr lang="zh-CN">
                  <a:latin typeface="宋体" charset="0"/>
                  <a:ea typeface="宋体" charset="0"/>
                </a:rPr>
                <a:t>与</a:t>
              </a:r>
              <a:r>
                <a:rPr>
                  <a:latin typeface="宋体" charset="0"/>
                  <a:ea typeface="宋体" charset="0"/>
                </a:rPr>
                <a:t>书籍的出发点，也构成</a:t>
              </a:r>
              <a:r>
                <a:rPr lang="zh-CN">
                  <a:latin typeface="宋体" charset="0"/>
                  <a:ea typeface="宋体" charset="0"/>
                </a:rPr>
                <a:t>其</a:t>
              </a:r>
              <a:r>
                <a:rPr>
                  <a:latin typeface="宋体" charset="0"/>
                  <a:ea typeface="宋体" charset="0"/>
                </a:rPr>
                <a:t>写作目的所在</a:t>
              </a:r>
              <a:endParaRPr>
                <a:latin typeface="宋体" charset="0"/>
                <a:ea typeface="宋体" charset="0"/>
              </a:endParaRPr>
            </a:p>
          </p:txBody>
        </p:sp>
      </p:grpSp>
      <p:pic>
        <p:nvPicPr>
          <p:cNvPr id="236" name="图片 1" descr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5955" y="908685"/>
            <a:ext cx="5964555" cy="2227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" name="文本框 45"/>
          <p:cNvSpPr/>
          <p:nvPr/>
        </p:nvSpPr>
        <p:spPr>
          <a:xfrm>
            <a:off x="6456045" y="3188335"/>
            <a:ext cx="4497705" cy="4806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p>
            <a:pPr algn="l">
              <a:lnSpc>
                <a:spcPct val="150000"/>
              </a:lnSpc>
              <a:defRPr sz="1400"/>
            </a:pPr>
            <a:r>
              <a:rPr lang="zh-CN" b="1">
                <a:latin typeface="宋体" charset="0"/>
                <a:ea typeface="宋体" charset="0"/>
                <a:cs typeface="微软雅黑"/>
                <a:sym typeface="微软雅黑"/>
              </a:rPr>
              <a:t>核心在于</a:t>
            </a:r>
            <a:r>
              <a:rPr lang="zh-CN" b="1">
                <a:solidFill>
                  <a:srgbClr val="FF0000"/>
                </a:solidFill>
                <a:latin typeface="宋体" charset="0"/>
                <a:ea typeface="宋体" charset="0"/>
                <a:cs typeface="微软雅黑"/>
                <a:sym typeface="微软雅黑"/>
              </a:rPr>
              <a:t>“筛选”</a:t>
            </a:r>
            <a:r>
              <a:rPr lang="zh-CN" b="1">
                <a:latin typeface="宋体" charset="0"/>
                <a:ea typeface="宋体" charset="0"/>
                <a:cs typeface="微软雅黑"/>
                <a:sym typeface="微软雅黑"/>
              </a:rPr>
              <a:t>和</a:t>
            </a:r>
            <a:r>
              <a:rPr lang="zh-CN" b="1">
                <a:solidFill>
                  <a:srgbClr val="FF0000"/>
                </a:solidFill>
                <a:latin typeface="宋体" charset="0"/>
                <a:ea typeface="宋体" charset="0"/>
                <a:cs typeface="微软雅黑"/>
                <a:sym typeface="微软雅黑"/>
              </a:rPr>
              <a:t>“概括”</a:t>
            </a:r>
            <a:r>
              <a:rPr lang="zh-CN" b="1">
                <a:latin typeface="宋体" charset="0"/>
                <a:ea typeface="宋体" charset="0"/>
                <a:cs typeface="微软雅黑"/>
                <a:sym typeface="微软雅黑"/>
              </a:rPr>
              <a:t>，要</a:t>
            </a:r>
            <a:r>
              <a:rPr lang="zh-CN" b="1">
                <a:solidFill>
                  <a:srgbClr val="FF0000"/>
                </a:solidFill>
                <a:latin typeface="宋体" charset="0"/>
                <a:ea typeface="宋体" charset="0"/>
                <a:cs typeface="微软雅黑"/>
                <a:sym typeface="微软雅黑"/>
              </a:rPr>
              <a:t>简明、清晰、有层次</a:t>
            </a:r>
            <a:endParaRPr lang="zh-CN" b="1">
              <a:solidFill>
                <a:srgbClr val="FF0000"/>
              </a:solidFill>
              <a:latin typeface="宋体" charset="0"/>
              <a:ea typeface="宋体" charset="0"/>
              <a:cs typeface="微软雅黑"/>
              <a:sym typeface="微软雅黑"/>
            </a:endParaRPr>
          </a:p>
        </p:txBody>
      </p:sp>
      <p:sp>
        <p:nvSpPr>
          <p:cNvPr id="286" name="文本框 33"/>
          <p:cNvSpPr/>
          <p:nvPr/>
        </p:nvSpPr>
        <p:spPr>
          <a:xfrm>
            <a:off x="6240145" y="3757930"/>
            <a:ext cx="5160645" cy="2125345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p>
            <a:pPr algn="l" defTabSz="457200">
              <a:lnSpc>
                <a:spcPct val="150000"/>
              </a:lnSpc>
              <a:defRPr sz="1400"/>
            </a:pPr>
            <a:r>
              <a:rPr sz="1800" b="1">
                <a:solidFill>
                  <a:srgbClr val="3D76AC"/>
                </a:solidFill>
                <a:latin typeface="宋体" charset="0"/>
                <a:ea typeface="宋体" charset="0"/>
                <a:cs typeface="微软雅黑"/>
              </a:rPr>
              <a:t>读书笔记要总结作者对自己中心论点的主要经验支撑证据，并同时照顾到中心论点次一级的阐发性概念及其经验根据。最后要回答这样一个问题：作者把你说服了没有？为什么？（更有进者，如果由你来写这本书，你会做怎样的修改？）。</a:t>
            </a:r>
            <a:endParaRPr sz="1800" b="1">
              <a:solidFill>
                <a:srgbClr val="3D76AC"/>
              </a:solidFill>
              <a:latin typeface="宋体" charset="0"/>
              <a:ea typeface="宋体" charset="0"/>
              <a:cs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push/>
      </p:transition>
    </mc:Choice>
    <mc:Fallback>
      <p:transition spd="slow" advClick="0" advTm="0">
        <p:push/>
      </p:transition>
    </mc:Fallback>
  </mc:AlternateContent>
  <p:timing>
    <p:tnLst>
      <p:par>
        <p:cTn id="1" dur="indefinite" restart="never" fill="hold" nodeType="tmRoot"/>
      </p:par>
    </p:tnLst>
    <p:bldLst>
      <p:bldP spid="217" grpId="2" bldLvl="0" animBg="1" advAuto="0"/>
      <p:bldP spid="223" grpId="4" bldLvl="0" animBg="1" advAuto="0"/>
      <p:bldP spid="220" grpId="3" bldLvl="0" animBg="1" advAuto="0"/>
      <p:bldP spid="226" grpId="5" bldLvl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文本框 26"/>
          <p:cNvSpPr/>
          <p:nvPr/>
        </p:nvSpPr>
        <p:spPr>
          <a:xfrm>
            <a:off x="1768700" y="770141"/>
            <a:ext cx="8639810" cy="52197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 sz="2800" b="1">
                <a:solidFill>
                  <a:srgbClr val="1259A5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/>
              <a:t>理解</a:t>
            </a:r>
            <a:r>
              <a:t>学术史背景</a:t>
            </a:r>
            <a:r>
              <a:rPr lang="zh-CN"/>
              <a:t>，意味着把作者放在更大的“整体”</a:t>
            </a:r>
            <a:r>
              <a:rPr lang="zh-CN"/>
              <a:t>中</a:t>
            </a:r>
            <a:endParaRPr lang="zh-CN"/>
          </a:p>
        </p:txBody>
      </p:sp>
      <p:sp>
        <p:nvSpPr>
          <p:cNvPr id="253" name="矩形 32"/>
          <p:cNvSpPr/>
          <p:nvPr/>
        </p:nvSpPr>
        <p:spPr>
          <a:xfrm rot="16200000">
            <a:off x="5888320" y="-203612"/>
            <a:ext cx="323851" cy="1564805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  <p:sp>
        <p:nvSpPr>
          <p:cNvPr id="254" name="文本框 12"/>
          <p:cNvSpPr/>
          <p:nvPr/>
        </p:nvSpPr>
        <p:spPr>
          <a:xfrm>
            <a:off x="623570" y="1478915"/>
            <a:ext cx="10677525" cy="82994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marL="342900" indent="-342900">
              <a:lnSpc>
                <a:spcPct val="150000"/>
              </a:lnSpc>
              <a:buSzPct val="100000"/>
              <a:buFont typeface="Arial" panose="020B0604020202020204"/>
              <a:buChar char="•"/>
              <a:defRPr sz="1600" b="1">
                <a:solidFill>
                  <a:srgbClr val="356B9C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究竟什么算是学术史背景？我们应该从哪些方面来理解学术史背景？在我看来，我们可以从两维度</a:t>
            </a:r>
            <a:r>
              <a:rPr lang="zh-CN">
                <a:latin typeface="微软雅黑"/>
                <a:ea typeface="微软雅黑"/>
                <a:cs typeface="微软雅黑"/>
                <a:sym typeface="微软雅黑"/>
              </a:rPr>
              <a:t>（作者自身生活的整体，学术史发展的整体）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，六方面展开思考</a:t>
            </a:r>
            <a:endParaRPr>
              <a:latin typeface="微软雅黑"/>
              <a:ea typeface="微软雅黑"/>
              <a:cs typeface="微软雅黑"/>
              <a:sym typeface="微软雅黑"/>
            </a:endParaRPr>
          </a:p>
        </p:txBody>
      </p:sp>
      <p:sp>
        <p:nvSpPr>
          <p:cNvPr id="255" name="文本框 4"/>
          <p:cNvSpPr/>
          <p:nvPr/>
        </p:nvSpPr>
        <p:spPr>
          <a:xfrm>
            <a:off x="571200" y="2620021"/>
            <a:ext cx="3394201" cy="341757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algn="ctr">
              <a:lnSpc>
                <a:spcPct val="114000"/>
              </a:lnSpc>
              <a:defRPr b="1">
                <a:solidFill>
                  <a:srgbClr val="356B9C"/>
                </a:solidFill>
              </a:defRPr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以作者为中心的维度</a:t>
            </a:r>
            <a:endParaRPr>
              <a:latin typeface="微软雅黑"/>
              <a:ea typeface="微软雅黑"/>
              <a:cs typeface="微软雅黑"/>
              <a:sym typeface="微软雅黑"/>
            </a:endParaRPr>
          </a:p>
          <a:p>
            <a:pPr marL="285750" indent="-285750">
              <a:lnSpc>
                <a:spcPct val="150000"/>
              </a:lnSpc>
              <a:spcAft>
                <a:spcPts val="400"/>
              </a:spcAft>
              <a:buSzPct val="100000"/>
              <a:buFont typeface="Arial" panose="020B0604020202020204"/>
              <a:buChar char="•"/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这本书在作者的学术生涯中处于什么位置？</a:t>
            </a:r>
            <a:endParaRPr>
              <a:latin typeface="微软雅黑"/>
              <a:ea typeface="微软雅黑"/>
              <a:cs typeface="微软雅黑"/>
              <a:sym typeface="微软雅黑"/>
            </a:endParaRPr>
          </a:p>
          <a:p>
            <a:pPr marL="285750" indent="-285750">
              <a:lnSpc>
                <a:spcPct val="150000"/>
              </a:lnSpc>
              <a:spcAft>
                <a:spcPts val="400"/>
              </a:spcAft>
              <a:buSzPct val="100000"/>
              <a:buFont typeface="Arial" panose="020B0604020202020204"/>
              <a:buChar char="•"/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作者在这本书中受到了谁的影响，</a:t>
            </a:r>
            <a:r>
              <a:rPr lang="zh-CN">
                <a:latin typeface="微软雅黑"/>
                <a:ea typeface="微软雅黑"/>
                <a:cs typeface="微软雅黑"/>
                <a:sym typeface="微软雅黑"/>
              </a:rPr>
              <a:t>他的立场和谁一致？他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支持谁，借鉴谁？</a:t>
            </a:r>
            <a:endParaRPr>
              <a:latin typeface="微软雅黑"/>
              <a:ea typeface="微软雅黑"/>
              <a:cs typeface="微软雅黑"/>
              <a:sym typeface="微软雅黑"/>
            </a:endParaRPr>
          </a:p>
          <a:p>
            <a:pPr marL="285750" indent="-285750">
              <a:lnSpc>
                <a:spcPct val="150000"/>
              </a:lnSpc>
              <a:spcAft>
                <a:spcPts val="400"/>
              </a:spcAft>
              <a:buSzPct val="100000"/>
              <a:buFont typeface="Arial" panose="020B0604020202020204"/>
              <a:buChar char="•"/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作者在这本书中回应了谁？补充了谁？反对了谁？</a:t>
            </a:r>
            <a:endParaRPr>
              <a:latin typeface="微软雅黑"/>
              <a:ea typeface="微软雅黑"/>
              <a:cs typeface="微软雅黑"/>
              <a:sym typeface="微软雅黑"/>
            </a:endParaRPr>
          </a:p>
        </p:txBody>
      </p:sp>
      <p:sp>
        <p:nvSpPr>
          <p:cNvPr id="256" name="文本框 5"/>
          <p:cNvSpPr/>
          <p:nvPr/>
        </p:nvSpPr>
        <p:spPr>
          <a:xfrm>
            <a:off x="4007311" y="2636916"/>
            <a:ext cx="4457570" cy="341757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algn="ctr">
              <a:lnSpc>
                <a:spcPct val="114000"/>
              </a:lnSpc>
              <a:defRPr b="1">
                <a:solidFill>
                  <a:srgbClr val="356B9C"/>
                </a:solidFill>
              </a:defRPr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以问题为中心的维度</a:t>
            </a:r>
            <a:endParaRPr>
              <a:latin typeface="微软雅黑"/>
              <a:ea typeface="微软雅黑"/>
              <a:cs typeface="微软雅黑"/>
              <a:sym typeface="微软雅黑"/>
            </a:endParaRPr>
          </a:p>
          <a:p>
            <a:pPr marL="285750" indent="-285750" algn="l">
              <a:lnSpc>
                <a:spcPct val="150000"/>
              </a:lnSpc>
              <a:spcAft>
                <a:spcPts val="400"/>
              </a:spcAft>
              <a:buFont typeface="Arial" panose="020B0604020202020204"/>
              <a:buChar char="•"/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作者在这本书中回应了学术史上的什么问题？这一问题经历了何种发展？</a:t>
            </a:r>
            <a:endParaRPr>
              <a:latin typeface="微软雅黑"/>
              <a:ea typeface="微软雅黑"/>
              <a:cs typeface="微软雅黑"/>
              <a:sym typeface="微软雅黑"/>
            </a:endParaRPr>
          </a:p>
          <a:p>
            <a:pPr marL="285750" indent="-285750" algn="l">
              <a:lnSpc>
                <a:spcPct val="150000"/>
              </a:lnSpc>
              <a:spcAft>
                <a:spcPts val="400"/>
              </a:spcAft>
              <a:buFont typeface="Arial" panose="020B0604020202020204"/>
              <a:buChar char="•"/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这个问题在历史上有哪几种经典的回应方案和先驱？作者的方案是几种方案中的一种，还是在几种方案之外另辟蹊径</a:t>
            </a:r>
            <a:endParaRPr>
              <a:latin typeface="微软雅黑"/>
              <a:ea typeface="微软雅黑"/>
              <a:cs typeface="微软雅黑"/>
              <a:sym typeface="微软雅黑"/>
            </a:endParaRPr>
          </a:p>
          <a:p>
            <a:pPr marL="285750" indent="-285750" algn="l">
              <a:lnSpc>
                <a:spcPct val="150000"/>
              </a:lnSpc>
              <a:spcAft>
                <a:spcPts val="400"/>
              </a:spcAft>
              <a:buFont typeface="Arial" panose="020B0604020202020204"/>
              <a:buChar char="•"/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在作者写作该书前，学术共同体在这一领域的研究状况如何？</a:t>
            </a:r>
            <a:endParaRPr>
              <a:latin typeface="微软雅黑"/>
              <a:ea typeface="微软雅黑"/>
              <a:cs typeface="微软雅黑"/>
              <a:sym typeface="微软雅黑"/>
            </a:endParaRPr>
          </a:p>
        </p:txBody>
      </p:sp>
      <p:sp>
        <p:nvSpPr>
          <p:cNvPr id="257" name="文本框 12"/>
          <p:cNvSpPr/>
          <p:nvPr/>
        </p:nvSpPr>
        <p:spPr>
          <a:xfrm>
            <a:off x="8399713" y="2925206"/>
            <a:ext cx="3163816" cy="3046095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marL="342900" indent="-342900">
              <a:lnSpc>
                <a:spcPct val="150000"/>
              </a:lnSpc>
              <a:buSzPct val="100000"/>
              <a:buFont typeface="Arial" panose="020B0604020202020204"/>
              <a:buChar char="•"/>
              <a:defRPr sz="1600" b="1">
                <a:solidFill>
                  <a:srgbClr val="356B9C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b="0">
                <a:latin typeface="微软雅黑"/>
                <a:ea typeface="微软雅黑"/>
                <a:cs typeface="微软雅黑"/>
                <a:sym typeface="微软雅黑"/>
              </a:rPr>
              <a:t>从两个维度，六个方面展开思考对初学者来说难度比较大。所以我们可以做一个简化。只需要回答一个问题：在作者看来，为什么自己有必要写这本书，为什么有必要写这些内容，写这些内容可以达到什么效果</a:t>
            </a:r>
            <a:endParaRPr b="0">
              <a:latin typeface="微软雅黑"/>
              <a:ea typeface="微软雅黑"/>
              <a:cs typeface="微软雅黑"/>
              <a:sym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push/>
      </p:transition>
    </mc:Choice>
    <mc:Fallback>
      <p:transition spd="slow" advClick="0" advTm="0">
        <p:push/>
      </p:transition>
    </mc:Fallback>
  </mc:AlternateContent>
  <p:timing>
    <p:tnLst>
      <p:par>
        <p:cTn id="1" dur="indefinite" restart="never" fill="hold" nodeType="tmRoot"/>
      </p:par>
    </p:tnLst>
    <p:bldLst>
      <p:bldP spid="253" grpId="1" animBg="1" advAuto="0"/>
      <p:bldP spid="256" grpId="2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矩形 32"/>
          <p:cNvSpPr/>
          <p:nvPr/>
        </p:nvSpPr>
        <p:spPr>
          <a:xfrm rot="16200000">
            <a:off x="5888320" y="-203612"/>
            <a:ext cx="323851" cy="1564805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  <p:pic>
        <p:nvPicPr>
          <p:cNvPr id="261" name="图片 1" descr="图片 1"/>
          <p:cNvPicPr>
            <a:picLocks noChangeAspect="1"/>
          </p:cNvPicPr>
          <p:nvPr/>
        </p:nvPicPr>
        <p:blipFill>
          <a:blip r:embed="rId1"/>
          <a:srcRect b="59547"/>
          <a:stretch>
            <a:fillRect/>
          </a:stretch>
        </p:blipFill>
        <p:spPr>
          <a:xfrm>
            <a:off x="530572" y="1855638"/>
            <a:ext cx="6190259" cy="245757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62" name="图片 2" descr="图片 2"/>
          <p:cNvPicPr>
            <a:picLocks noChangeAspect="1"/>
          </p:cNvPicPr>
          <p:nvPr/>
        </p:nvPicPr>
        <p:blipFill>
          <a:blip r:embed="rId1"/>
          <a:srcRect t="71430"/>
          <a:stretch>
            <a:fillRect/>
          </a:stretch>
        </p:blipFill>
        <p:spPr>
          <a:xfrm>
            <a:off x="530572" y="4313208"/>
            <a:ext cx="6146801" cy="172887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63" name="矩形 3"/>
          <p:cNvSpPr/>
          <p:nvPr/>
        </p:nvSpPr>
        <p:spPr>
          <a:xfrm>
            <a:off x="7275197" y="1855638"/>
            <a:ext cx="3990901" cy="374909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5180A3"/>
                </a:solidFill>
                <a:latin typeface="PingFang SC Regular" panose="020B0400000000000000" charset="-122"/>
                <a:ea typeface="PingFang SC Regular" panose="020B0400000000000000" charset="-122"/>
                <a:cs typeface="PingFang SC Regular" panose="020B0400000000000000" charset="-122"/>
                <a:sym typeface="PingFang SC Regular" panose="020B0400000000000000" charset="-122"/>
              </a:defRPr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首先，从第一个维度来看，作者定位了这本书在王子今教授的学术生涯当中的地位，但没有明确指出作者受到了谁的影响，或者补充了谁。从第二个维度来看，作者处理的是儿童史的问题，这一问题是从</a:t>
            </a:r>
            <a:r>
              <a:rPr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20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世纪</a:t>
            </a:r>
            <a:r>
              <a:rPr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60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年代开始发展，法国学者是一个重要的先驱，在写作该书之前，儿童史在国内的研究还比较薄弱。</a:t>
            </a:r>
            <a:endParaRPr>
              <a:latin typeface="微软雅黑"/>
              <a:ea typeface="微软雅黑"/>
              <a:cs typeface="微软雅黑"/>
              <a:sym typeface="微软雅黑"/>
            </a:endParaRPr>
          </a:p>
        </p:txBody>
      </p:sp>
      <p:sp>
        <p:nvSpPr>
          <p:cNvPr id="252" name="文本框 26"/>
          <p:cNvSpPr/>
          <p:nvPr/>
        </p:nvSpPr>
        <p:spPr>
          <a:xfrm>
            <a:off x="1775685" y="765061"/>
            <a:ext cx="8639810" cy="52197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 sz="2800" b="1">
                <a:solidFill>
                  <a:srgbClr val="1259A5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/>
              <a:t>理解</a:t>
            </a:r>
            <a:r>
              <a:t>学术史背景</a:t>
            </a:r>
            <a:r>
              <a:rPr lang="zh-CN"/>
              <a:t>，意味着把作者放在更大的“整体”</a:t>
            </a:r>
            <a:r>
              <a:rPr lang="zh-CN"/>
              <a:t>中</a:t>
            </a:r>
            <a:endParaRPr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push/>
      </p:transition>
    </mc:Choice>
    <mc:Fallback>
      <p:transition spd="slow" advClick="0" advTm="0">
        <p:push/>
      </p:transition>
    </mc:Fallback>
  </mc:AlternateContent>
  <p:timing>
    <p:tnLst>
      <p:par>
        <p:cTn id="1" dur="indefinite" restart="never" fill="hold" nodeType="tmRoot"/>
      </p:par>
    </p:tnLst>
    <p:bldLst>
      <p:bldP spid="260" grpId="1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组合 42"/>
          <p:cNvGrpSpPr/>
          <p:nvPr/>
        </p:nvGrpSpPr>
        <p:grpSpPr>
          <a:xfrm>
            <a:off x="911846" y="1269016"/>
            <a:ext cx="8547100" cy="1111886"/>
            <a:chOff x="0" y="0"/>
            <a:chExt cx="8547099" cy="1111885"/>
          </a:xfrm>
        </p:grpSpPr>
        <p:sp>
          <p:nvSpPr>
            <p:cNvPr id="273" name="文本框 43"/>
            <p:cNvSpPr/>
            <p:nvPr/>
          </p:nvSpPr>
          <p:spPr>
            <a:xfrm>
              <a:off x="0" y="0"/>
              <a:ext cx="8386658" cy="3975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marL="342900" indent="-342900">
                <a:buSzPct val="100000"/>
                <a:buFont typeface="Arial" panose="020B0604020202020204"/>
                <a:buChar char="•"/>
                <a:defRPr sz="20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评问题和角度</a:t>
              </a:r>
              <a:r>
                <a:rPr lang="zh-CN"/>
                <a:t>（</a:t>
              </a:r>
              <a:r>
                <a:rPr lang="zh-CN"/>
                <a:t>问题意识）</a:t>
              </a:r>
              <a:endParaRPr lang="zh-CN"/>
            </a:p>
          </p:txBody>
        </p:sp>
        <p:sp>
          <p:nvSpPr>
            <p:cNvPr id="274" name="文本框 45"/>
            <p:cNvSpPr/>
            <p:nvPr/>
          </p:nvSpPr>
          <p:spPr>
            <a:xfrm>
              <a:off x="354330" y="467995"/>
              <a:ext cx="8192769" cy="6438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作者针对和因应了所论领域里哪些学术的</a:t>
              </a:r>
              <a:r>
                <a:t>“</a:t>
              </a: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基本问题</a:t>
              </a:r>
              <a:r>
                <a:t>”</a:t>
              </a: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，是否回避或</a:t>
              </a:r>
              <a:r>
                <a:t>“</a:t>
              </a: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遗漏</a:t>
              </a:r>
              <a:r>
                <a:t>”</a:t>
              </a: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了应该处理的面相？作者的选题角度如何发展了现有的研究？</a:t>
              </a:r>
              <a:endParaRPr>
                <a:latin typeface="微软雅黑"/>
                <a:ea typeface="微软雅黑"/>
                <a:cs typeface="微软雅黑"/>
                <a:sym typeface="微软雅黑"/>
              </a:endParaRPr>
            </a:p>
          </p:txBody>
        </p:sp>
      </p:grpSp>
      <p:grpSp>
        <p:nvGrpSpPr>
          <p:cNvPr id="278" name="组合 51"/>
          <p:cNvGrpSpPr/>
          <p:nvPr/>
        </p:nvGrpSpPr>
        <p:grpSpPr>
          <a:xfrm>
            <a:off x="911846" y="2432949"/>
            <a:ext cx="8432165" cy="1511301"/>
            <a:chOff x="0" y="0"/>
            <a:chExt cx="8432164" cy="1511299"/>
          </a:xfrm>
        </p:grpSpPr>
        <p:sp>
          <p:nvSpPr>
            <p:cNvPr id="276" name="文本框 52"/>
            <p:cNvSpPr/>
            <p:nvPr/>
          </p:nvSpPr>
          <p:spPr>
            <a:xfrm>
              <a:off x="0" y="0"/>
              <a:ext cx="7496174" cy="3975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marL="342900" indent="-342900">
                <a:buSzPct val="100000"/>
                <a:buFont typeface="Arial" panose="020B0604020202020204"/>
                <a:buChar char="•"/>
                <a:defRPr sz="20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评材料和文本</a:t>
              </a:r>
              <a:r>
                <a:rPr lang="zh-CN"/>
                <a:t>（创新的“三新”：新材料、新角度、新</a:t>
              </a:r>
              <a:r>
                <a:rPr lang="zh-CN"/>
                <a:t>观点）</a:t>
              </a:r>
              <a:endParaRPr lang="zh-CN"/>
            </a:p>
          </p:txBody>
        </p:sp>
        <p:sp>
          <p:nvSpPr>
            <p:cNvPr id="277" name="文本框 53"/>
            <p:cNvSpPr/>
            <p:nvPr/>
          </p:nvSpPr>
          <p:spPr>
            <a:xfrm>
              <a:off x="354330" y="452120"/>
              <a:ext cx="8077834" cy="10591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作者主要运用什么资料？是否搜集和运用了较多的新资料？或他人</a:t>
              </a:r>
              <a:r>
                <a:t>“</a:t>
              </a: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视而不见</a:t>
              </a:r>
              <a:r>
                <a:t>”</a:t>
              </a: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的资料？</a:t>
              </a:r>
              <a:endParaRPr>
                <a:latin typeface="微软雅黑"/>
                <a:ea typeface="微软雅黑"/>
                <a:cs typeface="微软雅黑"/>
                <a:sym typeface="微软雅黑"/>
              </a:endParaRPr>
            </a:p>
            <a:p>
              <a:pPr algn="just">
                <a:lnSpc>
                  <a:spcPct val="150000"/>
                </a:lnSpc>
              </a:pPr>
            </a:p>
          </p:txBody>
        </p:sp>
      </p:grpSp>
      <p:sp>
        <p:nvSpPr>
          <p:cNvPr id="279" name="文本框 6"/>
          <p:cNvSpPr/>
          <p:nvPr/>
        </p:nvSpPr>
        <p:spPr>
          <a:xfrm>
            <a:off x="707628" y="620165"/>
            <a:ext cx="4015741" cy="5994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800" b="1">
                <a:solidFill>
                  <a:srgbClr val="356B9C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评论一部作品的四个角度</a:t>
            </a:r>
            <a:endParaRPr>
              <a:latin typeface="微软雅黑"/>
              <a:ea typeface="微软雅黑"/>
              <a:cs typeface="微软雅黑"/>
              <a:sym typeface="微软雅黑"/>
            </a:endParaRPr>
          </a:p>
        </p:txBody>
      </p:sp>
      <p:grpSp>
        <p:nvGrpSpPr>
          <p:cNvPr id="282" name="组合 51"/>
          <p:cNvGrpSpPr/>
          <p:nvPr/>
        </p:nvGrpSpPr>
        <p:grpSpPr>
          <a:xfrm>
            <a:off x="911845" y="3646293"/>
            <a:ext cx="8345170" cy="1315720"/>
            <a:chOff x="0" y="0"/>
            <a:chExt cx="8345168" cy="1315718"/>
          </a:xfrm>
        </p:grpSpPr>
        <p:sp>
          <p:nvSpPr>
            <p:cNvPr id="280" name="文本框 16"/>
            <p:cNvSpPr/>
            <p:nvPr/>
          </p:nvSpPr>
          <p:spPr>
            <a:xfrm>
              <a:off x="0" y="0"/>
              <a:ext cx="8219592" cy="3975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marL="342900" indent="-342900">
                <a:buSzPct val="100000"/>
                <a:buFont typeface="Arial" panose="020B0604020202020204"/>
                <a:buChar char="•"/>
                <a:defRPr sz="20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评</a:t>
              </a:r>
              <a:r>
                <a:rPr lang="zh-CN"/>
                <a:t>观点</a:t>
              </a:r>
              <a:r>
                <a:t>与论证</a:t>
              </a:r>
              <a:r>
                <a:rPr lang="zh-CN"/>
                <a:t>（论点、关键性</a:t>
              </a:r>
              <a:r>
                <a:rPr lang="zh-CN"/>
                <a:t>批判）</a:t>
              </a:r>
              <a:endParaRPr lang="zh-CN"/>
            </a:p>
          </p:txBody>
        </p:sp>
        <p:sp>
          <p:nvSpPr>
            <p:cNvPr id="281" name="文本框 17"/>
            <p:cNvSpPr/>
            <p:nvPr/>
          </p:nvSpPr>
          <p:spPr>
            <a:xfrm>
              <a:off x="354330" y="394969"/>
              <a:ext cx="7990838" cy="920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作者怎样安排材料及怎样论证其所欲言？其所用材料及其论证是否能成功地支持其所欲言？作者之文字表述是否能做到</a:t>
              </a:r>
              <a:r>
                <a:t>“</a:t>
              </a: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辞达意</a:t>
              </a:r>
              <a:r>
                <a:t>”</a:t>
              </a: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？</a:t>
              </a:r>
              <a:r>
                <a:rPr lang="zh-CN">
                  <a:latin typeface="微软雅黑"/>
                  <a:ea typeface="微软雅黑"/>
                  <a:cs typeface="微软雅黑"/>
                  <a:sym typeface="微软雅黑"/>
                </a:rPr>
                <a:t>作者对理论对手的批评和回应是否</a:t>
              </a:r>
              <a:r>
                <a:rPr lang="zh-CN">
                  <a:latin typeface="微软雅黑"/>
                  <a:ea typeface="微软雅黑"/>
                  <a:cs typeface="微软雅黑"/>
                  <a:sym typeface="微软雅黑"/>
                </a:rPr>
                <a:t>成功？</a:t>
              </a:r>
              <a:endParaRPr lang="zh-CN">
                <a:latin typeface="微软雅黑"/>
                <a:ea typeface="微软雅黑"/>
                <a:cs typeface="微软雅黑"/>
                <a:sym typeface="微软雅黑"/>
              </a:endParaRPr>
            </a:p>
          </p:txBody>
        </p:sp>
      </p:grpSp>
      <p:sp>
        <p:nvSpPr>
          <p:cNvPr id="283" name="矩形 5"/>
          <p:cNvSpPr/>
          <p:nvPr/>
        </p:nvSpPr>
        <p:spPr>
          <a:xfrm>
            <a:off x="6719147" y="620165"/>
            <a:ext cx="6096001" cy="423419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lnSpc>
                <a:spcPts val="2800"/>
              </a:lnSpc>
              <a:defRPr sz="1100">
                <a:solidFill>
                  <a:srgbClr val="191919"/>
                </a:solidFill>
                <a:latin typeface="FangSong"/>
                <a:ea typeface="FangSong"/>
                <a:cs typeface="FangSong"/>
                <a:sym typeface="FangSong"/>
              </a:defRPr>
            </a:pPr>
            <a:r>
              <a:t>荣新江： 什么是理想的学术书评，</a:t>
            </a:r>
            <a:r>
              <a:rPr>
                <a:solidFill>
                  <a:srgbClr val="000000"/>
                </a:solidFill>
              </a:rPr>
              <a:t>本文原载《出版广角》</a:t>
            </a:r>
            <a:r>
              <a:rPr>
                <a:solidFill>
                  <a:srgbClr val="000000"/>
                </a:solidFill>
              </a:rPr>
              <a:t>2014</a:t>
            </a:r>
            <a:r>
              <a:rPr>
                <a:solidFill>
                  <a:srgbClr val="000000"/>
                </a:solidFill>
              </a:rPr>
              <a:t>年</a:t>
            </a:r>
            <a:r>
              <a:rPr>
                <a:solidFill>
                  <a:srgbClr val="000000"/>
                </a:solidFill>
              </a:rPr>
              <a:t>5</a:t>
            </a:r>
            <a:r>
              <a:rPr>
                <a:solidFill>
                  <a:srgbClr val="000000"/>
                </a:solidFill>
              </a:rPr>
              <a:t>月（下）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286" name="组合 51"/>
          <p:cNvGrpSpPr/>
          <p:nvPr/>
        </p:nvGrpSpPr>
        <p:grpSpPr>
          <a:xfrm>
            <a:off x="911845" y="5127725"/>
            <a:ext cx="8547735" cy="1038859"/>
            <a:chOff x="0" y="0"/>
            <a:chExt cx="8547733" cy="1038858"/>
          </a:xfrm>
        </p:grpSpPr>
        <p:sp>
          <p:nvSpPr>
            <p:cNvPr id="284" name="文本框 18"/>
            <p:cNvSpPr/>
            <p:nvPr/>
          </p:nvSpPr>
          <p:spPr>
            <a:xfrm>
              <a:off x="0" y="0"/>
              <a:ext cx="8219592" cy="3975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marL="342900" indent="-342900">
                <a:buSzPct val="100000"/>
                <a:buFont typeface="Arial" panose="020B0604020202020204"/>
                <a:buChar char="•"/>
                <a:defRPr sz="20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rPr lang="zh-CN"/>
                <a:t>评突破</a:t>
              </a:r>
              <a:r>
                <a:t>与影响</a:t>
              </a:r>
              <a:r>
                <a:rPr lang="zh-CN"/>
                <a:t>（学术生涯整体</a:t>
              </a:r>
              <a:r>
                <a:rPr lang="zh-CN"/>
                <a:t>与学术史</a:t>
              </a:r>
              <a:r>
                <a:rPr lang="zh-CN"/>
                <a:t>整体）</a:t>
              </a:r>
              <a:endParaRPr lang="zh-CN"/>
            </a:p>
          </p:txBody>
        </p:sp>
        <p:sp>
          <p:nvSpPr>
            <p:cNvPr id="285" name="文本框 20"/>
            <p:cNvSpPr/>
            <p:nvPr/>
          </p:nvSpPr>
          <p:spPr>
            <a:xfrm>
              <a:off x="354330" y="394969"/>
              <a:ext cx="8193403" cy="6438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作品是否已经基本解决了其所讨论的问题？是否提出或提示了一些值得进一步研究的问题？</a:t>
              </a:r>
              <a:r>
                <a:rPr lang="zh-CN">
                  <a:latin typeface="微软雅黑"/>
                  <a:ea typeface="微软雅黑"/>
                  <a:cs typeface="微软雅黑"/>
                  <a:sym typeface="微软雅黑"/>
                </a:rPr>
                <a:t>作品在作者自身的思想发展历程中又扮演着怎样的</a:t>
              </a:r>
              <a:r>
                <a:rPr lang="zh-CN">
                  <a:latin typeface="微软雅黑"/>
                  <a:ea typeface="微软雅黑"/>
                  <a:cs typeface="微软雅黑"/>
                  <a:sym typeface="微软雅黑"/>
                </a:rPr>
                <a:t>角色</a:t>
              </a:r>
              <a:endParaRPr lang="zh-CN">
                <a:latin typeface="微软雅黑"/>
                <a:ea typeface="微软雅黑"/>
                <a:cs typeface="微软雅黑"/>
                <a:sym typeface="微软雅黑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push/>
      </p:transition>
    </mc:Choice>
    <mc:Fallback>
      <p:transition spd="slow" advClick="0" advTm="0">
        <p:push/>
      </p:transition>
    </mc:Fallback>
  </mc:AlternateContent>
  <p:timing>
    <p:tnLst>
      <p:par>
        <p:cTn id="1" dur="indefinite" restart="never" fill="hold" nodeType="tmRoot"/>
      </p:par>
    </p:tnLst>
    <p:bldLst>
      <p:bldP spid="275" grpId="1" bldLvl="0" animBg="1" advAuto="0"/>
      <p:bldP spid="286" grpId="4" bldLvl="0" animBg="1" advAuto="0"/>
      <p:bldP spid="278" grpId="2" bldLvl="0" animBg="1" advAuto="0"/>
      <p:bldP spid="282" grpId="3" bldLvl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矩形 16"/>
          <p:cNvGrpSpPr/>
          <p:nvPr/>
        </p:nvGrpSpPr>
        <p:grpSpPr>
          <a:xfrm>
            <a:off x="2023110" y="2646597"/>
            <a:ext cx="1564805" cy="1564805"/>
            <a:chOff x="0" y="0"/>
            <a:chExt cx="1564804" cy="1564804"/>
          </a:xfrm>
        </p:grpSpPr>
        <p:sp>
          <p:nvSpPr>
            <p:cNvPr id="320" name="正方形"/>
            <p:cNvSpPr/>
            <p:nvPr/>
          </p:nvSpPr>
          <p:spPr>
            <a:xfrm>
              <a:off x="-1" y="-1"/>
              <a:ext cx="1564806" cy="1564806"/>
            </a:xfrm>
            <a:prstGeom prst="rect">
              <a:avLst/>
            </a:prstGeom>
            <a:solidFill>
              <a:srgbClr val="356B9C"/>
            </a:solidFill>
            <a:ln w="12700" cap="flat">
              <a:solidFill>
                <a:srgbClr val="356B9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6000" b="1">
                  <a:solidFill>
                    <a:srgbClr val="FFFFFF"/>
                  </a:solidFill>
                  <a:latin typeface="思源黑体旧字形 ExtraLight"/>
                  <a:ea typeface="思源黑体旧字形 ExtraLight"/>
                  <a:cs typeface="思源黑体旧字形 ExtraLight"/>
                  <a:sym typeface="思源黑体旧字形 ExtraLight"/>
                </a:defRPr>
              </a:pPr>
            </a:p>
          </p:txBody>
        </p:sp>
        <p:sp>
          <p:nvSpPr>
            <p:cNvPr id="321" name="02"/>
            <p:cNvSpPr/>
            <p:nvPr/>
          </p:nvSpPr>
          <p:spPr>
            <a:xfrm>
              <a:off x="-1" y="279481"/>
              <a:ext cx="1564806" cy="1005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6000" b="1">
                  <a:solidFill>
                    <a:srgbClr val="FFFFFF"/>
                  </a:solidFill>
                  <a:latin typeface="思源黑体旧字形 ExtraLight"/>
                  <a:ea typeface="思源黑体旧字形 ExtraLight"/>
                  <a:cs typeface="思源黑体旧字形 ExtraLight"/>
                  <a:sym typeface="思源黑体旧字形 ExtraLight"/>
                </a:defRPr>
              </a:lvl1pPr>
            </a:lstStyle>
            <a:p>
              <a:r>
                <a:t>02</a:t>
              </a:r>
            </a:p>
          </p:txBody>
        </p:sp>
      </p:grpSp>
      <p:sp>
        <p:nvSpPr>
          <p:cNvPr id="323" name="矩形 17"/>
          <p:cNvSpPr/>
          <p:nvPr/>
        </p:nvSpPr>
        <p:spPr>
          <a:xfrm>
            <a:off x="11430000" y="2646597"/>
            <a:ext cx="323851" cy="1564805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  <p:sp>
        <p:nvSpPr>
          <p:cNvPr id="324" name="直接连接符 28"/>
          <p:cNvSpPr/>
          <p:nvPr/>
        </p:nvSpPr>
        <p:spPr>
          <a:xfrm>
            <a:off x="4151630" y="3572510"/>
            <a:ext cx="2807335" cy="1270"/>
          </a:xfrm>
          <a:prstGeom prst="line">
            <a:avLst/>
          </a:prstGeom>
          <a:ln w="38100">
            <a:solidFill>
              <a:srgbClr val="356B9C"/>
            </a:solidFill>
            <a:miter/>
          </a:ln>
        </p:spPr>
        <p:txBody>
          <a:bodyPr lIns="45719" rIns="45719"/>
          <a:lstStyle/>
          <a:p/>
        </p:txBody>
      </p:sp>
      <p:sp>
        <p:nvSpPr>
          <p:cNvPr id="325" name="文本框 29"/>
          <p:cNvSpPr/>
          <p:nvPr/>
        </p:nvSpPr>
        <p:spPr>
          <a:xfrm>
            <a:off x="4026063" y="2709008"/>
            <a:ext cx="5684520" cy="76835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4400" b="1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文献综述</a:t>
            </a:r>
            <a:r>
              <a:rPr lang="zh-CN"/>
              <a:t>：检索与</a:t>
            </a:r>
            <a:r>
              <a:rPr lang="zh-CN"/>
              <a:t>脉络</a:t>
            </a:r>
            <a:endParaRPr lang="zh-CN"/>
          </a:p>
        </p:txBody>
      </p:sp>
      <p:sp>
        <p:nvSpPr>
          <p:cNvPr id="326" name="矩形 8"/>
          <p:cNvSpPr/>
          <p:nvPr/>
        </p:nvSpPr>
        <p:spPr>
          <a:xfrm flipV="1">
            <a:off x="7531100" y="3534410"/>
            <a:ext cx="2179320" cy="76200"/>
          </a:xfrm>
          <a:prstGeom prst="rect">
            <a:avLst/>
          </a:prstGeom>
          <a:solidFill>
            <a:schemeClr val="accent2">
              <a:alpha val="4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  <p:sp>
        <p:nvSpPr>
          <p:cNvPr id="277" name="文本框 53"/>
          <p:cNvSpPr/>
          <p:nvPr/>
        </p:nvSpPr>
        <p:spPr>
          <a:xfrm>
            <a:off x="4151630" y="3622675"/>
            <a:ext cx="3695065" cy="5054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spAutoFit/>
          </a:bodyPr>
          <a:p>
            <a:pPr algn="just">
              <a:lnSpc>
                <a:spcPct val="150000"/>
              </a:lnSpc>
            </a:pPr>
            <a:r>
              <a:rPr lang="zh-CN">
                <a:latin typeface="仿宋" charset="0"/>
                <a:ea typeface="仿宋" charset="0"/>
              </a:rPr>
              <a:t>像写作武侠小说一样完成文献综述</a:t>
            </a:r>
            <a:endParaRPr lang="zh-CN">
              <a:latin typeface="仿宋" charset="0"/>
              <a:ea typeface="仿宋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push/>
      </p:transition>
    </mc:Choice>
    <mc:Fallback>
      <p:transition spd="slow" advClick="0" advTm="0">
        <p:push/>
      </p:transition>
    </mc:Fallback>
  </mc:AlternateContent>
  <p:timing>
    <p:tnLst>
      <p:par>
        <p:cTn id="1" dur="indefinite" restart="never" fill="hold" nodeType="tmRoot"/>
      </p:par>
    </p:tnLst>
    <p:bldLst>
      <p:bldP spid="324" grpId="4" bldLvl="0" animBg="1" advAuto="0"/>
      <p:bldP spid="326" grpId="5" bldLvl="0" animBg="1" advAuto="0"/>
      <p:bldP spid="323" grpId="2" animBg="1" advAuto="0"/>
      <p:bldP spid="325" grpId="3" animBg="1" advAuto="0"/>
      <p:bldP spid="322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组合 42"/>
          <p:cNvGrpSpPr/>
          <p:nvPr/>
        </p:nvGrpSpPr>
        <p:grpSpPr>
          <a:xfrm>
            <a:off x="615950" y="1139825"/>
            <a:ext cx="8386445" cy="1727248"/>
            <a:chOff x="0" y="0"/>
            <a:chExt cx="8386658" cy="1748912"/>
          </a:xfrm>
        </p:grpSpPr>
        <p:sp>
          <p:nvSpPr>
            <p:cNvPr id="200" name="文本框 43"/>
            <p:cNvSpPr/>
            <p:nvPr/>
          </p:nvSpPr>
          <p:spPr>
            <a:xfrm>
              <a:off x="0" y="0"/>
              <a:ext cx="8386658" cy="4024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marL="342900" indent="-342900">
                <a:buSzPct val="100000"/>
                <a:buFont typeface="Arial" panose="020B0604020202020204"/>
                <a:buChar char="•"/>
                <a:defRPr sz="20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r>
                <a:rPr lang="zh-CN">
                  <a:latin typeface="微软雅黑"/>
                  <a:ea typeface="微软雅黑"/>
                  <a:cs typeface="微软雅黑"/>
                  <a:sym typeface="微软雅黑"/>
                </a:rPr>
                <a:t>技术性</a:t>
              </a:r>
              <a:r>
                <a:rPr lang="zh-CN">
                  <a:latin typeface="微软雅黑"/>
                  <a:ea typeface="微软雅黑"/>
                  <a:cs typeface="微软雅黑"/>
                  <a:sym typeface="微软雅黑"/>
                </a:rPr>
                <a:t>问题</a:t>
              </a:r>
              <a:endParaRPr lang="zh-CN">
                <a:latin typeface="微软雅黑"/>
                <a:ea typeface="微软雅黑"/>
                <a:cs typeface="微软雅黑"/>
                <a:sym typeface="微软雅黑"/>
              </a:endParaRPr>
            </a:p>
          </p:txBody>
        </p:sp>
        <p:sp>
          <p:nvSpPr>
            <p:cNvPr id="201" name="文本框 45"/>
            <p:cNvSpPr/>
            <p:nvPr/>
          </p:nvSpPr>
          <p:spPr>
            <a:xfrm>
              <a:off x="583319" y="395472"/>
              <a:ext cx="7677985" cy="1353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150000"/>
                </a:lnSpc>
                <a:defRPr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请问是否会和上节课有所衔接</a:t>
              </a:r>
              <a:r>
                <a:rPr lang="zh-CN">
                  <a:latin typeface="微软雅黑"/>
                  <a:ea typeface="微软雅黑"/>
                  <a:cs typeface="微软雅黑"/>
                  <a:sym typeface="微软雅黑"/>
                </a:rPr>
                <a:t>（有关联，但没听上节课不要紧，独立</a:t>
              </a:r>
              <a:r>
                <a:rPr lang="zh-CN">
                  <a:latin typeface="微软雅黑"/>
                  <a:ea typeface="微软雅黑"/>
                  <a:cs typeface="微软雅黑"/>
                  <a:sym typeface="微软雅黑"/>
                </a:rPr>
                <a:t>单元）</a:t>
              </a:r>
              <a:endParaRPr lang="zh-CN">
                <a:latin typeface="微软雅黑"/>
                <a:ea typeface="微软雅黑"/>
                <a:cs typeface="微软雅黑"/>
                <a:sym typeface="微软雅黑"/>
              </a:endParaRPr>
            </a:p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r>
                <a:rPr lang="zh-CN">
                  <a:latin typeface="微软雅黑"/>
                  <a:ea typeface="微软雅黑"/>
                  <a:cs typeface="微软雅黑"/>
                  <a:sym typeface="微软雅黑"/>
                </a:rPr>
                <a:t>英文的文献综述阅读和写作方法（不会专门讲解英文文献综述的</a:t>
              </a:r>
              <a:r>
                <a:rPr lang="zh-CN">
                  <a:latin typeface="微软雅黑"/>
                  <a:ea typeface="微软雅黑"/>
                  <a:cs typeface="微软雅黑"/>
                  <a:sym typeface="微软雅黑"/>
                </a:rPr>
                <a:t>写作）</a:t>
              </a:r>
              <a:endParaRPr lang="zh-CN">
                <a:latin typeface="微软雅黑"/>
                <a:ea typeface="微软雅黑"/>
                <a:cs typeface="微软雅黑"/>
                <a:sym typeface="微软雅黑"/>
              </a:endParaRPr>
            </a:p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r>
                <a:rPr lang="zh-CN">
                  <a:latin typeface="微软雅黑"/>
                  <a:ea typeface="微软雅黑"/>
                  <a:cs typeface="微软雅黑"/>
                  <a:sym typeface="微软雅黑"/>
                </a:rPr>
                <a:t>会有软件组织读书笔记方面的内容吗？（不是重点，</a:t>
              </a:r>
              <a:r>
                <a:rPr lang="zh-CN">
                  <a:latin typeface="微软雅黑"/>
                  <a:ea typeface="微软雅黑"/>
                  <a:cs typeface="微软雅黑"/>
                  <a:sym typeface="微软雅黑"/>
                </a:rPr>
                <a:t>但可以稍加</a:t>
              </a:r>
              <a:r>
                <a:rPr lang="zh-CN">
                  <a:latin typeface="微软雅黑"/>
                  <a:ea typeface="微软雅黑"/>
                  <a:cs typeface="微软雅黑"/>
                  <a:sym typeface="微软雅黑"/>
                </a:rPr>
                <a:t>讲解）</a:t>
              </a:r>
              <a:endParaRPr lang="zh-CN">
                <a:latin typeface="微软雅黑"/>
                <a:ea typeface="微软雅黑"/>
                <a:cs typeface="微软雅黑"/>
                <a:sym typeface="微软雅黑"/>
              </a:endParaRPr>
            </a:p>
          </p:txBody>
        </p:sp>
      </p:grpSp>
      <p:grpSp>
        <p:nvGrpSpPr>
          <p:cNvPr id="205" name="组合 51"/>
          <p:cNvGrpSpPr/>
          <p:nvPr/>
        </p:nvGrpSpPr>
        <p:grpSpPr>
          <a:xfrm>
            <a:off x="551333" y="2997513"/>
            <a:ext cx="10402570" cy="1316355"/>
            <a:chOff x="0" y="0"/>
            <a:chExt cx="10402569" cy="1316354"/>
          </a:xfrm>
        </p:grpSpPr>
        <p:sp>
          <p:nvSpPr>
            <p:cNvPr id="203" name="文本框 52"/>
            <p:cNvSpPr/>
            <p:nvPr/>
          </p:nvSpPr>
          <p:spPr>
            <a:xfrm>
              <a:off x="0" y="0"/>
              <a:ext cx="7304493" cy="3975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marL="342900" indent="-342900">
                <a:buSzPct val="100000"/>
                <a:buFont typeface="Arial" panose="020B0604020202020204"/>
                <a:buChar char="•"/>
                <a:defRPr sz="20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rPr lang="zh-CN"/>
                <a:t>关于读书笔记／</a:t>
              </a:r>
              <a:r>
                <a:rPr lang="zh-CN"/>
                <a:t>读书报告</a:t>
              </a:r>
              <a:endParaRPr lang="zh-CN"/>
            </a:p>
          </p:txBody>
        </p:sp>
        <p:sp>
          <p:nvSpPr>
            <p:cNvPr id="204" name="文本框 53"/>
            <p:cNvSpPr/>
            <p:nvPr/>
          </p:nvSpPr>
          <p:spPr>
            <a:xfrm>
              <a:off x="648970" y="395605"/>
              <a:ext cx="9753599" cy="920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>
                  <a:latin typeface="微软雅黑"/>
                  <a:ea typeface="微软雅黑"/>
                  <a:cs typeface="微软雅黑"/>
                  <a:sym typeface="微软雅黑"/>
                </a:rPr>
                <a:t>输入：抓取关键信息；如何高质量</a:t>
              </a:r>
              <a:r>
                <a:rPr lang="zh-CN">
                  <a:latin typeface="微软雅黑"/>
                  <a:ea typeface="微软雅黑"/>
                  <a:cs typeface="微软雅黑"/>
                  <a:sym typeface="微软雅黑"/>
                </a:rPr>
                <a:t>总结文献；</a:t>
              </a:r>
              <a:r>
                <a:rPr lang="zh-CN">
                  <a:latin typeface="微软雅黑"/>
                  <a:ea typeface="微软雅黑"/>
                  <a:cs typeface="微软雅黑"/>
                  <a:sym typeface="微软雅黑"/>
                </a:rPr>
                <a:t>读书笔记的格式、分类方法、检索方法</a:t>
              </a:r>
              <a:endParaRPr lang="zh-CN">
                <a:latin typeface="微软雅黑"/>
                <a:ea typeface="微软雅黑"/>
                <a:cs typeface="微软雅黑"/>
                <a:sym typeface="微软雅黑"/>
              </a:endParaRPr>
            </a:p>
            <a:p>
              <a:pPr algn="just">
                <a:lnSpc>
                  <a:spcPct val="150000"/>
                </a:lnSpc>
              </a:pPr>
              <a:r>
                <a:rPr lang="zh-CN">
                  <a:latin typeface="微软雅黑"/>
                  <a:ea typeface="微软雅黑"/>
                  <a:cs typeface="微软雅黑"/>
                  <a:sym typeface="微软雅黑"/>
                </a:rPr>
                <a:t>输出：不知道怎么组织语言，复制粘贴侠；读书报告总是写空泛；不</a:t>
              </a:r>
              <a:r>
                <a:rPr lang="zh-CN">
                  <a:latin typeface="微软雅黑"/>
                  <a:ea typeface="微软雅黑"/>
                  <a:cs typeface="微软雅黑"/>
                  <a:sym typeface="微软雅黑"/>
                </a:rPr>
                <a:t>知道写什么好</a:t>
              </a:r>
              <a:endParaRPr lang="zh-CN">
                <a:latin typeface="微软雅黑"/>
                <a:ea typeface="微软雅黑"/>
                <a:cs typeface="微软雅黑"/>
                <a:sym typeface="微软雅黑"/>
              </a:endParaRPr>
            </a:p>
          </p:txBody>
        </p:sp>
      </p:grpSp>
      <p:sp>
        <p:nvSpPr>
          <p:cNvPr id="206" name="文本框 6"/>
          <p:cNvSpPr/>
          <p:nvPr/>
        </p:nvSpPr>
        <p:spPr>
          <a:xfrm>
            <a:off x="616152" y="532154"/>
            <a:ext cx="4364990" cy="52197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800" b="1">
                <a:solidFill>
                  <a:srgbClr val="356B9C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zh-CN">
                <a:latin typeface="微软雅黑"/>
                <a:ea typeface="微软雅黑"/>
                <a:cs typeface="微软雅黑"/>
                <a:sym typeface="微软雅黑"/>
              </a:rPr>
              <a:t>本次工作坊前收集到的</a:t>
            </a:r>
            <a:r>
              <a:rPr lang="zh-CN">
                <a:latin typeface="微软雅黑"/>
                <a:ea typeface="微软雅黑"/>
                <a:cs typeface="微软雅黑"/>
                <a:sym typeface="微软雅黑"/>
              </a:rPr>
              <a:t>问题</a:t>
            </a:r>
            <a:endParaRPr lang="zh-CN">
              <a:latin typeface="微软雅黑"/>
              <a:ea typeface="微软雅黑"/>
              <a:cs typeface="微软雅黑"/>
              <a:sym typeface="微软雅黑"/>
            </a:endParaRPr>
          </a:p>
        </p:txBody>
      </p:sp>
      <p:grpSp>
        <p:nvGrpSpPr>
          <p:cNvPr id="209" name="组合 51"/>
          <p:cNvGrpSpPr/>
          <p:nvPr/>
        </p:nvGrpSpPr>
        <p:grpSpPr>
          <a:xfrm>
            <a:off x="551333" y="4437278"/>
            <a:ext cx="10313670" cy="1731645"/>
            <a:chOff x="44450" y="72390"/>
            <a:chExt cx="10313668" cy="1731644"/>
          </a:xfrm>
        </p:grpSpPr>
        <p:sp>
          <p:nvSpPr>
            <p:cNvPr id="207" name="文本框 16"/>
            <p:cNvSpPr/>
            <p:nvPr/>
          </p:nvSpPr>
          <p:spPr>
            <a:xfrm>
              <a:off x="44450" y="72390"/>
              <a:ext cx="8219590" cy="3975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marL="342900" indent="-342900">
                <a:buSzPct val="100000"/>
                <a:buFont typeface="Arial" panose="020B0604020202020204"/>
                <a:buChar char="•"/>
                <a:defRPr sz="20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rPr lang="zh-CN"/>
                <a:t>关于</a:t>
              </a:r>
              <a:r>
                <a:rPr lang="zh-CN"/>
                <a:t>文献综述</a:t>
              </a:r>
              <a:endParaRPr lang="zh-CN"/>
            </a:p>
          </p:txBody>
        </p:sp>
        <p:sp>
          <p:nvSpPr>
            <p:cNvPr id="208" name="文本框 17"/>
            <p:cNvSpPr/>
            <p:nvPr/>
          </p:nvSpPr>
          <p:spPr>
            <a:xfrm>
              <a:off x="659130" y="467360"/>
              <a:ext cx="9698988" cy="13366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algn="just">
                <a:lnSpc>
                  <a:spcPct val="150000"/>
                </a:lnSpc>
                <a:defRPr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r>
                <a:rPr lang="zh-CN">
                  <a:latin typeface="微软雅黑"/>
                  <a:ea typeface="微软雅黑"/>
                  <a:cs typeface="微软雅黑"/>
                  <a:sym typeface="微软雅黑"/>
                </a:rPr>
                <a:t>检索：如何进行文献检索；</a:t>
              </a:r>
              <a:r>
                <a:rPr lang="zh-CN">
                  <a:latin typeface="微软雅黑"/>
                  <a:ea typeface="微软雅黑"/>
                  <a:cs typeface="微软雅黑"/>
                  <a:sym typeface="微软雅黑"/>
                </a:rPr>
                <a:t>如何检索和阅读</a:t>
              </a:r>
              <a:endParaRPr lang="zh-CN">
                <a:latin typeface="微软雅黑"/>
                <a:ea typeface="微软雅黑"/>
                <a:cs typeface="微软雅黑"/>
                <a:sym typeface="微软雅黑"/>
              </a:endParaRPr>
            </a:p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r>
                <a:rPr lang="zh-CN">
                  <a:latin typeface="微软雅黑"/>
                  <a:ea typeface="微软雅黑"/>
                  <a:cs typeface="微软雅黑"/>
                  <a:sym typeface="微软雅黑"/>
                </a:rPr>
                <a:t>写作：如何整理及撰写大量文献的综述（提供</a:t>
              </a:r>
              <a:r>
                <a:rPr lang="zh-CN">
                  <a:latin typeface="微软雅黑"/>
                  <a:ea typeface="微软雅黑"/>
                  <a:cs typeface="微软雅黑"/>
                  <a:sym typeface="微软雅黑"/>
                </a:rPr>
                <a:t>可操作的方法，如有例文解析会更好）</a:t>
              </a:r>
              <a:endParaRPr lang="zh-CN">
                <a:latin typeface="微软雅黑"/>
                <a:ea typeface="微软雅黑"/>
                <a:cs typeface="微软雅黑"/>
                <a:sym typeface="微软雅黑"/>
              </a:endParaRPr>
            </a:p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r>
                <a:rPr lang="zh-CN">
                  <a:latin typeface="微软雅黑"/>
                  <a:ea typeface="微软雅黑"/>
                  <a:cs typeface="微软雅黑"/>
                  <a:sym typeface="微软雅黑"/>
                </a:rPr>
                <a:t>格式与规范：如果规范写作和引用？（引用规范不是</a:t>
              </a:r>
              <a:r>
                <a:rPr lang="zh-CN">
                  <a:latin typeface="微软雅黑"/>
                  <a:ea typeface="微软雅黑"/>
                  <a:cs typeface="微软雅黑"/>
                  <a:sym typeface="微软雅黑"/>
                </a:rPr>
                <a:t>本次重点）如何从模仿开始着手写文献综述</a:t>
              </a:r>
              <a:endParaRPr lang="zh-CN">
                <a:latin typeface="微软雅黑"/>
                <a:ea typeface="微软雅黑"/>
                <a:cs typeface="微软雅黑"/>
                <a:sym typeface="微软雅黑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push/>
      </p:transition>
    </mc:Choice>
    <mc:Fallback>
      <p:transition spd="slow" advClick="0" advTm="0">
        <p:push/>
      </p:transition>
    </mc:Fallback>
  </mc:AlternateContent>
  <p:timing>
    <p:tnLst>
      <p:par>
        <p:cTn id="1" dur="indefinite" restart="never" fill="hold" nodeType="tmRoot"/>
      </p:par>
    </p:tnLst>
    <p:bldLst>
      <p:bldP spid="209" grpId="3" bldLvl="0" animBg="1" advAuto="0"/>
      <p:bldP spid="205" grpId="2" bldLvl="0" animBg="1" advAuto="0"/>
      <p:bldP spid="202" grpId="1" bldLvl="0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文本框 32"/>
          <p:cNvSpPr/>
          <p:nvPr/>
        </p:nvSpPr>
        <p:spPr>
          <a:xfrm>
            <a:off x="4447874" y="836693"/>
            <a:ext cx="3296285" cy="52197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 sz="2800" b="1">
                <a:solidFill>
                  <a:srgbClr val="1259A5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/>
              <a:t>如何检索、</a:t>
            </a:r>
            <a:r>
              <a:rPr lang="zh-CN"/>
              <a:t>收集文献</a:t>
            </a:r>
            <a:endParaRPr lang="zh-CN"/>
          </a:p>
        </p:txBody>
      </p:sp>
      <p:sp>
        <p:nvSpPr>
          <p:cNvPr id="335" name="矩形 35"/>
          <p:cNvSpPr/>
          <p:nvPr/>
        </p:nvSpPr>
        <p:spPr>
          <a:xfrm rot="16200000">
            <a:off x="5852760" y="-203612"/>
            <a:ext cx="323851" cy="1564805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  <a:endParaRPr sz="1800"/>
          </a:p>
        </p:txBody>
      </p:sp>
      <p:grpSp>
        <p:nvGrpSpPr>
          <p:cNvPr id="338" name="组合 42"/>
          <p:cNvGrpSpPr/>
          <p:nvPr/>
        </p:nvGrpSpPr>
        <p:grpSpPr>
          <a:xfrm>
            <a:off x="407035" y="1412875"/>
            <a:ext cx="7599680" cy="3638549"/>
            <a:chOff x="0" y="0"/>
            <a:chExt cx="8001217" cy="3638542"/>
          </a:xfrm>
        </p:grpSpPr>
        <p:sp>
          <p:nvSpPr>
            <p:cNvPr id="336" name="文本框 7"/>
            <p:cNvSpPr/>
            <p:nvPr/>
          </p:nvSpPr>
          <p:spPr>
            <a:xfrm>
              <a:off x="0" y="0"/>
              <a:ext cx="8001217" cy="3901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lvl1pPr marL="342900" indent="-342900">
                <a:buSzPct val="100000"/>
                <a:buFont typeface="Arial" panose="020B0604020202020204"/>
                <a:buChar char="•"/>
                <a:defRPr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r>
                <a:rPr lang="zh-CN">
                  <a:latin typeface="微软雅黑"/>
                  <a:ea typeface="微软雅黑"/>
                  <a:cs typeface="微软雅黑"/>
                  <a:sym typeface="微软雅黑"/>
                </a:rPr>
                <a:t>检索的方式非常多，而且因学科而异，列举一些哲学这边的常用</a:t>
              </a:r>
              <a:r>
                <a:rPr lang="zh-CN">
                  <a:latin typeface="微软雅黑"/>
                  <a:ea typeface="微软雅黑"/>
                  <a:cs typeface="微软雅黑"/>
                  <a:sym typeface="微软雅黑"/>
                </a:rPr>
                <a:t>方法</a:t>
              </a:r>
              <a:endParaRPr lang="zh-CN">
                <a:latin typeface="微软雅黑"/>
                <a:ea typeface="微软雅黑"/>
                <a:cs typeface="微软雅黑"/>
                <a:sym typeface="微软雅黑"/>
              </a:endParaRPr>
            </a:p>
          </p:txBody>
        </p:sp>
        <p:sp>
          <p:nvSpPr>
            <p:cNvPr id="337" name="文本框 8"/>
            <p:cNvSpPr/>
            <p:nvPr/>
          </p:nvSpPr>
          <p:spPr>
            <a:xfrm>
              <a:off x="524812" y="317499"/>
              <a:ext cx="6392015" cy="33210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lvl1pPr>
                <a:lnSpc>
                  <a:spcPct val="150000"/>
                </a:lnSpc>
                <a:defRPr sz="1400"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 marL="685800" lvl="1" indent="-228600" algn="just" defTabSz="915035">
                <a:lnSpc>
                  <a:spcPct val="150000"/>
                </a:lnSpc>
                <a:spcAft>
                  <a:spcPts val="600"/>
                </a:spcAft>
                <a:buSzPct val="100000"/>
                <a:buFont typeface="Arial" panose="020B0604020202020204"/>
                <a:buChar char="•"/>
                <a:defRPr sz="1400">
                  <a:latin typeface="微软雅黑"/>
                  <a:ea typeface="微软雅黑"/>
                  <a:cs typeface="微软雅黑"/>
                  <a:sym typeface="微软雅黑"/>
                </a:defRPr>
              </a:pPr>
              <a:r>
                <a:rPr lang="zh-CN" sz="1800">
                  <a:sym typeface="+mn-ea"/>
                </a:rPr>
                <a:t>中文：知网硕博论文库</a:t>
              </a:r>
              <a:r>
                <a:rPr lang="en-US" altLang="zh-CN" sz="1800">
                  <a:sym typeface="+mn-ea"/>
                </a:rPr>
                <a:t>+</a:t>
              </a:r>
              <a:r>
                <a:rPr lang="zh-CN" altLang="en-US" sz="1800">
                  <a:sym typeface="+mn-ea"/>
                </a:rPr>
                <a:t>知网最新核心期刊论文</a:t>
              </a:r>
              <a:r>
                <a:rPr lang="en-US" altLang="zh-CN" sz="1800">
                  <a:sym typeface="+mn-ea"/>
                </a:rPr>
                <a:t>+</a:t>
              </a:r>
              <a:r>
                <a:rPr lang="zh-CN" altLang="en-US" sz="1800">
                  <a:sym typeface="+mn-ea"/>
                </a:rPr>
                <a:t>豆瓣／图书馆网站搜索出版物</a:t>
              </a:r>
              <a:r>
                <a:rPr lang="en-US" altLang="zh-CN" sz="1800">
                  <a:sym typeface="+mn-ea"/>
                </a:rPr>
                <a:t>+</a:t>
              </a:r>
              <a:r>
                <a:rPr lang="zh-CN" altLang="en-US" sz="1800">
                  <a:sym typeface="+mn-ea"/>
                </a:rPr>
                <a:t>人肉咨询／清华学位论文库</a:t>
              </a:r>
              <a:endParaRPr lang="zh-CN" altLang="en-US" sz="1800"/>
            </a:p>
            <a:p>
              <a:pPr marL="685800" lvl="1" indent="-228600" algn="just" defTabSz="915035">
                <a:lnSpc>
                  <a:spcPct val="150000"/>
                </a:lnSpc>
                <a:spcAft>
                  <a:spcPts val="600"/>
                </a:spcAft>
                <a:buSzPct val="100000"/>
                <a:buFont typeface="Arial" panose="020B0604020202020204"/>
                <a:buChar char="•"/>
                <a:defRPr sz="1400">
                  <a:latin typeface="微软雅黑"/>
                  <a:ea typeface="微软雅黑"/>
                  <a:cs typeface="微软雅黑"/>
                  <a:sym typeface="微软雅黑"/>
                </a:defRPr>
              </a:pPr>
              <a:r>
                <a:rPr lang="zh-CN" altLang="en-US" sz="1800">
                  <a:sym typeface="+mn-ea"/>
                </a:rPr>
                <a:t>英文：</a:t>
              </a:r>
              <a:r>
                <a:rPr lang="en-US" altLang="zh-CN" sz="1800">
                  <a:sym typeface="+mn-ea"/>
                </a:rPr>
                <a:t>ProQuest</a:t>
              </a:r>
              <a:r>
                <a:rPr lang="zh-CN" altLang="en-US" sz="1800">
                  <a:sym typeface="+mn-ea"/>
                </a:rPr>
                <a:t>数据库</a:t>
              </a:r>
              <a:r>
                <a:rPr lang="en-US" altLang="zh-CN" sz="1800">
                  <a:sym typeface="+mn-ea"/>
                </a:rPr>
                <a:t>+Jstor</a:t>
              </a:r>
              <a:r>
                <a:rPr lang="zh-CN" altLang="en-US" sz="1800">
                  <a:sym typeface="+mn-ea"/>
                </a:rPr>
                <a:t>／谷歌学术</a:t>
              </a:r>
              <a:r>
                <a:rPr lang="en-US" altLang="zh-CN" sz="1800">
                  <a:sym typeface="+mn-ea"/>
                </a:rPr>
                <a:t>+</a:t>
              </a:r>
              <a:r>
                <a:rPr lang="zh-CN" altLang="en-US" sz="1800">
                  <a:sym typeface="+mn-ea"/>
                </a:rPr>
                <a:t>课程</a:t>
              </a:r>
              <a:r>
                <a:rPr lang="en-US" altLang="zh-CN" sz="1800">
                  <a:sym typeface="+mn-ea"/>
                </a:rPr>
                <a:t>syllabus</a:t>
              </a:r>
              <a:r>
                <a:rPr lang="zh-CN" altLang="en-US" sz="1800">
                  <a:sym typeface="+mn-ea"/>
                </a:rPr>
                <a:t>／相关协会网站</a:t>
              </a:r>
              <a:r>
                <a:rPr lang="en-US" altLang="zh-CN" sz="1800">
                  <a:sym typeface="+mn-ea"/>
                </a:rPr>
                <a:t>+</a:t>
              </a:r>
              <a:r>
                <a:rPr lang="zh-CN" altLang="en-US" sz="1800">
                  <a:sym typeface="+mn-ea"/>
                </a:rPr>
                <a:t>学者个人网站主页</a:t>
              </a:r>
              <a:endParaRPr lang="zh-CN" altLang="en-US" sz="1800">
                <a:sym typeface="+mn-ea"/>
              </a:endParaRPr>
            </a:p>
            <a:p>
              <a:pPr marL="685800" lvl="1" indent="-228600" algn="just" defTabSz="915035">
                <a:lnSpc>
                  <a:spcPct val="150000"/>
                </a:lnSpc>
                <a:spcAft>
                  <a:spcPts val="600"/>
                </a:spcAft>
                <a:buSzPct val="100000"/>
                <a:buFont typeface="Arial" panose="020B0604020202020204"/>
                <a:buChar char="•"/>
                <a:defRPr sz="1400">
                  <a:latin typeface="微软雅黑"/>
                  <a:ea typeface="微软雅黑"/>
                  <a:cs typeface="微软雅黑"/>
                  <a:sym typeface="微软雅黑"/>
                </a:defRPr>
              </a:pPr>
              <a:r>
                <a:rPr lang="zh-CN" sz="1800">
                  <a:sym typeface="+mn-ea"/>
                </a:rPr>
                <a:t>方法论核心</a:t>
              </a:r>
              <a:endParaRPr lang="zh-CN" sz="1800">
                <a:sym typeface="+mn-ea"/>
              </a:endParaRPr>
            </a:p>
            <a:p>
              <a:pPr algn="just">
                <a:lnSpc>
                  <a:spcPct val="150000"/>
                </a:lnSpc>
                <a:defRPr sz="1400"/>
              </a:pPr>
              <a:r>
                <a:rPr lang="en-US" altLang="zh-CN" sz="1800">
                  <a:sym typeface="微软雅黑"/>
                </a:rPr>
                <a:t>		</a:t>
              </a:r>
              <a:r>
                <a:rPr lang="zh-CN" sz="1800">
                  <a:sym typeface="微软雅黑"/>
                </a:rPr>
                <a:t>以文献找文献，以人找文献</a:t>
              </a:r>
              <a:r>
                <a:rPr lang="en-US" altLang="zh-CN" sz="1800">
                  <a:sym typeface="微软雅黑"/>
                </a:rPr>
                <a:t>		</a:t>
              </a:r>
              <a:endParaRPr lang="en-US" altLang="zh-CN" sz="1800">
                <a:sym typeface="微软雅黑"/>
              </a:endParaRPr>
            </a:p>
            <a:p>
              <a:pPr algn="just">
                <a:lnSpc>
                  <a:spcPct val="150000"/>
                </a:lnSpc>
                <a:defRPr sz="1400"/>
              </a:pPr>
              <a:r>
                <a:rPr lang="en-US" altLang="zh-CN" sz="1800">
                  <a:sym typeface="微软雅黑"/>
                </a:rPr>
                <a:t>		</a:t>
              </a:r>
              <a:r>
                <a:rPr lang="zh-CN" sz="1800">
                  <a:sym typeface="微软雅黑"/>
                </a:rPr>
                <a:t>不畏惧“海读”，也不吝惜“删减”</a:t>
              </a:r>
              <a:endParaRPr lang="zh-CN" sz="1800">
                <a:sym typeface="微软雅黑"/>
              </a:endParaRPr>
            </a:p>
            <a:p>
              <a:pPr algn="just">
                <a:lnSpc>
                  <a:spcPct val="150000"/>
                </a:lnSpc>
                <a:defRPr sz="1400"/>
              </a:pPr>
              <a:r>
                <a:rPr lang="en-US" altLang="zh-CN" sz="1800">
                  <a:sym typeface="微软雅黑"/>
                </a:rPr>
                <a:t>		</a:t>
              </a:r>
              <a:r>
                <a:rPr lang="zh-CN" sz="1800">
                  <a:sym typeface="微软雅黑"/>
                </a:rPr>
                <a:t>阅读的同时</a:t>
              </a:r>
              <a:r>
                <a:rPr lang="zh-CN" sz="1800" b="1">
                  <a:solidFill>
                    <a:schemeClr val="accent1"/>
                  </a:solidFill>
                  <a:sym typeface="微软雅黑"/>
                </a:rPr>
                <a:t>不断思考</a:t>
              </a:r>
              <a:r>
                <a:rPr lang="zh-CN" sz="1800">
                  <a:sym typeface="微软雅黑"/>
                </a:rPr>
                <a:t>，思路越清晰，阅读效果越高</a:t>
              </a:r>
              <a:endParaRPr lang="zh-CN" sz="1800">
                <a:latin typeface="微软雅黑"/>
                <a:ea typeface="微软雅黑"/>
                <a:cs typeface="微软雅黑"/>
                <a:sym typeface="微软雅黑"/>
              </a:endParaRPr>
            </a:p>
            <a:p>
              <a:pPr algn="just">
                <a:lnSpc>
                  <a:spcPct val="150000"/>
                </a:lnSpc>
                <a:defRPr sz="1400"/>
              </a:pPr>
              <a:endParaRPr lang="zh-CN" altLang="en-US" sz="1600">
                <a:sym typeface="+mn-ea"/>
              </a:endParaRPr>
            </a:p>
            <a:p>
              <a:pPr marL="685800" lvl="1" indent="-228600" algn="just" defTabSz="915035">
                <a:lnSpc>
                  <a:spcPct val="150000"/>
                </a:lnSpc>
                <a:spcAft>
                  <a:spcPts val="600"/>
                </a:spcAft>
                <a:buSzPct val="100000"/>
                <a:buFont typeface="Arial" panose="020B0604020202020204"/>
                <a:buChar char="•"/>
                <a:defRPr sz="14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 lang="zh-CN" altLang="en-US" sz="1600">
                <a:latin typeface="微软雅黑"/>
                <a:ea typeface="微软雅黑"/>
                <a:cs typeface="微软雅黑"/>
                <a:sym typeface="微软雅黑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92035" y="1823085"/>
            <a:ext cx="3926840" cy="3926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push/>
      </p:transition>
    </mc:Choice>
    <mc:Fallback>
      <p:transition spd="slow" advClick="0" advTm="0">
        <p:push/>
      </p:transition>
    </mc:Fallback>
  </mc:AlternateContent>
  <p:timing>
    <p:tnLst>
      <p:par>
        <p:cTn id="1" dur="indefinite" restart="never" fill="hold" nodeType="tmRoot"/>
      </p:par>
    </p:tnLst>
    <p:bldLst>
      <p:bldP spid="338" grpId="2" bldLvl="0" animBg="1" advAuto="0"/>
      <p:bldP spid="335" grpId="1" bldLvl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文本框 32"/>
          <p:cNvSpPr/>
          <p:nvPr/>
        </p:nvSpPr>
        <p:spPr>
          <a:xfrm>
            <a:off x="4678645" y="837014"/>
            <a:ext cx="2743200" cy="52197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defRPr sz="2800" b="1">
                <a:solidFill>
                  <a:srgbClr val="1259A5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/>
              <a:t>如何</a:t>
            </a:r>
            <a:r>
              <a:t>筛选文献</a:t>
            </a:r>
          </a:p>
        </p:txBody>
      </p:sp>
      <p:sp>
        <p:nvSpPr>
          <p:cNvPr id="370" name="矩形 35"/>
          <p:cNvSpPr/>
          <p:nvPr/>
        </p:nvSpPr>
        <p:spPr>
          <a:xfrm rot="16200000">
            <a:off x="5888320" y="-203612"/>
            <a:ext cx="323851" cy="1564805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  <a:endParaRPr sz="1800"/>
          </a:p>
        </p:txBody>
      </p:sp>
      <p:grpSp>
        <p:nvGrpSpPr>
          <p:cNvPr id="275" name="组合 42"/>
          <p:cNvGrpSpPr/>
          <p:nvPr/>
        </p:nvGrpSpPr>
        <p:grpSpPr>
          <a:xfrm>
            <a:off x="911846" y="1269016"/>
            <a:ext cx="8547100" cy="1111886"/>
            <a:chOff x="0" y="0"/>
            <a:chExt cx="8547099" cy="1111885"/>
          </a:xfrm>
        </p:grpSpPr>
        <p:sp>
          <p:nvSpPr>
            <p:cNvPr id="273" name="文本框 43"/>
            <p:cNvSpPr/>
            <p:nvPr/>
          </p:nvSpPr>
          <p:spPr>
            <a:xfrm>
              <a:off x="0" y="0"/>
              <a:ext cx="8386658" cy="3975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marL="342900" indent="-342900">
                <a:buSzPct val="100000"/>
                <a:buFont typeface="Arial" panose="020B0604020202020204"/>
                <a:buChar char="•"/>
                <a:defRPr sz="20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评问题和角度</a:t>
              </a:r>
              <a:r>
                <a:rPr lang="zh-CN"/>
                <a:t>（</a:t>
              </a:r>
              <a:r>
                <a:rPr lang="zh-CN"/>
                <a:t>问题意识）</a:t>
              </a:r>
              <a:endParaRPr lang="zh-CN"/>
            </a:p>
          </p:txBody>
        </p:sp>
        <p:sp>
          <p:nvSpPr>
            <p:cNvPr id="274" name="文本框 45"/>
            <p:cNvSpPr/>
            <p:nvPr/>
          </p:nvSpPr>
          <p:spPr>
            <a:xfrm>
              <a:off x="354330" y="467995"/>
              <a:ext cx="8192769" cy="6438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作者针对和因应了所论领域里哪些学术的</a:t>
              </a:r>
              <a:r>
                <a:t>“</a:t>
              </a: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基本问题</a:t>
              </a:r>
              <a:r>
                <a:t>”</a:t>
              </a: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，是否回避或</a:t>
              </a:r>
              <a:r>
                <a:t>“</a:t>
              </a: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遗漏</a:t>
              </a:r>
              <a:r>
                <a:t>”</a:t>
              </a: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了应该处理的面相？作者的选题角度如何发展了现有的研究？</a:t>
              </a:r>
              <a:endParaRPr>
                <a:latin typeface="微软雅黑"/>
                <a:ea typeface="微软雅黑"/>
                <a:cs typeface="微软雅黑"/>
                <a:sym typeface="微软雅黑"/>
              </a:endParaRPr>
            </a:p>
          </p:txBody>
        </p:sp>
      </p:grpSp>
      <p:grpSp>
        <p:nvGrpSpPr>
          <p:cNvPr id="278" name="组合 51"/>
          <p:cNvGrpSpPr/>
          <p:nvPr/>
        </p:nvGrpSpPr>
        <p:grpSpPr>
          <a:xfrm>
            <a:off x="911846" y="2432949"/>
            <a:ext cx="8432165" cy="1511301"/>
            <a:chOff x="0" y="0"/>
            <a:chExt cx="8432164" cy="1511299"/>
          </a:xfrm>
        </p:grpSpPr>
        <p:sp>
          <p:nvSpPr>
            <p:cNvPr id="276" name="文本框 52"/>
            <p:cNvSpPr/>
            <p:nvPr/>
          </p:nvSpPr>
          <p:spPr>
            <a:xfrm>
              <a:off x="0" y="0"/>
              <a:ext cx="7496174" cy="3975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marL="342900" indent="-342900">
                <a:buSzPct val="100000"/>
                <a:buFont typeface="Arial" panose="020B0604020202020204"/>
                <a:buChar char="•"/>
                <a:defRPr sz="20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评材料和文本</a:t>
              </a:r>
              <a:r>
                <a:rPr lang="zh-CN"/>
                <a:t>（创新的“三新”：新材料、新角度、新</a:t>
              </a:r>
              <a:r>
                <a:rPr lang="zh-CN"/>
                <a:t>观点）</a:t>
              </a:r>
              <a:endParaRPr lang="zh-CN"/>
            </a:p>
          </p:txBody>
        </p:sp>
        <p:sp>
          <p:nvSpPr>
            <p:cNvPr id="277" name="文本框 53"/>
            <p:cNvSpPr/>
            <p:nvPr/>
          </p:nvSpPr>
          <p:spPr>
            <a:xfrm>
              <a:off x="354330" y="452120"/>
              <a:ext cx="8077834" cy="10591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作者主要运用什么资料？是否搜集和运用了较多的新资料？或他人</a:t>
              </a:r>
              <a:r>
                <a:t>“</a:t>
              </a: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视而不见</a:t>
              </a:r>
              <a:r>
                <a:t>”</a:t>
              </a: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的资料？</a:t>
              </a:r>
              <a:endParaRPr>
                <a:latin typeface="微软雅黑"/>
                <a:ea typeface="微软雅黑"/>
                <a:cs typeface="微软雅黑"/>
                <a:sym typeface="微软雅黑"/>
              </a:endParaRPr>
            </a:p>
            <a:p>
              <a:pPr algn="just">
                <a:lnSpc>
                  <a:spcPct val="150000"/>
                </a:lnSpc>
              </a:pPr>
            </a:p>
          </p:txBody>
        </p:sp>
      </p:grpSp>
      <p:grpSp>
        <p:nvGrpSpPr>
          <p:cNvPr id="282" name="组合 51"/>
          <p:cNvGrpSpPr/>
          <p:nvPr/>
        </p:nvGrpSpPr>
        <p:grpSpPr>
          <a:xfrm>
            <a:off x="911845" y="3646293"/>
            <a:ext cx="8345170" cy="1315720"/>
            <a:chOff x="0" y="0"/>
            <a:chExt cx="8345168" cy="1315718"/>
          </a:xfrm>
        </p:grpSpPr>
        <p:sp>
          <p:nvSpPr>
            <p:cNvPr id="280" name="文本框 16"/>
            <p:cNvSpPr/>
            <p:nvPr/>
          </p:nvSpPr>
          <p:spPr>
            <a:xfrm>
              <a:off x="0" y="0"/>
              <a:ext cx="8219592" cy="3975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marL="342900" indent="-342900">
                <a:buSzPct val="100000"/>
                <a:buFont typeface="Arial" panose="020B0604020202020204"/>
                <a:buChar char="•"/>
                <a:defRPr sz="20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评</a:t>
              </a:r>
              <a:r>
                <a:rPr lang="zh-CN"/>
                <a:t>观点</a:t>
              </a:r>
              <a:r>
                <a:t>与论证</a:t>
              </a:r>
              <a:r>
                <a:rPr lang="zh-CN"/>
                <a:t>（论点、关键性</a:t>
              </a:r>
              <a:r>
                <a:rPr lang="zh-CN"/>
                <a:t>批判）</a:t>
              </a:r>
              <a:endParaRPr lang="zh-CN"/>
            </a:p>
          </p:txBody>
        </p:sp>
        <p:sp>
          <p:nvSpPr>
            <p:cNvPr id="281" name="文本框 17"/>
            <p:cNvSpPr/>
            <p:nvPr/>
          </p:nvSpPr>
          <p:spPr>
            <a:xfrm>
              <a:off x="354330" y="394969"/>
              <a:ext cx="7990838" cy="920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作者怎样安排材料及怎样论证其所欲言？其所用材料及其论证是否能成功地支持其所欲言？作者之文字表述是否能做到</a:t>
              </a:r>
              <a:r>
                <a:t>“</a:t>
              </a: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辞达意</a:t>
              </a:r>
              <a:r>
                <a:t>”</a:t>
              </a: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？</a:t>
              </a:r>
              <a:r>
                <a:rPr lang="zh-CN">
                  <a:latin typeface="微软雅黑"/>
                  <a:ea typeface="微软雅黑"/>
                  <a:cs typeface="微软雅黑"/>
                  <a:sym typeface="微软雅黑"/>
                </a:rPr>
                <a:t>作者对理论对手的批评和回应是否</a:t>
              </a:r>
              <a:r>
                <a:rPr lang="zh-CN">
                  <a:latin typeface="微软雅黑"/>
                  <a:ea typeface="微软雅黑"/>
                  <a:cs typeface="微软雅黑"/>
                  <a:sym typeface="微软雅黑"/>
                </a:rPr>
                <a:t>成功？</a:t>
              </a:r>
              <a:endParaRPr lang="zh-CN">
                <a:latin typeface="微软雅黑"/>
                <a:ea typeface="微软雅黑"/>
                <a:cs typeface="微软雅黑"/>
                <a:sym typeface="微软雅黑"/>
              </a:endParaRPr>
            </a:p>
          </p:txBody>
        </p:sp>
      </p:grpSp>
      <p:grpSp>
        <p:nvGrpSpPr>
          <p:cNvPr id="286" name="组合 51"/>
          <p:cNvGrpSpPr/>
          <p:nvPr/>
        </p:nvGrpSpPr>
        <p:grpSpPr>
          <a:xfrm>
            <a:off x="911845" y="5127725"/>
            <a:ext cx="8547735" cy="1038859"/>
            <a:chOff x="0" y="0"/>
            <a:chExt cx="8547733" cy="1038858"/>
          </a:xfrm>
        </p:grpSpPr>
        <p:sp>
          <p:nvSpPr>
            <p:cNvPr id="284" name="文本框 18"/>
            <p:cNvSpPr/>
            <p:nvPr/>
          </p:nvSpPr>
          <p:spPr>
            <a:xfrm>
              <a:off x="0" y="0"/>
              <a:ext cx="8219592" cy="3975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marL="342900" indent="-342900">
                <a:buSzPct val="100000"/>
                <a:buFont typeface="Arial" panose="020B0604020202020204"/>
                <a:buChar char="•"/>
                <a:defRPr sz="20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rPr lang="zh-CN"/>
                <a:t>评突破</a:t>
              </a:r>
              <a:r>
                <a:t>与影响</a:t>
              </a:r>
              <a:r>
                <a:rPr lang="zh-CN"/>
                <a:t>（学术生涯整体</a:t>
              </a:r>
              <a:r>
                <a:rPr lang="zh-CN"/>
                <a:t>与学术史</a:t>
              </a:r>
              <a:r>
                <a:rPr lang="zh-CN"/>
                <a:t>整体）</a:t>
              </a:r>
              <a:endParaRPr lang="zh-CN"/>
            </a:p>
          </p:txBody>
        </p:sp>
        <p:sp>
          <p:nvSpPr>
            <p:cNvPr id="285" name="文本框 20"/>
            <p:cNvSpPr/>
            <p:nvPr/>
          </p:nvSpPr>
          <p:spPr>
            <a:xfrm>
              <a:off x="354330" y="394969"/>
              <a:ext cx="8193403" cy="6438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作品是否已经基本解决了其所讨论的问题？是否提出或提示了一些值得进一步研究的问题？</a:t>
              </a:r>
              <a:r>
                <a:rPr lang="zh-CN">
                  <a:latin typeface="微软雅黑"/>
                  <a:ea typeface="微软雅黑"/>
                  <a:cs typeface="微软雅黑"/>
                  <a:sym typeface="微软雅黑"/>
                </a:rPr>
                <a:t>作品在作者自身的思想发展历程中又扮演着怎样的</a:t>
              </a:r>
              <a:r>
                <a:rPr lang="zh-CN">
                  <a:latin typeface="微软雅黑"/>
                  <a:ea typeface="微软雅黑"/>
                  <a:cs typeface="微软雅黑"/>
                  <a:sym typeface="微软雅黑"/>
                </a:rPr>
                <a:t>角色</a:t>
              </a:r>
              <a:endParaRPr lang="zh-CN">
                <a:latin typeface="微软雅黑"/>
                <a:ea typeface="微软雅黑"/>
                <a:cs typeface="微软雅黑"/>
                <a:sym typeface="微软雅黑"/>
              </a:endParaRPr>
            </a:p>
          </p:txBody>
        </p:sp>
      </p:grpSp>
      <p:sp>
        <p:nvSpPr>
          <p:cNvPr id="2" name="文本框 20"/>
          <p:cNvSpPr/>
          <p:nvPr/>
        </p:nvSpPr>
        <p:spPr>
          <a:xfrm>
            <a:off x="983615" y="6330950"/>
            <a:ext cx="10066020" cy="5822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spAutoFit/>
          </a:bodyPr>
          <a:lstStyle>
            <a:lvl1pPr>
              <a:defRPr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zh-CN" sz="1600">
                <a:solidFill>
                  <a:schemeClr val="bg1"/>
                </a:solidFill>
                <a:latin typeface="仿宋" charset="0"/>
                <a:ea typeface="仿宋" charset="0"/>
                <a:cs typeface="仿宋" charset="0"/>
                <a:sym typeface="微软雅黑"/>
              </a:rPr>
              <a:t>需要注意的是，文献的“收集、筛选和组织”并没有严格的先后顺序。虽然一般是先收集，后筛选，最后组织，但很多时候需要循环往复</a:t>
            </a:r>
            <a:endParaRPr lang="zh-CN" sz="1600">
              <a:solidFill>
                <a:schemeClr val="bg1"/>
              </a:solidFill>
              <a:latin typeface="仿宋" charset="0"/>
              <a:ea typeface="仿宋" charset="0"/>
              <a:cs typeface="仿宋" charset="0"/>
              <a:sym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push/>
      </p:transition>
    </mc:Choice>
    <mc:Fallback>
      <p:transition spd="slow" advClick="0" advTm="0">
        <p:push/>
      </p:transition>
    </mc:Fallback>
  </mc:AlternateContent>
  <p:timing>
    <p:tnLst>
      <p:par>
        <p:cTn id="1" dur="indefinite" restart="never" fill="hold" nodeType="tmRoot"/>
      </p:par>
    </p:tnLst>
    <p:bldLst>
      <p:bldP spid="370" grpId="1" bldLvl="0" animBg="1" advAuto="0"/>
      <p:bldP spid="275" grpId="1" bldLvl="0" animBg="1" advAuto="0"/>
      <p:bldP spid="286" grpId="4" bldLvl="0" animBg="1" advAuto="0"/>
      <p:bldP spid="278" grpId="2" bldLvl="0" animBg="1" advAuto="0"/>
      <p:bldP spid="282" grpId="3" bldLvl="0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文本框 32"/>
          <p:cNvSpPr/>
          <p:nvPr/>
        </p:nvSpPr>
        <p:spPr>
          <a:xfrm>
            <a:off x="4091636" y="740173"/>
            <a:ext cx="4008755" cy="52197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 sz="2800" b="1">
                <a:solidFill>
                  <a:srgbClr val="1259A5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/>
              <a:t>如何思考、怎样组织</a:t>
            </a:r>
            <a:r>
              <a:rPr lang="zh-CN"/>
              <a:t>文献</a:t>
            </a:r>
            <a:endParaRPr lang="zh-CN"/>
          </a:p>
        </p:txBody>
      </p:sp>
      <p:sp>
        <p:nvSpPr>
          <p:cNvPr id="330" name="矩形 35"/>
          <p:cNvSpPr/>
          <p:nvPr/>
        </p:nvSpPr>
        <p:spPr>
          <a:xfrm rot="16200000">
            <a:off x="5888320" y="-203612"/>
            <a:ext cx="323851" cy="1564805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  <p:sp>
        <p:nvSpPr>
          <p:cNvPr id="3" name="文本框 33"/>
          <p:cNvSpPr/>
          <p:nvPr/>
        </p:nvSpPr>
        <p:spPr>
          <a:xfrm>
            <a:off x="479425" y="1262380"/>
            <a:ext cx="5210810" cy="5034280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p>
            <a:pPr marL="0" lvl="1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 b="1">
                <a:latin typeface="Times New Roman Regular" panose="02020603050405020304" charset="0"/>
                <a:ea typeface="宋体" charset="0"/>
                <a:cs typeface="Times New Roman Regular" panose="02020603050405020304" charset="0"/>
                <a:sym typeface="+mn-ea"/>
              </a:rPr>
              <a:t>组织文献的核心在于抓住“关键文献”</a:t>
            </a:r>
            <a:endParaRPr lang="zh-CN" b="1">
              <a:latin typeface="Times New Roman Regular" panose="02020603050405020304" charset="0"/>
              <a:ea typeface="宋体" charset="0"/>
              <a:cs typeface="Times New Roman Regular" panose="02020603050405020304" charset="0"/>
              <a:sym typeface="+mn-ea"/>
            </a:endParaRPr>
          </a:p>
          <a:p>
            <a:pPr marL="457200" lvl="2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判断“关键文献”，一般有这样几方面</a:t>
            </a:r>
            <a:r>
              <a:rPr lang="zh-CN" altLang="en-US"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特征：</a:t>
            </a:r>
            <a:endParaRPr lang="zh-CN" altLang="en-US">
              <a:latin typeface="Times New Roman Regular" panose="02020603050405020304" charset="0"/>
              <a:ea typeface="宋体" charset="0"/>
              <a:cs typeface="Times New Roman Regular" panose="02020603050405020304" charset="0"/>
            </a:endParaRPr>
          </a:p>
          <a:p>
            <a:pPr marL="457200" lvl="2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（</a:t>
            </a:r>
            <a:r>
              <a:rPr lang="en-US" altLang="zh-CN"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a</a:t>
            </a:r>
            <a:r>
              <a:rPr lang="zh-CN" altLang="en-US"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）突破了某种既有的理论范式，提出了一种新的</a:t>
            </a:r>
            <a:r>
              <a:rPr lang="zh-CN" altLang="en-US"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研究范式，以至于后续的文本都受到它的</a:t>
            </a:r>
            <a:r>
              <a:rPr lang="zh-CN" altLang="en-US"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影响</a:t>
            </a:r>
            <a:endParaRPr lang="zh-CN" altLang="en-US">
              <a:latin typeface="Times New Roman Regular" panose="02020603050405020304" charset="0"/>
              <a:ea typeface="宋体" charset="0"/>
              <a:cs typeface="Times New Roman Regular" panose="02020603050405020304" charset="0"/>
            </a:endParaRPr>
          </a:p>
          <a:p>
            <a:pPr marL="457200" lvl="2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（</a:t>
            </a:r>
            <a:r>
              <a:rPr lang="en-US" altLang="zh-CN"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b</a:t>
            </a:r>
            <a:r>
              <a:rPr lang="zh-CN" altLang="en-US"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）在某种研究范式之下，提出了一种或多种新的方法论，或是激发了一种或多种新的问题意识，以至影响了后续的</a:t>
            </a:r>
            <a:r>
              <a:rPr lang="zh-CN" altLang="en-US"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文本</a:t>
            </a:r>
            <a:endParaRPr lang="zh-CN" altLang="en-US">
              <a:latin typeface="Times New Roman Regular" panose="02020603050405020304" charset="0"/>
              <a:ea typeface="宋体" charset="0"/>
              <a:cs typeface="Times New Roman Regular" panose="02020603050405020304" charset="0"/>
            </a:endParaRPr>
          </a:p>
          <a:p>
            <a:pPr marL="457200" lvl="2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（</a:t>
            </a:r>
            <a:r>
              <a:rPr lang="en-US" altLang="zh-CN"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c</a:t>
            </a:r>
            <a:r>
              <a:rPr lang="zh-CN" altLang="en-US"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）在已有的问题意识之下，提出了某种新的概念或理论，引起了广泛的</a:t>
            </a:r>
            <a:r>
              <a:rPr lang="zh-CN" altLang="en-US"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争论</a:t>
            </a:r>
            <a:endParaRPr lang="zh-CN" altLang="en-US">
              <a:latin typeface="Times New Roman Regular" panose="02020603050405020304" charset="0"/>
              <a:ea typeface="宋体" charset="0"/>
              <a:cs typeface="Times New Roman Regular" panose="02020603050405020304" charset="0"/>
            </a:endParaRPr>
          </a:p>
          <a:p>
            <a:pPr marL="457200" lvl="2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（</a:t>
            </a:r>
            <a:r>
              <a:rPr lang="en-US" altLang="zh-CN"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d</a:t>
            </a:r>
            <a:r>
              <a:rPr lang="zh-CN" altLang="en-US"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）对现有的某种概念或理论做出完善、</a:t>
            </a:r>
            <a:r>
              <a:rPr lang="zh-CN" altLang="en-US"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修订，或提出</a:t>
            </a:r>
            <a:r>
              <a:rPr lang="zh-CN" altLang="en-US"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反驳</a:t>
            </a:r>
            <a:endParaRPr lang="zh-CN" altLang="en-US">
              <a:latin typeface="Times New Roman Regular" panose="02020603050405020304" charset="0"/>
              <a:ea typeface="宋体" charset="0"/>
              <a:cs typeface="Times New Roman Regular" panose="02020603050405020304" charset="0"/>
            </a:endParaRPr>
          </a:p>
        </p:txBody>
      </p:sp>
      <p:pic>
        <p:nvPicPr>
          <p:cNvPr id="2" name="图片 1" descr="WX20221201-144325@2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5955" y="1557020"/>
            <a:ext cx="5951220" cy="3796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push/>
      </p:transition>
    </mc:Choice>
    <mc:Fallback>
      <p:transition spd="slow" advClick="0" advTm="0">
        <p:push/>
      </p:transition>
    </mc:Fallback>
  </mc:AlternateContent>
  <p:timing>
    <p:tnLst>
      <p:par>
        <p:cTn id="1" dur="indefinite" restart="never" fill="hold" nodeType="tmRoot"/>
      </p:par>
    </p:tnLst>
    <p:bldLst>
      <p:bldP spid="330" grpId="1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文本框 32"/>
          <p:cNvSpPr/>
          <p:nvPr/>
        </p:nvSpPr>
        <p:spPr>
          <a:xfrm>
            <a:off x="4091636" y="740173"/>
            <a:ext cx="4008755" cy="52197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 sz="2800" b="1">
                <a:solidFill>
                  <a:srgbClr val="1259A5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/>
              <a:t>如何思考、怎样组织</a:t>
            </a:r>
            <a:r>
              <a:rPr lang="zh-CN"/>
              <a:t>文献</a:t>
            </a:r>
            <a:endParaRPr lang="zh-CN"/>
          </a:p>
        </p:txBody>
      </p:sp>
      <p:sp>
        <p:nvSpPr>
          <p:cNvPr id="330" name="矩形 35"/>
          <p:cNvSpPr/>
          <p:nvPr/>
        </p:nvSpPr>
        <p:spPr>
          <a:xfrm rot="16200000">
            <a:off x="5888320" y="-203612"/>
            <a:ext cx="323851" cy="1564805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  <a:endParaRPr sz="1800"/>
          </a:p>
        </p:txBody>
      </p:sp>
      <p:sp>
        <p:nvSpPr>
          <p:cNvPr id="3" name="文本框 33"/>
          <p:cNvSpPr/>
          <p:nvPr/>
        </p:nvSpPr>
        <p:spPr>
          <a:xfrm>
            <a:off x="407035" y="1262380"/>
            <a:ext cx="5210810" cy="4618355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p>
            <a:pPr marL="0" lvl="1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 b="1">
                <a:latin typeface="Times New Roman Regular" panose="02020603050405020304" charset="0"/>
                <a:ea typeface="宋体" charset="0"/>
                <a:cs typeface="Times New Roman Regular" panose="02020603050405020304" charset="0"/>
                <a:sym typeface="+mn-ea"/>
              </a:rPr>
              <a:t>组织文献的核心在于抓住“关键文献”</a:t>
            </a:r>
            <a:endParaRPr lang="zh-CN" b="1">
              <a:latin typeface="Times New Roman Regular" panose="02020603050405020304" charset="0"/>
              <a:ea typeface="宋体" charset="0"/>
              <a:cs typeface="Times New Roman Regular" panose="02020603050405020304" charset="0"/>
              <a:sym typeface="+mn-ea"/>
            </a:endParaRPr>
          </a:p>
          <a:p>
            <a:pPr marL="457200" lvl="2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“关键文献”就像武侠小说当中的“主角”，小说的其他情节，以及其他人物，都是围绕着“主角”为我们所知。</a:t>
            </a:r>
            <a:endParaRPr lang="zh-CN" altLang="en-US">
              <a:latin typeface="Times New Roman Regular" panose="02020603050405020304" charset="0"/>
              <a:ea typeface="宋体" charset="0"/>
              <a:cs typeface="Times New Roman Regular" panose="02020603050405020304" charset="0"/>
            </a:endParaRPr>
          </a:p>
          <a:p>
            <a:pPr marL="457200" lvl="2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同时，文献综述绝不仅仅停留在“述”，而是要进行积极的“评价”，尤其是，因为文献综述旨在服务于我们的后续研究，所以对已有研究表现出的不足加以指出就</a:t>
            </a:r>
            <a:r>
              <a:rPr lang="zh-CN" altLang="en-US"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尤其重要</a:t>
            </a:r>
            <a:endParaRPr lang="zh-CN" altLang="en-US">
              <a:latin typeface="Times New Roman Regular" panose="02020603050405020304" charset="0"/>
              <a:ea typeface="宋体" charset="0"/>
              <a:cs typeface="Times New Roman Regular" panose="02020603050405020304" charset="0"/>
            </a:endParaRPr>
          </a:p>
          <a:p>
            <a:pPr marL="457200" lvl="2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就像我们在书写“武功秘籍”时，有必要罗列优秀的前人武学，但也要相应指出前人武学当中的不足</a:t>
            </a:r>
            <a:r>
              <a:rPr lang="zh-CN" altLang="en-US"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与缺陷。</a:t>
            </a:r>
            <a:endParaRPr lang="zh-CN" altLang="en-US">
              <a:latin typeface="Times New Roman Regular" panose="02020603050405020304" charset="0"/>
              <a:ea typeface="宋体" charset="0"/>
              <a:cs typeface="Times New Roman Regular" panose="02020603050405020304" charset="0"/>
            </a:endParaRPr>
          </a:p>
        </p:txBody>
      </p:sp>
      <p:pic>
        <p:nvPicPr>
          <p:cNvPr id="4" name="图片 3" descr="WX20221201-145026@2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7710" y="1701165"/>
            <a:ext cx="5860415" cy="3665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push/>
      </p:transition>
    </mc:Choice>
    <mc:Fallback>
      <p:transition spd="slow" advClick="0" advTm="0">
        <p:push/>
      </p:transition>
    </mc:Fallback>
  </mc:AlternateContent>
  <p:timing>
    <p:tnLst>
      <p:par>
        <p:cTn id="1" dur="indefinite" restart="never" fill="hold" nodeType="tmRoot"/>
      </p:par>
    </p:tnLst>
    <p:bldLst>
      <p:bldP spid="330" grpId="1" bldLvl="0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文本框 32"/>
          <p:cNvSpPr/>
          <p:nvPr/>
        </p:nvSpPr>
        <p:spPr>
          <a:xfrm>
            <a:off x="4055441" y="512843"/>
            <a:ext cx="4008755" cy="52197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 sz="2800" b="1">
                <a:solidFill>
                  <a:srgbClr val="1259A5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/>
              <a:t>一篇不太成功的文献</a:t>
            </a:r>
            <a:r>
              <a:rPr lang="zh-CN"/>
              <a:t>综述</a:t>
            </a:r>
            <a:endParaRPr lang="zh-CN"/>
          </a:p>
        </p:txBody>
      </p:sp>
      <p:sp>
        <p:nvSpPr>
          <p:cNvPr id="330" name="矩形 35"/>
          <p:cNvSpPr/>
          <p:nvPr/>
        </p:nvSpPr>
        <p:spPr>
          <a:xfrm rot="16200000">
            <a:off x="5852125" y="-430942"/>
            <a:ext cx="323851" cy="1564805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  <a:endParaRPr sz="1800"/>
          </a:p>
        </p:txBody>
      </p:sp>
      <p:pic>
        <p:nvPicPr>
          <p:cNvPr id="2" name="图片 1" descr="WX20231027-164333@2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" y="1269365"/>
            <a:ext cx="5883275" cy="4396105"/>
          </a:xfrm>
          <a:prstGeom prst="rect">
            <a:avLst/>
          </a:prstGeom>
        </p:spPr>
      </p:pic>
      <p:pic>
        <p:nvPicPr>
          <p:cNvPr id="5" name="图片 4" descr="WX20231027-164557@2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100" y="1196975"/>
            <a:ext cx="6198235" cy="3710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push/>
      </p:transition>
    </mc:Choice>
    <mc:Fallback>
      <p:transition spd="slow" advClick="0" advTm="0">
        <p:push/>
      </p:transition>
    </mc:Fallback>
  </mc:AlternateContent>
  <p:timing>
    <p:tnLst>
      <p:par>
        <p:cTn id="1" dur="indefinite" restart="never" fill="hold" nodeType="tmRoot"/>
      </p:par>
    </p:tnLst>
    <p:bldLst>
      <p:bldP spid="330" grpId="1" bldLvl="0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文本框 32"/>
          <p:cNvSpPr/>
          <p:nvPr/>
        </p:nvSpPr>
        <p:spPr>
          <a:xfrm>
            <a:off x="4411676" y="512843"/>
            <a:ext cx="3296285" cy="52197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 sz="2800" b="1">
                <a:solidFill>
                  <a:srgbClr val="1259A5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/>
              <a:t>一个更加成功的</a:t>
            </a:r>
            <a:r>
              <a:rPr lang="zh-CN"/>
              <a:t>例子</a:t>
            </a:r>
            <a:endParaRPr lang="zh-CN"/>
          </a:p>
        </p:txBody>
      </p:sp>
      <p:sp>
        <p:nvSpPr>
          <p:cNvPr id="330" name="矩形 35"/>
          <p:cNvSpPr/>
          <p:nvPr/>
        </p:nvSpPr>
        <p:spPr>
          <a:xfrm rot="16200000">
            <a:off x="5852125" y="-430942"/>
            <a:ext cx="323851" cy="1564805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  <a:endParaRPr sz="1800"/>
          </a:p>
        </p:txBody>
      </p:sp>
      <p:pic>
        <p:nvPicPr>
          <p:cNvPr id="3" name="图片 2" descr="WX20231027-164850@2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380" y="1196340"/>
            <a:ext cx="5732780" cy="4620260"/>
          </a:xfrm>
          <a:prstGeom prst="rect">
            <a:avLst/>
          </a:prstGeom>
        </p:spPr>
      </p:pic>
      <p:pic>
        <p:nvPicPr>
          <p:cNvPr id="4" name="图片 3" descr="WX20221201-150058@2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390" y="1196975"/>
            <a:ext cx="5918835" cy="4468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push/>
      </p:transition>
    </mc:Choice>
    <mc:Fallback>
      <p:transition spd="slow" advClick="0" advTm="0">
        <p:push/>
      </p:transition>
    </mc:Fallback>
  </mc:AlternateContent>
  <p:timing>
    <p:tnLst>
      <p:par>
        <p:cTn id="1" dur="indefinite" restart="never" fill="hold" nodeType="tmRoot"/>
      </p:par>
    </p:tnLst>
    <p:bldLst>
      <p:bldP spid="330" grpId="1" bldLvl="0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标题 1"/>
          <p:cNvSpPr/>
          <p:nvPr>
            <p:ph type="title"/>
          </p:nvPr>
        </p:nvSpPr>
        <p:spPr>
          <a:xfrm>
            <a:off x="47014" y="1412890"/>
            <a:ext cx="9144001" cy="23876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2F2F2"/>
                </a:solidFill>
                <a:latin typeface="思源黑体 CN Heavy"/>
                <a:ea typeface="思源黑体 CN Heavy"/>
                <a:cs typeface="思源黑体 CN Heavy"/>
                <a:sym typeface="思源黑体 CN Heavy"/>
              </a:defRPr>
            </a:lvl1pPr>
          </a:lstStyle>
          <a:p>
            <a:r>
              <a:t>谢谢！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push/>
      </p:transition>
    </mc:Choice>
    <mc:Fallback>
      <p:transition spd="slow">
        <p:push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文本框 67"/>
          <p:cNvSpPr/>
          <p:nvPr/>
        </p:nvSpPr>
        <p:spPr>
          <a:xfrm>
            <a:off x="4285057" y="869794"/>
            <a:ext cx="3660166" cy="7264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 algn="ctr">
              <a:defRPr sz="3600" b="1">
                <a:solidFill>
                  <a:schemeClr val="accent2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目录</a:t>
            </a:r>
            <a:r>
              <a:t>/CONTENTS</a:t>
            </a:r>
          </a:p>
        </p:txBody>
      </p:sp>
      <p:sp>
        <p:nvSpPr>
          <p:cNvPr id="162" name="直接连接符 68"/>
          <p:cNvSpPr/>
          <p:nvPr/>
        </p:nvSpPr>
        <p:spPr>
          <a:xfrm>
            <a:off x="5718156" y="1672682"/>
            <a:ext cx="702528" cy="1"/>
          </a:xfrm>
          <a:prstGeom prst="line">
            <a:avLst/>
          </a:prstGeom>
          <a:ln w="38100">
            <a:solidFill>
              <a:srgbClr val="356B9C"/>
            </a:solidFill>
            <a:miter/>
          </a:ln>
        </p:spPr>
        <p:txBody>
          <a:bodyPr lIns="45719" rIns="45719"/>
          <a:lstStyle/>
          <a:p/>
        </p:txBody>
      </p:sp>
      <p:grpSp>
        <p:nvGrpSpPr>
          <p:cNvPr id="166" name="组合 69"/>
          <p:cNvGrpSpPr/>
          <p:nvPr/>
        </p:nvGrpSpPr>
        <p:grpSpPr>
          <a:xfrm>
            <a:off x="2163889" y="2509695"/>
            <a:ext cx="1996069" cy="3088889"/>
            <a:chOff x="0" y="0"/>
            <a:chExt cx="1996068" cy="3088888"/>
          </a:xfrm>
        </p:grpSpPr>
        <p:sp>
          <p:nvSpPr>
            <p:cNvPr id="163" name="矩形 70"/>
            <p:cNvSpPr/>
            <p:nvPr/>
          </p:nvSpPr>
          <p:spPr>
            <a:xfrm>
              <a:off x="-1" y="-1"/>
              <a:ext cx="1996070" cy="3088890"/>
            </a:xfrm>
            <a:prstGeom prst="rect">
              <a:avLst/>
            </a:prstGeom>
            <a:noFill/>
            <a:ln w="12700" cap="flat">
              <a:solidFill>
                <a:srgbClr val="D9D9D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思源黑体旧字形 ExtraLight"/>
                  <a:ea typeface="思源黑体旧字形 ExtraLight"/>
                  <a:cs typeface="思源黑体旧字形 ExtraLight"/>
                  <a:sym typeface="思源黑体旧字形 ExtraLight"/>
                </a:defRPr>
              </a:pPr>
            </a:p>
          </p:txBody>
        </p:sp>
        <p:sp>
          <p:nvSpPr>
            <p:cNvPr id="164" name="文本框 71"/>
            <p:cNvSpPr/>
            <p:nvPr/>
          </p:nvSpPr>
          <p:spPr>
            <a:xfrm>
              <a:off x="691690" y="399526"/>
              <a:ext cx="612687" cy="637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3600" b="1">
                  <a:solidFill>
                    <a:schemeClr val="accent2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01</a:t>
              </a:r>
            </a:p>
          </p:txBody>
        </p:sp>
        <p:sp>
          <p:nvSpPr>
            <p:cNvPr id="165" name="文本框 72"/>
            <p:cNvSpPr/>
            <p:nvPr/>
          </p:nvSpPr>
          <p:spPr>
            <a:xfrm>
              <a:off x="336371" y="1186043"/>
              <a:ext cx="1323341" cy="510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24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读书笔记</a:t>
              </a:r>
            </a:p>
          </p:txBody>
        </p:sp>
      </p:grpSp>
      <p:grpSp>
        <p:nvGrpSpPr>
          <p:cNvPr id="170" name="组合 74"/>
          <p:cNvGrpSpPr/>
          <p:nvPr/>
        </p:nvGrpSpPr>
        <p:grpSpPr>
          <a:xfrm>
            <a:off x="5117105" y="2509695"/>
            <a:ext cx="1996069" cy="3088889"/>
            <a:chOff x="0" y="0"/>
            <a:chExt cx="1996068" cy="3088888"/>
          </a:xfrm>
        </p:grpSpPr>
        <p:sp>
          <p:nvSpPr>
            <p:cNvPr id="167" name="矩形 75"/>
            <p:cNvSpPr/>
            <p:nvPr/>
          </p:nvSpPr>
          <p:spPr>
            <a:xfrm>
              <a:off x="-1" y="-1"/>
              <a:ext cx="1996070" cy="3088890"/>
            </a:xfrm>
            <a:prstGeom prst="rect">
              <a:avLst/>
            </a:prstGeom>
            <a:noFill/>
            <a:ln w="12700" cap="flat">
              <a:solidFill>
                <a:srgbClr val="D9D9D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思源黑体旧字形 ExtraLight"/>
                  <a:ea typeface="思源黑体旧字形 ExtraLight"/>
                  <a:cs typeface="思源黑体旧字形 ExtraLight"/>
                  <a:sym typeface="思源黑体旧字形 ExtraLight"/>
                </a:defRPr>
              </a:pPr>
            </a:p>
          </p:txBody>
        </p:sp>
        <p:sp>
          <p:nvSpPr>
            <p:cNvPr id="168" name="文本框 76"/>
            <p:cNvSpPr/>
            <p:nvPr/>
          </p:nvSpPr>
          <p:spPr>
            <a:xfrm>
              <a:off x="691690" y="399526"/>
              <a:ext cx="612687" cy="637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3600" b="1">
                  <a:solidFill>
                    <a:schemeClr val="accent2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02</a:t>
              </a:r>
            </a:p>
          </p:txBody>
        </p:sp>
        <p:sp>
          <p:nvSpPr>
            <p:cNvPr id="169" name="文本框 77"/>
            <p:cNvSpPr/>
            <p:nvPr/>
          </p:nvSpPr>
          <p:spPr>
            <a:xfrm>
              <a:off x="336371" y="1186043"/>
              <a:ext cx="1323341" cy="510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24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文献综述</a:t>
              </a:r>
            </a:p>
          </p:txBody>
        </p:sp>
      </p:grpSp>
      <p:grpSp>
        <p:nvGrpSpPr>
          <p:cNvPr id="174" name="组合 74"/>
          <p:cNvGrpSpPr/>
          <p:nvPr/>
        </p:nvGrpSpPr>
        <p:grpSpPr>
          <a:xfrm>
            <a:off x="8070322" y="2509695"/>
            <a:ext cx="1996069" cy="3088889"/>
            <a:chOff x="0" y="0"/>
            <a:chExt cx="1996068" cy="3088888"/>
          </a:xfrm>
        </p:grpSpPr>
        <p:sp>
          <p:nvSpPr>
            <p:cNvPr id="171" name="矩形 20"/>
            <p:cNvSpPr/>
            <p:nvPr/>
          </p:nvSpPr>
          <p:spPr>
            <a:xfrm>
              <a:off x="-1" y="-1"/>
              <a:ext cx="1996070" cy="3088890"/>
            </a:xfrm>
            <a:prstGeom prst="rect">
              <a:avLst/>
            </a:prstGeom>
            <a:noFill/>
            <a:ln w="12700" cap="flat">
              <a:solidFill>
                <a:srgbClr val="D9D9D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思源黑体旧字形 ExtraLight"/>
                  <a:ea typeface="思源黑体旧字形 ExtraLight"/>
                  <a:cs typeface="思源黑体旧字形 ExtraLight"/>
                  <a:sym typeface="思源黑体旧字形 ExtraLight"/>
                </a:defRPr>
              </a:pPr>
            </a:p>
          </p:txBody>
        </p:sp>
        <p:sp>
          <p:nvSpPr>
            <p:cNvPr id="172" name="文本框 21"/>
            <p:cNvSpPr/>
            <p:nvPr/>
          </p:nvSpPr>
          <p:spPr>
            <a:xfrm>
              <a:off x="691690" y="399526"/>
              <a:ext cx="612687" cy="637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3600" b="1">
                  <a:solidFill>
                    <a:schemeClr val="accent2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03</a:t>
              </a:r>
            </a:p>
          </p:txBody>
        </p:sp>
        <p:sp>
          <p:nvSpPr>
            <p:cNvPr id="173" name="文本框 22"/>
            <p:cNvSpPr/>
            <p:nvPr/>
          </p:nvSpPr>
          <p:spPr>
            <a:xfrm>
              <a:off x="336371" y="1186043"/>
              <a:ext cx="1323341" cy="510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24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答疑交流</a:t>
              </a:r>
            </a:p>
          </p:txBody>
        </p:sp>
      </p:grpSp>
    </p:spTree>
  </p:cSld>
  <p:clrMapOvr>
    <a:masterClrMapping/>
  </p:clrMapOvr>
  <p:transition spd="med" advClick="0" advTm="0"/>
  <p:timing>
    <p:tnLst>
      <p:par>
        <p:cTn id="1" dur="indefinite" restart="never" fill="hold" nodeType="tmRoot"/>
      </p:par>
    </p:tnLst>
    <p:bldLst>
      <p:bldP spid="170" grpId="2" animBg="1" advAuto="0"/>
      <p:bldP spid="174" grpId="3" animBg="1" advAuto="0"/>
      <p:bldP spid="166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矩形 16"/>
          <p:cNvGrpSpPr/>
          <p:nvPr/>
        </p:nvGrpSpPr>
        <p:grpSpPr>
          <a:xfrm>
            <a:off x="2023110" y="2646597"/>
            <a:ext cx="1564805" cy="1564805"/>
            <a:chOff x="0" y="0"/>
            <a:chExt cx="1564804" cy="1564804"/>
          </a:xfrm>
        </p:grpSpPr>
        <p:sp>
          <p:nvSpPr>
            <p:cNvPr id="176" name="正方形"/>
            <p:cNvSpPr/>
            <p:nvPr/>
          </p:nvSpPr>
          <p:spPr>
            <a:xfrm>
              <a:off x="-1" y="-1"/>
              <a:ext cx="1564806" cy="1564806"/>
            </a:xfrm>
            <a:prstGeom prst="rect">
              <a:avLst/>
            </a:prstGeom>
            <a:solidFill>
              <a:srgbClr val="356B9C"/>
            </a:solidFill>
            <a:ln w="12700" cap="flat">
              <a:solidFill>
                <a:srgbClr val="356B9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6000" b="1">
                  <a:solidFill>
                    <a:srgbClr val="FFFFFF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pPr>
            </a:p>
          </p:txBody>
        </p:sp>
        <p:sp>
          <p:nvSpPr>
            <p:cNvPr id="177" name="01"/>
            <p:cNvSpPr/>
            <p:nvPr/>
          </p:nvSpPr>
          <p:spPr>
            <a:xfrm>
              <a:off x="-1" y="279481"/>
              <a:ext cx="1564806" cy="1005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6000" b="1">
                  <a:solidFill>
                    <a:srgbClr val="FFFFFF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01</a:t>
              </a:r>
            </a:p>
          </p:txBody>
        </p:sp>
      </p:grpSp>
      <p:sp>
        <p:nvSpPr>
          <p:cNvPr id="179" name="矩形 17"/>
          <p:cNvSpPr/>
          <p:nvPr/>
        </p:nvSpPr>
        <p:spPr>
          <a:xfrm>
            <a:off x="11430000" y="2646597"/>
            <a:ext cx="323851" cy="1564805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  <p:sp>
        <p:nvSpPr>
          <p:cNvPr id="180" name="直接连接符 28"/>
          <p:cNvSpPr/>
          <p:nvPr/>
        </p:nvSpPr>
        <p:spPr>
          <a:xfrm>
            <a:off x="4152900" y="3604895"/>
            <a:ext cx="2679065" cy="1270"/>
          </a:xfrm>
          <a:prstGeom prst="line">
            <a:avLst/>
          </a:prstGeom>
          <a:ln w="38100">
            <a:solidFill>
              <a:srgbClr val="356B9C"/>
            </a:solidFill>
            <a:miter/>
          </a:ln>
        </p:spPr>
        <p:txBody>
          <a:bodyPr lIns="45719" rIns="45719"/>
          <a:lstStyle/>
          <a:p/>
        </p:txBody>
      </p:sp>
      <p:sp>
        <p:nvSpPr>
          <p:cNvPr id="181" name="文本框 29"/>
          <p:cNvSpPr/>
          <p:nvPr/>
        </p:nvSpPr>
        <p:spPr>
          <a:xfrm>
            <a:off x="4026063" y="2704563"/>
            <a:ext cx="7211060" cy="70675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4000" b="1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读书笔记</a:t>
            </a:r>
            <a:r>
              <a:rPr lang="zh-CN"/>
              <a:t>：“输入”与“</a:t>
            </a:r>
            <a:r>
              <a:rPr lang="zh-CN"/>
              <a:t>输出”</a:t>
            </a:r>
            <a:endParaRPr lang="zh-CN"/>
          </a:p>
        </p:txBody>
      </p:sp>
      <p:sp>
        <p:nvSpPr>
          <p:cNvPr id="182" name="矩形 8"/>
          <p:cNvSpPr/>
          <p:nvPr/>
        </p:nvSpPr>
        <p:spPr>
          <a:xfrm flipV="1">
            <a:off x="7391992" y="3559768"/>
            <a:ext cx="3580509" cy="45720"/>
          </a:xfrm>
          <a:prstGeom prst="rect">
            <a:avLst/>
          </a:prstGeom>
          <a:solidFill>
            <a:schemeClr val="accent2">
              <a:alpha val="4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push/>
      </p:transition>
    </mc:Choice>
    <mc:Fallback>
      <p:transition spd="slow" advClick="0" advTm="0">
        <p:push/>
      </p:transition>
    </mc:Fallback>
  </mc:AlternateContent>
  <p:timing>
    <p:tnLst>
      <p:par>
        <p:cTn id="1" dur="indefinite" restart="never" fill="hold" nodeType="tmRoot"/>
      </p:par>
    </p:tnLst>
    <p:bldLst>
      <p:bldP spid="180" grpId="4" bldLvl="0" animBg="1" advAuto="0"/>
      <p:bldP spid="179" grpId="2" animBg="1" advAuto="0"/>
      <p:bldP spid="178" grpId="1" animBg="1" advAuto="0"/>
      <p:bldP spid="181" grpId="3" animBg="1" advAuto="0"/>
      <p:bldP spid="182" grpId="5" bldLvl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组合 42"/>
          <p:cNvGrpSpPr/>
          <p:nvPr/>
        </p:nvGrpSpPr>
        <p:grpSpPr>
          <a:xfrm>
            <a:off x="711164" y="2480476"/>
            <a:ext cx="9369425" cy="1083310"/>
            <a:chOff x="0" y="0"/>
            <a:chExt cx="9369424" cy="1083308"/>
          </a:xfrm>
        </p:grpSpPr>
        <p:sp>
          <p:nvSpPr>
            <p:cNvPr id="185" name="文本框 43"/>
            <p:cNvSpPr/>
            <p:nvPr/>
          </p:nvSpPr>
          <p:spPr>
            <a:xfrm>
              <a:off x="0" y="0"/>
              <a:ext cx="6610222" cy="3523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342900" indent="-342900">
                <a:buSzPct val="100000"/>
                <a:buFont typeface="Arial" panose="020B0604020202020204"/>
                <a:buChar char="•"/>
                <a:defRPr b="1">
                  <a:solidFill>
                    <a:srgbClr val="356B9C"/>
                  </a:solidFill>
                </a:defRPr>
              </a:pP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书讯</a:t>
              </a:r>
              <a:endParaRPr>
                <a:latin typeface="微软雅黑"/>
                <a:ea typeface="微软雅黑"/>
                <a:cs typeface="微软雅黑"/>
                <a:sym typeface="微软雅黑"/>
              </a:endParaRPr>
            </a:p>
          </p:txBody>
        </p:sp>
        <p:sp>
          <p:nvSpPr>
            <p:cNvPr id="186" name="文本框 45"/>
            <p:cNvSpPr/>
            <p:nvPr/>
          </p:nvSpPr>
          <p:spPr>
            <a:xfrm>
              <a:off x="461645" y="379729"/>
              <a:ext cx="8907779" cy="7035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50000"/>
                </a:lnSpc>
                <a:defRPr sz="1400"/>
              </a:pPr>
              <a:r>
                <a:rPr lang="zh-CN" sz="1600">
                  <a:latin typeface="微软雅黑"/>
                  <a:ea typeface="微软雅黑"/>
                  <a:cs typeface="微软雅黑"/>
                  <a:sym typeface="微软雅黑"/>
                </a:rPr>
                <a:t>这种</a:t>
              </a:r>
              <a:r>
                <a:rPr sz="1600">
                  <a:latin typeface="微软雅黑"/>
                  <a:ea typeface="微软雅黑"/>
                  <a:cs typeface="微软雅黑"/>
                  <a:sym typeface="微软雅黑"/>
                </a:rPr>
                <a:t>书评属于介绍类的，往往只有</a:t>
              </a:r>
              <a:r>
                <a:rPr sz="1600"/>
                <a:t>500~1000</a:t>
              </a:r>
              <a:r>
                <a:rPr sz="1600">
                  <a:latin typeface="微软雅黑"/>
                  <a:ea typeface="微软雅黑"/>
                  <a:cs typeface="微软雅黑"/>
                  <a:sym typeface="微软雅黑"/>
                </a:rPr>
                <a:t>字，把书的内容简要地介绍一下，如果写得凝练，也可以看到书评作者站在学术史高度予以的点评。</a:t>
              </a:r>
              <a:endParaRPr sz="1600">
                <a:latin typeface="微软雅黑"/>
                <a:ea typeface="微软雅黑"/>
                <a:cs typeface="微软雅黑"/>
                <a:sym typeface="微软雅黑"/>
              </a:endParaRPr>
            </a:p>
          </p:txBody>
        </p:sp>
      </p:grpSp>
      <p:grpSp>
        <p:nvGrpSpPr>
          <p:cNvPr id="190" name="组合 51"/>
          <p:cNvGrpSpPr/>
          <p:nvPr/>
        </p:nvGrpSpPr>
        <p:grpSpPr>
          <a:xfrm>
            <a:off x="711164" y="3775682"/>
            <a:ext cx="9274810" cy="1437640"/>
            <a:chOff x="0" y="0"/>
            <a:chExt cx="9274809" cy="1437638"/>
          </a:xfrm>
        </p:grpSpPr>
        <p:sp>
          <p:nvSpPr>
            <p:cNvPr id="188" name="文本框 52"/>
            <p:cNvSpPr/>
            <p:nvPr/>
          </p:nvSpPr>
          <p:spPr>
            <a:xfrm>
              <a:off x="0" y="0"/>
              <a:ext cx="5842841" cy="3575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342900" indent="-342900">
                <a:buSzPct val="100000"/>
                <a:buFont typeface="Arial" panose="020B0604020202020204"/>
                <a:buChar char="•"/>
                <a:defRPr b="1">
                  <a:solidFill>
                    <a:srgbClr val="FF2600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pPr>
              <a:r>
                <a:t>读书报告</a:t>
              </a:r>
              <a:r>
                <a:t>/</a:t>
              </a:r>
              <a:r>
                <a:t>书评：一般公共课，通识课作业</a:t>
              </a:r>
            </a:p>
          </p:txBody>
        </p:sp>
        <p:sp>
          <p:nvSpPr>
            <p:cNvPr id="189" name="文本框 53"/>
            <p:cNvSpPr/>
            <p:nvPr/>
          </p:nvSpPr>
          <p:spPr>
            <a:xfrm>
              <a:off x="468630" y="373379"/>
              <a:ext cx="8806179" cy="10642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just">
                <a:lnSpc>
                  <a:spcPct val="150000"/>
                </a:lnSpc>
                <a:defRPr sz="1400"/>
              </a:pPr>
              <a:r>
                <a:rPr sz="1600">
                  <a:latin typeface="微软雅黑"/>
                  <a:ea typeface="微软雅黑"/>
                  <a:cs typeface="微软雅黑"/>
                  <a:sym typeface="微软雅黑"/>
                </a:rPr>
                <a:t>一般的书评在</a:t>
              </a:r>
              <a:r>
                <a:rPr sz="1600"/>
                <a:t>3000~5000</a:t>
              </a:r>
              <a:r>
                <a:rPr sz="1600">
                  <a:latin typeface="微软雅黑"/>
                  <a:ea typeface="微软雅黑"/>
                  <a:cs typeface="微软雅黑"/>
                  <a:sym typeface="微软雅黑"/>
                </a:rPr>
                <a:t>字左右，也就是既可以概述原书的内容，又可以加以评论。这是书评的主要形式，大多数的杂志采用这样的书评。</a:t>
              </a:r>
              <a:endParaRPr sz="1600">
                <a:latin typeface="微软雅黑"/>
                <a:ea typeface="微软雅黑"/>
                <a:cs typeface="微软雅黑"/>
                <a:sym typeface="微软雅黑"/>
              </a:endParaRPr>
            </a:p>
          </p:txBody>
        </p:sp>
      </p:grpSp>
      <p:sp>
        <p:nvSpPr>
          <p:cNvPr id="191" name="文本框 6"/>
          <p:cNvSpPr/>
          <p:nvPr/>
        </p:nvSpPr>
        <p:spPr>
          <a:xfrm>
            <a:off x="410436" y="444143"/>
            <a:ext cx="1526541" cy="5994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800" b="1">
                <a:solidFill>
                  <a:srgbClr val="356B9C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读书笔记</a:t>
            </a:r>
            <a:endParaRPr>
              <a:latin typeface="微软雅黑"/>
              <a:ea typeface="微软雅黑"/>
              <a:cs typeface="微软雅黑"/>
              <a:sym typeface="微软雅黑"/>
            </a:endParaRPr>
          </a:p>
        </p:txBody>
      </p:sp>
      <p:grpSp>
        <p:nvGrpSpPr>
          <p:cNvPr id="194" name="组合 51"/>
          <p:cNvGrpSpPr/>
          <p:nvPr/>
        </p:nvGrpSpPr>
        <p:grpSpPr>
          <a:xfrm>
            <a:off x="711439" y="5085183"/>
            <a:ext cx="8085455" cy="1199516"/>
            <a:chOff x="3810" y="38100"/>
            <a:chExt cx="8085454" cy="1199515"/>
          </a:xfrm>
        </p:grpSpPr>
        <p:sp>
          <p:nvSpPr>
            <p:cNvPr id="192" name="文本框 16"/>
            <p:cNvSpPr/>
            <p:nvPr/>
          </p:nvSpPr>
          <p:spPr>
            <a:xfrm>
              <a:off x="3810" y="38100"/>
              <a:ext cx="6485472" cy="438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342900" indent="-342900">
                <a:buSzPct val="100000"/>
                <a:buFont typeface="Arial" panose="020B0604020202020204"/>
                <a:buChar char="•"/>
                <a:defRPr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pPr>
              <a:r>
                <a:t>书评论文</a:t>
              </a:r>
            </a:p>
          </p:txBody>
        </p:sp>
        <p:sp>
          <p:nvSpPr>
            <p:cNvPr id="193" name="文本框 17"/>
            <p:cNvSpPr/>
            <p:nvPr/>
          </p:nvSpPr>
          <p:spPr>
            <a:xfrm>
              <a:off x="520065" y="458470"/>
              <a:ext cx="7569199" cy="779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just">
                <a:lnSpc>
                  <a:spcPct val="150000"/>
                </a:lnSpc>
                <a:defRPr sz="1400"/>
              </a:pPr>
              <a:r>
                <a:rPr sz="1600">
                  <a:latin typeface="微软雅黑"/>
                  <a:ea typeface="微软雅黑"/>
                  <a:cs typeface="微软雅黑"/>
                  <a:sym typeface="微软雅黑"/>
                </a:rPr>
                <a:t>还有专门就一本书进行广泛商榷的书评，称作</a:t>
              </a:r>
              <a:r>
                <a:rPr sz="1600"/>
                <a:t>“</a:t>
              </a:r>
              <a:r>
                <a:rPr sz="1600">
                  <a:latin typeface="微软雅黑"/>
                  <a:ea typeface="微软雅黑"/>
                  <a:cs typeface="微软雅黑"/>
                  <a:sym typeface="微软雅黑"/>
                </a:rPr>
                <a:t>书评论文</a:t>
              </a:r>
              <a:r>
                <a:rPr sz="1600"/>
                <a:t>”(Review Article)</a:t>
              </a:r>
              <a:r>
                <a:rPr sz="1600">
                  <a:latin typeface="微软雅黑"/>
                  <a:ea typeface="微软雅黑"/>
                  <a:cs typeface="微软雅黑"/>
                  <a:sym typeface="微软雅黑"/>
                </a:rPr>
                <a:t>，字数较多，有的超过</a:t>
              </a:r>
              <a:r>
                <a:rPr sz="1600"/>
                <a:t>10000</a:t>
              </a:r>
              <a:r>
                <a:rPr sz="1600">
                  <a:latin typeface="微软雅黑"/>
                  <a:ea typeface="微软雅黑"/>
                  <a:cs typeface="微软雅黑"/>
                  <a:sym typeface="微软雅黑"/>
                </a:rPr>
                <a:t>字</a:t>
              </a:r>
              <a:endParaRPr sz="1600">
                <a:latin typeface="微软雅黑"/>
                <a:ea typeface="微软雅黑"/>
                <a:cs typeface="微软雅黑"/>
                <a:sym typeface="微软雅黑"/>
              </a:endParaRPr>
            </a:p>
          </p:txBody>
        </p:sp>
      </p:grpSp>
      <p:sp>
        <p:nvSpPr>
          <p:cNvPr id="195" name="矩形 5"/>
          <p:cNvSpPr/>
          <p:nvPr/>
        </p:nvSpPr>
        <p:spPr>
          <a:xfrm>
            <a:off x="6719147" y="620165"/>
            <a:ext cx="6096001" cy="423419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lnSpc>
                <a:spcPts val="2800"/>
              </a:lnSpc>
              <a:defRPr sz="1100">
                <a:solidFill>
                  <a:srgbClr val="191919"/>
                </a:solidFill>
                <a:latin typeface="FangSong"/>
                <a:ea typeface="FangSong"/>
                <a:cs typeface="FangSong"/>
                <a:sym typeface="FangSong"/>
              </a:defRPr>
            </a:pPr>
            <a:r>
              <a:t>荣新江： 什么是理想的学术书评，</a:t>
            </a:r>
            <a:r>
              <a:rPr>
                <a:solidFill>
                  <a:srgbClr val="000000"/>
                </a:solidFill>
              </a:rPr>
              <a:t>本文原载《出版广角》</a:t>
            </a:r>
            <a:r>
              <a:rPr>
                <a:solidFill>
                  <a:srgbClr val="000000"/>
                </a:solidFill>
              </a:rPr>
              <a:t>2014</a:t>
            </a:r>
            <a:r>
              <a:rPr>
                <a:solidFill>
                  <a:srgbClr val="000000"/>
                </a:solidFill>
              </a:rPr>
              <a:t>年</a:t>
            </a:r>
            <a:r>
              <a:rPr>
                <a:solidFill>
                  <a:srgbClr val="000000"/>
                </a:solidFill>
              </a:rPr>
              <a:t>5</a:t>
            </a:r>
            <a:r>
              <a:rPr>
                <a:solidFill>
                  <a:srgbClr val="000000"/>
                </a:solidFill>
              </a:rPr>
              <a:t>月（下）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198" name="组合 42"/>
          <p:cNvGrpSpPr/>
          <p:nvPr/>
        </p:nvGrpSpPr>
        <p:grpSpPr>
          <a:xfrm>
            <a:off x="726410" y="1143150"/>
            <a:ext cx="9239250" cy="1304925"/>
            <a:chOff x="0" y="0"/>
            <a:chExt cx="9239249" cy="1304924"/>
          </a:xfrm>
        </p:grpSpPr>
        <p:sp>
          <p:nvSpPr>
            <p:cNvPr id="196" name="文本框 43"/>
            <p:cNvSpPr/>
            <p:nvPr/>
          </p:nvSpPr>
          <p:spPr>
            <a:xfrm>
              <a:off x="0" y="0"/>
              <a:ext cx="7963018" cy="4244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lvl1pPr marL="342900" indent="-342900">
                <a:buSzPct val="100000"/>
                <a:buFont typeface="Arial" panose="020B0604020202020204"/>
                <a:buChar char="•"/>
                <a:defRPr b="1">
                  <a:solidFill>
                    <a:srgbClr val="FF2600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笔记（札记、笺注……）</a:t>
              </a:r>
              <a:r>
                <a:rPr lang="zh-CN"/>
                <a:t>起到</a:t>
              </a:r>
              <a:r>
                <a:rPr lang="zh-CN"/>
                <a:t>辅助输入的</a:t>
              </a:r>
              <a:r>
                <a:rPr lang="zh-CN"/>
                <a:t>作用</a:t>
              </a:r>
              <a:endParaRPr lang="zh-CN"/>
            </a:p>
          </p:txBody>
        </p:sp>
        <p:sp>
          <p:nvSpPr>
            <p:cNvPr id="197" name="文本框 45"/>
            <p:cNvSpPr/>
            <p:nvPr/>
          </p:nvSpPr>
          <p:spPr>
            <a:xfrm>
              <a:off x="501650" y="457200"/>
              <a:ext cx="8737599" cy="8477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lvl1pPr>
                <a:lnSpc>
                  <a:spcPct val="150000"/>
                </a:lnSpc>
                <a:defRPr sz="1400"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rPr sz="1600"/>
                <a:t>形式多样，功能多样，包括（1）加深读书时的印象，防止忘记（2）记录阅读时的疑惑（3）记录阅读时的想法（4）记录书的某部分内容或能为自己当前所作研究提供支撑</a:t>
              </a:r>
              <a:endParaRPr sz="16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push/>
      </p:transition>
    </mc:Choice>
    <mc:Fallback>
      <p:transition spd="slow" advClick="0" advTm="0">
        <p:push/>
      </p:transition>
    </mc:Fallback>
  </mc:AlternateContent>
  <p:timing>
    <p:tnLst>
      <p:par>
        <p:cTn id="1" dur="indefinite" restart="never" fill="hold" nodeType="tmRoot"/>
      </p:par>
    </p:tnLst>
    <p:bldLst>
      <p:bldP spid="198" grpId="4" bldLvl="0" animBg="1" advAuto="0"/>
      <p:bldP spid="190" grpId="2" bldLvl="0" animBg="1" advAuto="0"/>
      <p:bldP spid="194" grpId="3" bldLvl="0" animBg="1" advAuto="0"/>
      <p:bldP spid="187" grpId="1" bldLvl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文本框 33"/>
          <p:cNvSpPr/>
          <p:nvPr/>
        </p:nvSpPr>
        <p:spPr>
          <a:xfrm>
            <a:off x="1127471" y="1442766"/>
            <a:ext cx="9301707" cy="4618355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/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第一类文献：“专家”级别文献：这类文献对于研究极其关键，对这类文献的把握需要达到“专家”水平，即不仅了解文献本身，还要了解围绕文献的种种争议。对于这一类文献，需要综合使用多种做读书笔记的方法：</a:t>
            </a:r>
            <a:endParaRPr lang="zh-CN">
              <a:latin typeface="宋体" charset="0"/>
              <a:ea typeface="宋体" charset="0"/>
              <a:cs typeface="宋体" charset="0"/>
            </a:endParaRPr>
          </a:p>
          <a:p>
            <a:pPr marL="685800" lvl="1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摘编（摘录文献当中的要点，标明页码）</a:t>
            </a:r>
            <a:endParaRPr lang="zh-CN">
              <a:latin typeface="宋体" charset="0"/>
              <a:ea typeface="宋体" charset="0"/>
              <a:cs typeface="宋体" charset="0"/>
            </a:endParaRPr>
          </a:p>
          <a:p>
            <a:pPr marL="685800" lvl="1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重述（用自己的语言对文献当中的核心论证和观点加以概述）</a:t>
            </a:r>
            <a:endParaRPr lang="zh-CN">
              <a:latin typeface="宋体" charset="0"/>
              <a:ea typeface="宋体" charset="0"/>
              <a:cs typeface="宋体" charset="0"/>
            </a:endParaRPr>
          </a:p>
          <a:p>
            <a:pPr marL="685800" lvl="1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评注（对文献当中的论证和观点进行“评价”，思考它们获得了何种支撑，可能面临什么问题）</a:t>
            </a:r>
            <a:endParaRPr lang="zh-CN">
              <a:latin typeface="宋体" charset="0"/>
              <a:ea typeface="宋体" charset="0"/>
              <a:cs typeface="宋体" charset="0"/>
            </a:endParaRPr>
          </a:p>
          <a:p>
            <a:pPr marL="685800" lvl="1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对话（思考这些文献可以与自己阅读过的，哪些其他的文献进行“对话”；它们是否探讨了相同的或相似的概念</a:t>
            </a:r>
            <a:r>
              <a:rPr lang="en-US" altLang="zh-CN">
                <a:latin typeface="宋体" charset="0"/>
                <a:ea typeface="宋体" charset="0"/>
                <a:cs typeface="宋体" charset="0"/>
              </a:rPr>
              <a:t>&amp;</a:t>
            </a:r>
            <a:r>
              <a:rPr lang="zh-CN" altLang="en-US">
                <a:latin typeface="宋体" charset="0"/>
                <a:ea typeface="宋体" charset="0"/>
                <a:cs typeface="宋体" charset="0"/>
              </a:rPr>
              <a:t>问题？看待这些事物的角度是否一致？观点有无相左）</a:t>
            </a:r>
            <a:endParaRPr lang="zh-CN" altLang="en-US">
              <a:latin typeface="宋体" charset="0"/>
              <a:ea typeface="宋体" charset="0"/>
              <a:cs typeface="宋体" charset="0"/>
            </a:endParaRPr>
          </a:p>
          <a:p>
            <a:pPr marL="228600" lvl="1" indent="-228600" algn="just" defTabSz="915035">
              <a:lnSpc>
                <a:spcPct val="150000"/>
              </a:lnSpc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这类文献的数量不必求多，在研究生阶段有4-6部此类文献就已经非常优秀。如果是完成一般的课程论文，则把握某一文本，甚至其中的一个或多个章节即可。</a:t>
            </a:r>
            <a:endParaRPr lang="zh-CN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7" name="Rectangle 16"/>
          <p:cNvSpPr/>
          <p:nvPr/>
        </p:nvSpPr>
        <p:spPr>
          <a:xfrm rot="16200000">
            <a:off x="-2594196" y="3344205"/>
            <a:ext cx="6107450" cy="174749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r-TR" sz="1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 rot="16200000">
            <a:off x="8717455" y="3344205"/>
            <a:ext cx="6107450" cy="174749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r-TR" sz="1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0800000">
            <a:off x="372154" y="6368616"/>
            <a:ext cx="11486400" cy="188515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r-TR" sz="1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628015" y="624205"/>
            <a:ext cx="9893935" cy="5118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23850" indent="-323850" algn="l" defTabSz="915035">
              <a:lnSpc>
                <a:spcPct val="114000"/>
              </a:lnSpc>
              <a:buClrTx/>
              <a:buSzTx/>
              <a:buFont typeface="Arial" panose="020B0604020202020204"/>
              <a:buChar char="•"/>
            </a:pPr>
            <a:r>
              <a:rPr lang="zh-CN" sz="2400" b="1">
                <a:solidFill>
                  <a:srgbClr val="356B9C"/>
                </a:solidFill>
                <a:latin typeface="Calibri"/>
                <a:ea typeface="Calibri"/>
                <a:cs typeface="Calibri"/>
              </a:rPr>
              <a:t>如何利用读书笔记实现高效</a:t>
            </a:r>
            <a:r>
              <a:rPr lang="zh-CN" sz="2400" b="1">
                <a:solidFill>
                  <a:srgbClr val="356B9C"/>
                </a:solidFill>
                <a:latin typeface="Calibri"/>
                <a:ea typeface="Calibri"/>
                <a:cs typeface="Calibri"/>
              </a:rPr>
              <a:t>输入：建立文献类型学，进行分类</a:t>
            </a:r>
            <a:r>
              <a:rPr lang="zh-CN" sz="2400" b="1">
                <a:solidFill>
                  <a:srgbClr val="356B9C"/>
                </a:solidFill>
                <a:latin typeface="Calibri"/>
                <a:ea typeface="Calibri"/>
                <a:cs typeface="Calibri"/>
              </a:rPr>
              <a:t>管理</a:t>
            </a:r>
            <a:endParaRPr lang="zh-CN" sz="2400" b="1">
              <a:solidFill>
                <a:srgbClr val="356B9C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Rectangle 8"/>
          <p:cNvSpPr/>
          <p:nvPr/>
        </p:nvSpPr>
        <p:spPr>
          <a:xfrm rot="10800000">
            <a:off x="372156" y="377855"/>
            <a:ext cx="11447003" cy="174749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r-TR" sz="1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rot="16200000">
            <a:off x="-2594196" y="3344205"/>
            <a:ext cx="6107450" cy="174749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r-TR" sz="1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 rot="16200000">
            <a:off x="8717455" y="3344205"/>
            <a:ext cx="6107450" cy="174749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r-TR" sz="1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0800000">
            <a:off x="372154" y="6368616"/>
            <a:ext cx="11486400" cy="188515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r-TR" sz="1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628015" y="624205"/>
            <a:ext cx="9893935" cy="5118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23850" indent="-323850" algn="l" defTabSz="915035">
              <a:lnSpc>
                <a:spcPct val="114000"/>
              </a:lnSpc>
              <a:buClrTx/>
              <a:buSzTx/>
              <a:buFont typeface="Arial" panose="020B0604020202020204"/>
              <a:buChar char="•"/>
            </a:pPr>
            <a:r>
              <a:rPr lang="zh-CN" sz="2400" b="1">
                <a:solidFill>
                  <a:srgbClr val="356B9C"/>
                </a:solidFill>
                <a:latin typeface="Calibri"/>
                <a:ea typeface="Calibri"/>
                <a:cs typeface="Calibri"/>
              </a:rPr>
              <a:t>如何利用读书笔记实现高效</a:t>
            </a:r>
            <a:r>
              <a:rPr lang="zh-CN" sz="2400" b="1">
                <a:solidFill>
                  <a:srgbClr val="356B9C"/>
                </a:solidFill>
                <a:latin typeface="Calibri"/>
                <a:ea typeface="Calibri"/>
                <a:cs typeface="Calibri"/>
              </a:rPr>
              <a:t>输入：建立文献类型学，进行分类</a:t>
            </a:r>
            <a:r>
              <a:rPr lang="zh-CN" sz="2400" b="1">
                <a:solidFill>
                  <a:srgbClr val="356B9C"/>
                </a:solidFill>
                <a:latin typeface="Calibri"/>
                <a:ea typeface="Calibri"/>
                <a:cs typeface="Calibri"/>
              </a:rPr>
              <a:t>管理</a:t>
            </a:r>
            <a:endParaRPr lang="zh-CN" sz="2400" b="1">
              <a:solidFill>
                <a:srgbClr val="356B9C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Rectangle 8"/>
          <p:cNvSpPr/>
          <p:nvPr/>
        </p:nvSpPr>
        <p:spPr>
          <a:xfrm rot="10800000">
            <a:off x="372156" y="377855"/>
            <a:ext cx="11447003" cy="174749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r-TR" sz="1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文本框 33"/>
          <p:cNvSpPr/>
          <p:nvPr/>
        </p:nvSpPr>
        <p:spPr>
          <a:xfrm>
            <a:off x="1127471" y="1557066"/>
            <a:ext cx="9301707" cy="3787775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第二类文献：“授课”级别文献：这类文献对于研究较为重要，但你无需像“专家”一样把握它们，只需要达到能给他人进行一些大致的“讲授”的水平即可（比如一些对一手文献的重要读解）。对于它们，同样需要综合运用多种做笔记的</a:t>
            </a:r>
            <a:r>
              <a:rPr lang="zh-CN">
                <a:latin typeface="宋体" charset="0"/>
                <a:ea typeface="宋体" charset="0"/>
                <a:cs typeface="宋体" charset="0"/>
              </a:rPr>
              <a:t>方法</a:t>
            </a:r>
            <a:endParaRPr lang="zh-CN">
              <a:latin typeface="宋体" charset="0"/>
              <a:ea typeface="宋体" charset="0"/>
              <a:cs typeface="宋体" charset="0"/>
            </a:endParaRPr>
          </a:p>
          <a:p>
            <a:pPr marL="685800" lvl="1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摘编（摘录文献当中的要点，</a:t>
            </a:r>
            <a:r>
              <a:rPr lang="zh-CN">
                <a:latin typeface="宋体" charset="0"/>
                <a:ea typeface="宋体" charset="0"/>
                <a:cs typeface="宋体" charset="0"/>
              </a:rPr>
              <a:t>并标明页码）</a:t>
            </a:r>
            <a:endParaRPr lang="zh-CN">
              <a:latin typeface="宋体" charset="0"/>
              <a:ea typeface="宋体" charset="0"/>
              <a:cs typeface="宋体" charset="0"/>
            </a:endParaRPr>
          </a:p>
          <a:p>
            <a:pPr marL="685800" lvl="1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评注（对文献当中的论证和观点进行“评价”，思考它们获得了何种支撑，可能面临什么问题）</a:t>
            </a:r>
            <a:endParaRPr lang="zh-CN">
              <a:latin typeface="宋体" charset="0"/>
              <a:ea typeface="宋体" charset="0"/>
              <a:cs typeface="宋体" charset="0"/>
            </a:endParaRPr>
          </a:p>
          <a:p>
            <a:pPr marL="685800" lvl="1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对话（思考这些文献可以与自己阅读过的，哪些其他文献</a:t>
            </a:r>
            <a:r>
              <a:rPr lang="en-US" altLang="zh-CN">
                <a:latin typeface="宋体" charset="0"/>
                <a:ea typeface="宋体" charset="0"/>
                <a:cs typeface="宋体" charset="0"/>
              </a:rPr>
              <a:t>[</a:t>
            </a:r>
            <a:r>
              <a:rPr lang="zh-CN" altLang="en-US">
                <a:latin typeface="宋体" charset="0"/>
                <a:ea typeface="宋体" charset="0"/>
                <a:cs typeface="宋体" charset="0"/>
              </a:rPr>
              <a:t>尤其是一手文献，和其他针对该一手文献的读解文献</a:t>
            </a:r>
            <a:r>
              <a:rPr lang="en-US" altLang="zh-CN">
                <a:latin typeface="宋体" charset="0"/>
                <a:ea typeface="宋体" charset="0"/>
                <a:cs typeface="宋体" charset="0"/>
              </a:rPr>
              <a:t>]</a:t>
            </a:r>
            <a:r>
              <a:rPr lang="zh-CN">
                <a:latin typeface="宋体" charset="0"/>
                <a:ea typeface="宋体" charset="0"/>
                <a:cs typeface="宋体" charset="0"/>
              </a:rPr>
              <a:t>进行“对话”；它们是否探讨了相同的或相似的概念</a:t>
            </a:r>
            <a:r>
              <a:rPr lang="en-US" altLang="zh-CN">
                <a:latin typeface="宋体" charset="0"/>
                <a:ea typeface="宋体" charset="0"/>
                <a:cs typeface="宋体" charset="0"/>
              </a:rPr>
              <a:t>&amp;</a:t>
            </a:r>
            <a:r>
              <a:rPr lang="zh-CN" altLang="en-US">
                <a:latin typeface="宋体" charset="0"/>
                <a:ea typeface="宋体" charset="0"/>
                <a:cs typeface="宋体" charset="0"/>
              </a:rPr>
              <a:t>问题？看待这些事物的角度是否一致？观点有无相左）</a:t>
            </a:r>
            <a:endParaRPr lang="zh-CN">
              <a:latin typeface="宋体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rot="16200000">
            <a:off x="-2594196" y="3344205"/>
            <a:ext cx="6107450" cy="174749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r-TR" sz="1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 rot="16200000">
            <a:off x="8717455" y="3344205"/>
            <a:ext cx="6107450" cy="174749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r-TR" sz="1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0800000">
            <a:off x="372154" y="6368616"/>
            <a:ext cx="11486400" cy="188515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r-TR" sz="1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628015" y="624205"/>
            <a:ext cx="9893935" cy="5118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23850" indent="-323850" algn="l" defTabSz="915035">
              <a:lnSpc>
                <a:spcPct val="114000"/>
              </a:lnSpc>
              <a:buClrTx/>
              <a:buSzTx/>
              <a:buFont typeface="Arial" panose="020B0604020202020204"/>
              <a:buChar char="•"/>
            </a:pPr>
            <a:r>
              <a:rPr lang="zh-CN" sz="2400" b="1">
                <a:solidFill>
                  <a:srgbClr val="356B9C"/>
                </a:solidFill>
                <a:latin typeface="Calibri"/>
                <a:ea typeface="Calibri"/>
                <a:cs typeface="Calibri"/>
              </a:rPr>
              <a:t>如何利用读书笔记实现高效</a:t>
            </a:r>
            <a:r>
              <a:rPr lang="zh-CN" sz="2400" b="1">
                <a:solidFill>
                  <a:srgbClr val="356B9C"/>
                </a:solidFill>
                <a:latin typeface="Calibri"/>
                <a:ea typeface="Calibri"/>
                <a:cs typeface="Calibri"/>
              </a:rPr>
              <a:t>输入：建立文献类型学，进行分类</a:t>
            </a:r>
            <a:r>
              <a:rPr lang="zh-CN" sz="2400" b="1">
                <a:solidFill>
                  <a:srgbClr val="356B9C"/>
                </a:solidFill>
                <a:latin typeface="Calibri"/>
                <a:ea typeface="Calibri"/>
                <a:cs typeface="Calibri"/>
              </a:rPr>
              <a:t>管理</a:t>
            </a:r>
            <a:endParaRPr lang="zh-CN" sz="2400" b="1">
              <a:solidFill>
                <a:srgbClr val="356B9C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Rectangle 8"/>
          <p:cNvSpPr/>
          <p:nvPr/>
        </p:nvSpPr>
        <p:spPr>
          <a:xfrm rot="10800000">
            <a:off x="372156" y="377855"/>
            <a:ext cx="11447003" cy="174749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r-TR" sz="1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9" name="文本框 33"/>
          <p:cNvSpPr/>
          <p:nvPr/>
        </p:nvSpPr>
        <p:spPr>
          <a:xfrm>
            <a:off x="1245235" y="1281430"/>
            <a:ext cx="9477375" cy="5034280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第三类文献：“讨论”级别文献：这类文献有一定价值，你需要假设如果在一场讨论课上讨论到这部文献，你至少了解其中某些比较有趣的内容，</a:t>
            </a:r>
            <a:r>
              <a:rPr lang="zh-CN">
                <a:latin typeface="宋体" charset="0"/>
                <a:ea typeface="宋体" charset="0"/>
                <a:cs typeface="宋体" charset="0"/>
              </a:rPr>
              <a:t>因而能够较好地介入</a:t>
            </a:r>
            <a:r>
              <a:rPr lang="zh-CN">
                <a:latin typeface="宋体" charset="0"/>
                <a:ea typeface="宋体" charset="0"/>
                <a:cs typeface="宋体" charset="0"/>
              </a:rPr>
              <a:t>讨论</a:t>
            </a:r>
            <a:endParaRPr lang="zh-CN">
              <a:latin typeface="宋体" charset="0"/>
              <a:ea typeface="宋体" charset="0"/>
              <a:cs typeface="宋体" charset="0"/>
            </a:endParaRPr>
          </a:p>
          <a:p>
            <a:pPr marL="685800" lvl="1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摘编（摘录文献当中的要点，</a:t>
            </a:r>
            <a:r>
              <a:rPr lang="zh-CN">
                <a:latin typeface="宋体" charset="0"/>
                <a:ea typeface="宋体" charset="0"/>
                <a:cs typeface="宋体" charset="0"/>
              </a:rPr>
              <a:t>并标明页码）</a:t>
            </a:r>
            <a:endParaRPr lang="zh-CN">
              <a:latin typeface="宋体" charset="0"/>
              <a:ea typeface="宋体" charset="0"/>
              <a:cs typeface="宋体" charset="0"/>
            </a:endParaRPr>
          </a:p>
          <a:p>
            <a:pPr marL="685800" lvl="1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联想（这些文献可以与哪些其他文献产生关联；可以与自己的哪些兴趣对接</a:t>
            </a:r>
            <a:r>
              <a:rPr lang="zh-CN" altLang="en-US">
                <a:latin typeface="宋体" charset="0"/>
                <a:ea typeface="宋体" charset="0"/>
                <a:cs typeface="宋体" charset="0"/>
              </a:rPr>
              <a:t>）</a:t>
            </a:r>
            <a:endParaRPr lang="zh-CN" altLang="en-US">
              <a:latin typeface="宋体" charset="0"/>
              <a:ea typeface="宋体" charset="0"/>
              <a:cs typeface="宋体" charset="0"/>
            </a:endParaRPr>
          </a:p>
          <a:p>
            <a:pPr marL="228600" lvl="1" indent="-228600" algn="just" defTabSz="915035">
              <a:lnSpc>
                <a:spcPct val="150000"/>
              </a:lnSpc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第四类文献：“谈资”级别文献：这类文献中有个别能吸引你的内容，但总的来说价值不大，假设你在茶余饭后和某人聊到这部文献，你能够记起来其中一些让你感觉有趣的内容：</a:t>
            </a:r>
            <a:endParaRPr lang="zh-CN">
              <a:latin typeface="宋体" charset="0"/>
              <a:ea typeface="宋体" charset="0"/>
              <a:cs typeface="宋体" charset="0"/>
            </a:endParaRPr>
          </a:p>
          <a:p>
            <a:pPr marL="685800" lvl="2" indent="-228600" algn="just" defTabSz="915035">
              <a:lnSpc>
                <a:spcPct val="150000"/>
              </a:lnSpc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摘录（稍作摘抄，标明页码</a:t>
            </a:r>
            <a:r>
              <a:rPr lang="zh-CN">
                <a:latin typeface="宋体" charset="0"/>
                <a:ea typeface="宋体" charset="0"/>
                <a:cs typeface="宋体" charset="0"/>
              </a:rPr>
              <a:t>即可）</a:t>
            </a:r>
            <a:endParaRPr lang="zh-CN">
              <a:latin typeface="宋体" charset="0"/>
              <a:ea typeface="宋体" charset="0"/>
              <a:cs typeface="宋体" charset="0"/>
            </a:endParaRPr>
          </a:p>
          <a:p>
            <a:pPr marL="685800" lvl="2" indent="-228600" algn="just" defTabSz="915035">
              <a:lnSpc>
                <a:spcPct val="150000"/>
              </a:lnSpc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联想</a:t>
            </a:r>
            <a:r>
              <a:rPr lang="zh-CN">
                <a:latin typeface="宋体" charset="0"/>
                <a:ea typeface="宋体" charset="0"/>
                <a:cs typeface="宋体" charset="0"/>
                <a:sym typeface="+mn-ea"/>
              </a:rPr>
              <a:t>（这些文献可以与哪些其他文献产生关联；可以与自己的哪些兴趣对接</a:t>
            </a:r>
            <a:r>
              <a:rPr lang="zh-CN" altLang="en-US">
                <a:latin typeface="宋体" charset="0"/>
                <a:ea typeface="宋体" charset="0"/>
                <a:cs typeface="宋体" charset="0"/>
                <a:sym typeface="+mn-ea"/>
              </a:rPr>
              <a:t>）</a:t>
            </a:r>
            <a:endParaRPr lang="zh-CN" altLang="en-US">
              <a:latin typeface="宋体" charset="0"/>
              <a:ea typeface="宋体" charset="0"/>
              <a:cs typeface="宋体" charset="0"/>
              <a:sym typeface="+mn-ea"/>
            </a:endParaRPr>
          </a:p>
          <a:p>
            <a:pPr marL="685800" lvl="2" indent="-228600" algn="just" defTabSz="915035">
              <a:lnSpc>
                <a:spcPct val="150000"/>
              </a:lnSpc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endParaRPr lang="zh-CN" altLang="en-US">
              <a:latin typeface="宋体" charset="0"/>
              <a:ea typeface="宋体" charset="0"/>
              <a:cs typeface="宋体" charset="0"/>
              <a:sym typeface="+mn-ea"/>
            </a:endParaRPr>
          </a:p>
          <a:p>
            <a:pPr marL="228600" lvl="1" indent="-228600" algn="just" defTabSz="915035">
              <a:lnSpc>
                <a:spcPct val="150000"/>
              </a:lnSpc>
              <a:buClrTx/>
              <a:buSzTx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这个文段涉及到的概念或问题是否在其他文本中出现过？如果有出现过，二者之间可能存在怎样的关系？建立联系有助于形成体系，让记忆持久”；当文本之间的联系越来越丰富，也就可以形成一定的“线索”，这些线索就</a:t>
            </a:r>
            <a:r>
              <a:rPr lang="zh-CN">
                <a:latin typeface="宋体" charset="0"/>
                <a:ea typeface="宋体" charset="0"/>
                <a:cs typeface="宋体" charset="0"/>
              </a:rPr>
              <a:t>将提供论文写作的问题意识和灵感。</a:t>
            </a:r>
            <a:endParaRPr lang="zh-CN">
              <a:latin typeface="宋体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rot="16200000">
            <a:off x="-2594196" y="3344205"/>
            <a:ext cx="6107450" cy="174749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r-TR" sz="1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 rot="16200000">
            <a:off x="8717455" y="3344205"/>
            <a:ext cx="6107450" cy="174749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r-TR" sz="1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0800000">
            <a:off x="372154" y="6368616"/>
            <a:ext cx="11486400" cy="188515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r-TR" sz="1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628015" y="624205"/>
            <a:ext cx="9893935" cy="5118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23850" indent="-323850" algn="l" defTabSz="915035">
              <a:lnSpc>
                <a:spcPct val="114000"/>
              </a:lnSpc>
              <a:buClrTx/>
              <a:buSzTx/>
              <a:buFont typeface="Arial" panose="020B0604020202020204"/>
              <a:buChar char="•"/>
            </a:pPr>
            <a:r>
              <a:rPr lang="zh-CN" sz="2400" b="1">
                <a:solidFill>
                  <a:srgbClr val="356B9C"/>
                </a:solidFill>
                <a:latin typeface="Calibri"/>
                <a:ea typeface="Calibri"/>
                <a:cs typeface="Calibri"/>
              </a:rPr>
              <a:t>补充说明</a:t>
            </a:r>
            <a:endParaRPr lang="zh-CN" sz="2400" b="1">
              <a:solidFill>
                <a:srgbClr val="356B9C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Rectangle 8"/>
          <p:cNvSpPr/>
          <p:nvPr/>
        </p:nvSpPr>
        <p:spPr>
          <a:xfrm rot="10800000">
            <a:off x="372156" y="377855"/>
            <a:ext cx="11447003" cy="174749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r-TR" sz="1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文本框 33"/>
          <p:cNvSpPr/>
          <p:nvPr/>
        </p:nvSpPr>
        <p:spPr>
          <a:xfrm>
            <a:off x="767080" y="1153160"/>
            <a:ext cx="5758180" cy="5449570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p>
            <a:pPr marL="0" lvl="1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en-US" altLang="zh-CN" b="1">
                <a:latin typeface="Times New Roman Regular" panose="02020603050405020304" charset="0"/>
                <a:ea typeface="宋体" charset="0"/>
                <a:cs typeface="Times New Roman Regular" panose="02020603050405020304" charset="0"/>
                <a:sym typeface="+mn-ea"/>
              </a:rPr>
              <a:t>Q</a:t>
            </a:r>
            <a:r>
              <a:rPr lang="zh-CN" altLang="en-US" b="1">
                <a:latin typeface="Times New Roman Regular" panose="02020603050405020304" charset="0"/>
                <a:ea typeface="宋体" charset="0"/>
                <a:cs typeface="Times New Roman Regular" panose="02020603050405020304" charset="0"/>
                <a:sym typeface="+mn-ea"/>
              </a:rPr>
              <a:t>：</a:t>
            </a:r>
            <a:r>
              <a:rPr lang="zh-CN" b="1">
                <a:latin typeface="Times New Roman Regular" panose="02020603050405020304" charset="0"/>
                <a:ea typeface="宋体" charset="0"/>
                <a:cs typeface="Times New Roman Regular" panose="02020603050405020304" charset="0"/>
                <a:sym typeface="+mn-ea"/>
              </a:rPr>
              <a:t>摘录要点时，如何判断什么才是要点呢？</a:t>
            </a:r>
            <a:endParaRPr lang="zh-CN" b="1">
              <a:latin typeface="Times New Roman Regular" panose="02020603050405020304" charset="0"/>
              <a:ea typeface="宋体" charset="0"/>
              <a:cs typeface="Times New Roman Regular" panose="02020603050405020304" charset="0"/>
              <a:sym typeface="+mn-ea"/>
            </a:endParaRPr>
          </a:p>
          <a:p>
            <a:pPr marL="457200" lvl="2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抓要点可以抓</a:t>
            </a:r>
            <a:r>
              <a:rPr lang="zh-CN" altLang="en-US"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五方面内容：（</a:t>
            </a:r>
            <a:r>
              <a:rPr lang="en-US" altLang="zh-CN"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a</a:t>
            </a:r>
            <a:r>
              <a:rPr lang="zh-CN" altLang="en-US"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）抓“观点”，尤其是“总论点”和“重要分论点”；（</a:t>
            </a:r>
            <a:r>
              <a:rPr lang="en-US" altLang="zh-CN"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b</a:t>
            </a:r>
            <a:r>
              <a:rPr lang="zh-CN" altLang="en-US"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）抓关键词／关键概念；（</a:t>
            </a:r>
            <a:r>
              <a:rPr lang="en-US" altLang="zh-CN"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c</a:t>
            </a:r>
            <a:r>
              <a:rPr lang="zh-CN" altLang="en-US"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）抓关键性的批判；（</a:t>
            </a:r>
            <a:r>
              <a:rPr lang="en-US" altLang="zh-CN"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d</a:t>
            </a:r>
            <a:r>
              <a:rPr lang="zh-CN" altLang="en-US"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）抓作者本人的梗概性内容（如摘要等）；（</a:t>
            </a:r>
            <a:r>
              <a:rPr lang="en-US" altLang="zh-CN"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e</a:t>
            </a:r>
            <a:r>
              <a:rPr lang="zh-CN" altLang="en-US"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）抓“问题意识”（一般问题意识主要出现在引言当中）</a:t>
            </a:r>
            <a:endParaRPr lang="zh-CN" altLang="en-US">
              <a:latin typeface="Times New Roman Regular" panose="02020603050405020304" charset="0"/>
              <a:ea typeface="宋体" charset="0"/>
              <a:cs typeface="Times New Roman Regular" panose="02020603050405020304" charset="0"/>
            </a:endParaRPr>
          </a:p>
          <a:p>
            <a:pPr marL="0" lvl="1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en-US" altLang="zh-CN" b="1">
                <a:latin typeface="Times New Roman Regular" panose="02020603050405020304" charset="0"/>
                <a:ea typeface="宋体" charset="0"/>
                <a:cs typeface="Times New Roman Regular" panose="02020603050405020304" charset="0"/>
                <a:sym typeface="+mn-ea"/>
              </a:rPr>
              <a:t>Q</a:t>
            </a:r>
            <a:r>
              <a:rPr lang="zh-CN" altLang="en-US" b="1">
                <a:latin typeface="Times New Roman Regular" panose="02020603050405020304" charset="0"/>
                <a:ea typeface="宋体" charset="0"/>
                <a:cs typeface="Times New Roman Regular" panose="02020603050405020304" charset="0"/>
                <a:sym typeface="+mn-ea"/>
              </a:rPr>
              <a:t>：</a:t>
            </a:r>
            <a:r>
              <a:rPr lang="zh-CN" b="1">
                <a:latin typeface="Times New Roman Regular" panose="02020603050405020304" charset="0"/>
                <a:ea typeface="宋体" charset="0"/>
                <a:cs typeface="Times New Roman Regular" panose="02020603050405020304" charset="0"/>
                <a:sym typeface="+mn-ea"/>
              </a:rPr>
              <a:t>能否提供一些样例来说明这几种读书笔记的格式</a:t>
            </a:r>
            <a:endParaRPr lang="zh-CN" b="1">
              <a:latin typeface="Times New Roman Regular" panose="02020603050405020304" charset="0"/>
              <a:ea typeface="宋体" charset="0"/>
              <a:cs typeface="Times New Roman Regular" panose="02020603050405020304" charset="0"/>
              <a:sym typeface="+mn-ea"/>
            </a:endParaRPr>
          </a:p>
          <a:p>
            <a:pPr marL="457200" lvl="2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>
                <a:latin typeface="Times New Roman Regular" panose="02020603050405020304" charset="0"/>
                <a:ea typeface="宋体" charset="0"/>
                <a:cs typeface="Times New Roman Regular" panose="02020603050405020304" charset="0"/>
                <a:sym typeface="+mn-ea"/>
              </a:rPr>
              <a:t>右图即为一个带有评注的摘编。我的大多数笔记都围绕摘编展开，基于原文进行评注、复述、对话和联想，非原文的内容以不同的字体字号标示出来；归类到不同文件夹当中，定期复习，重点关键词可以加粗加重或变颜色</a:t>
            </a:r>
            <a:endParaRPr lang="zh-CN" altLang="en-US">
              <a:latin typeface="Times New Roman Regular" panose="02020603050405020304" charset="0"/>
              <a:ea typeface="宋体" charset="0"/>
              <a:cs typeface="Times New Roman Regular" panose="02020603050405020304" charset="0"/>
            </a:endParaRPr>
          </a:p>
          <a:p>
            <a:pPr marL="685800" lvl="1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endParaRPr lang="zh-CN" altLang="en-US">
              <a:latin typeface="Times New Roman Regular" panose="02020603050405020304" charset="0"/>
              <a:ea typeface="宋体" charset="0"/>
              <a:cs typeface="Times New Roman Regular" panose="02020603050405020304" charset="0"/>
            </a:endParaRPr>
          </a:p>
        </p:txBody>
      </p:sp>
      <p:pic>
        <p:nvPicPr>
          <p:cNvPr id="5" name="图片 4" descr="WX20221201-131628@2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75755" y="1052830"/>
            <a:ext cx="4759960" cy="486219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烦烦烦方法">
  <a:themeElements>
    <a:clrScheme name="烦烦烦方法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53238"/>
      </a:accent1>
      <a:accent2>
        <a:srgbClr val="595959"/>
      </a:accent2>
      <a:accent3>
        <a:srgbClr val="801C1F"/>
      </a:accent3>
      <a:accent4>
        <a:srgbClr val="323232"/>
      </a:accent4>
      <a:accent5>
        <a:srgbClr val="621618"/>
      </a:accent5>
      <a:accent6>
        <a:srgbClr val="262626"/>
      </a:accent6>
      <a:hlink>
        <a:srgbClr val="0000FF"/>
      </a:hlink>
      <a:folHlink>
        <a:srgbClr val="FF00FF"/>
      </a:folHlink>
    </a:clrScheme>
    <a:fontScheme name="烦烦烦方法">
      <a:majorFont>
        <a:latin typeface="Helvetica"/>
        <a:ea typeface="Helvetica"/>
        <a:cs typeface="Helvetica"/>
      </a:majorFont>
      <a:minorFont>
        <a:latin typeface="等线"/>
        <a:ea typeface="等线"/>
        <a:cs typeface="等线"/>
      </a:minorFont>
    </a:fontScheme>
    <a:fmtScheme name="烦烦烦方法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烦烦烦方法">
  <a:themeElements>
    <a:clrScheme name="烦烦烦方法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53238"/>
      </a:accent1>
      <a:accent2>
        <a:srgbClr val="595959"/>
      </a:accent2>
      <a:accent3>
        <a:srgbClr val="801C1F"/>
      </a:accent3>
      <a:accent4>
        <a:srgbClr val="323232"/>
      </a:accent4>
      <a:accent5>
        <a:srgbClr val="621618"/>
      </a:accent5>
      <a:accent6>
        <a:srgbClr val="262626"/>
      </a:accent6>
      <a:hlink>
        <a:srgbClr val="0000FF"/>
      </a:hlink>
      <a:folHlink>
        <a:srgbClr val="FF00FF"/>
      </a:folHlink>
    </a:clrScheme>
    <a:fontScheme name="烦烦烦方法">
      <a:majorFont>
        <a:latin typeface="Helvetica"/>
        <a:ea typeface="Helvetica"/>
        <a:cs typeface="Helvetica"/>
      </a:majorFont>
      <a:minorFont>
        <a:latin typeface="等线"/>
        <a:ea typeface="等线"/>
        <a:cs typeface="等线"/>
      </a:minorFont>
    </a:fontScheme>
    <a:fmtScheme name="烦烦烦方法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烦烦烦方法">
  <a:themeElements>
    <a:clrScheme name="烦烦烦方法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53238"/>
      </a:accent1>
      <a:accent2>
        <a:srgbClr val="595959"/>
      </a:accent2>
      <a:accent3>
        <a:srgbClr val="801C1F"/>
      </a:accent3>
      <a:accent4>
        <a:srgbClr val="323232"/>
      </a:accent4>
      <a:accent5>
        <a:srgbClr val="621618"/>
      </a:accent5>
      <a:accent6>
        <a:srgbClr val="262626"/>
      </a:accent6>
      <a:hlink>
        <a:srgbClr val="0000FF"/>
      </a:hlink>
      <a:folHlink>
        <a:srgbClr val="FF00FF"/>
      </a:folHlink>
    </a:clrScheme>
    <a:fontScheme name="烦烦烦方法">
      <a:majorFont>
        <a:latin typeface="Helvetica"/>
        <a:ea typeface="Helvetica"/>
        <a:cs typeface="Helvetica"/>
      </a:majorFont>
      <a:minorFont>
        <a:latin typeface="等线"/>
        <a:ea typeface="等线"/>
        <a:cs typeface="等线"/>
      </a:minorFont>
    </a:fontScheme>
    <a:fmtScheme name="烦烦烦方法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6254</Words>
  <Application>WPS 文字</Application>
  <PresentationFormat/>
  <Paragraphs>276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53" baseType="lpstr">
      <vt:lpstr>Arial</vt:lpstr>
      <vt:lpstr>宋体</vt:lpstr>
      <vt:lpstr>Wingdings</vt:lpstr>
      <vt:lpstr>Arial</vt:lpstr>
      <vt:lpstr>微软雅黑</vt:lpstr>
      <vt:lpstr>汉仪旗黑</vt:lpstr>
      <vt:lpstr>等线 Light</vt:lpstr>
      <vt:lpstr>汉仪中等线KW</vt:lpstr>
      <vt:lpstr>等线</vt:lpstr>
      <vt:lpstr>Helvetica</vt:lpstr>
      <vt:lpstr>宋体</vt:lpstr>
      <vt:lpstr>汉仪书宋二KW</vt:lpstr>
      <vt:lpstr>思源黑体旧字形 ExtraLight</vt:lpstr>
      <vt:lpstr>FangSong</vt:lpstr>
      <vt:lpstr>Calibri</vt:lpstr>
      <vt:lpstr>Helvetica Neue</vt:lpstr>
      <vt:lpstr>Times New Roman Regular</vt:lpstr>
      <vt:lpstr>PingFang SC Regular</vt:lpstr>
      <vt:lpstr>Helvetica Neue</vt:lpstr>
      <vt:lpstr>汉仪中黑KW</vt:lpstr>
      <vt:lpstr>仿宋</vt:lpstr>
      <vt:lpstr>方正仿宋_GBK</vt:lpstr>
      <vt:lpstr>思源黑体 CN Heavy</vt:lpstr>
      <vt:lpstr>微软雅黑</vt:lpstr>
      <vt:lpstr>Arial Unicode MS</vt:lpstr>
      <vt:lpstr>烦烦烦方法</vt:lpstr>
      <vt:lpstr>1_烦烦烦方法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雁回祝融</cp:lastModifiedBy>
  <cp:revision>4</cp:revision>
  <dcterms:created xsi:type="dcterms:W3CDTF">2024-05-17T08:37:35Z</dcterms:created>
  <dcterms:modified xsi:type="dcterms:W3CDTF">2024-05-17T08:37:35Z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884C3CEA9AABBD514F174766E7A142EC</vt:lpwstr>
  </property>
  <property fmtid="{D5CDD505-2E9C-101B-9397-08002B2CF9AE}" pid="3" name="KSOProductBuildVer">
    <vt:lpwstr>2052-4.6.1.7467</vt:lpwstr>
  </property>
</Properties>
</file>