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2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128" name="图片占位符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38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4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28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37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46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/>
          <p:nvPr>
            <p:ph type="title" hasCustomPrompt="1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1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indent="0" algn="ctr">
              <a:buSzTx/>
              <a:buFontTx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indent="0" algn="ctr">
              <a:buSzTx/>
              <a:buFontTx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indent="0" algn="ctr">
              <a:buSzTx/>
              <a:buFontTx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indent="0" algn="ctr">
              <a:buSzTx/>
              <a:buFontTx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xfrm>
            <a:off x="8610600" y="6356351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75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4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标题 1"/>
          <p:cNvSpPr/>
          <p:nvPr>
            <p:ph type="title"/>
          </p:nvPr>
        </p:nvSpPr>
        <p:spPr>
          <a:xfrm>
            <a:off x="1223442" y="2396873"/>
            <a:ext cx="10023002" cy="1174083"/>
          </a:xfrm>
          <a:prstGeom prst="rect">
            <a:avLst/>
          </a:prstGeom>
        </p:spPr>
        <p:txBody>
          <a:bodyPr/>
          <a:lstStyle>
            <a:lvl1pPr defTabSz="557530">
              <a:defRPr sz="4880" b="1">
                <a:solidFill>
                  <a:srgbClr val="F2F2F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文科论文写作：入门技巧与进阶之道</a:t>
            </a:r>
          </a:p>
        </p:txBody>
      </p:sp>
      <p:sp>
        <p:nvSpPr>
          <p:cNvPr id="158" name="谢廷玉 刘子正"/>
          <p:cNvSpPr/>
          <p:nvPr/>
        </p:nvSpPr>
        <p:spPr>
          <a:xfrm>
            <a:off x="4045368" y="3778251"/>
            <a:ext cx="4101264" cy="42849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normAutofit/>
          </a:bodyPr>
          <a:lstStyle>
            <a:lvl1pPr algn="ctr" defTabSz="484505">
              <a:lnSpc>
                <a:spcPct val="90000"/>
              </a:lnSpc>
              <a:defRPr sz="1905">
                <a:solidFill>
                  <a:srgbClr val="F2F2F2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defRPr>
            </a:lvl1pPr>
          </a:lstStyle>
          <a:p>
            <a:r>
              <a:t>谢廷玉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34" name="文本框 26"/>
          <p:cNvSpPr/>
          <p:nvPr/>
        </p:nvSpPr>
        <p:spPr>
          <a:xfrm>
            <a:off x="2081530" y="692030"/>
            <a:ext cx="80289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如何从“正常”上升到“优秀”：进阶标准与“深度”的来由</a:t>
            </a:r>
          </a:p>
        </p:txBody>
      </p:sp>
      <p:sp>
        <p:nvSpPr>
          <p:cNvPr id="235" name="文本框 12"/>
          <p:cNvSpPr/>
          <p:nvPr/>
        </p:nvSpPr>
        <p:spPr>
          <a:xfrm>
            <a:off x="443457" y="1429155"/>
            <a:ext cx="3657703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问题／观点：提出较独到的观点</a:t>
            </a:r>
          </a:p>
        </p:txBody>
      </p:sp>
      <p:sp>
        <p:nvSpPr>
          <p:cNvPr id="236" name="文本框 12"/>
          <p:cNvSpPr/>
          <p:nvPr/>
        </p:nvSpPr>
        <p:spPr>
          <a:xfrm>
            <a:off x="494308" y="1937716"/>
            <a:ext cx="3556001" cy="37871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对于“清谈误国论”这种常见观点的批判，而且其批判延伸到了整个“问题链”：即此种观点如何形成，应当如何看待王学……因而此种观点不仅“新颖”而且“完备-系统”。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如要提出独到观点，则需要学术史的积累，以及对已有研究的充分把握</a:t>
            </a:r>
          </a:p>
        </p:txBody>
      </p:sp>
      <p:sp>
        <p:nvSpPr>
          <p:cNvPr id="237" name="文本框 12"/>
          <p:cNvSpPr/>
          <p:nvPr/>
        </p:nvSpPr>
        <p:spPr>
          <a:xfrm>
            <a:off x="589774" y="6409201"/>
            <a:ext cx="731124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solidFill>
                  <a:srgbClr val="FFFFFF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注：以上进阶标准都没有短时间“速成”的方法，需要长时间的积累</a:t>
            </a:r>
          </a:p>
        </p:txBody>
      </p:sp>
      <p:sp>
        <p:nvSpPr>
          <p:cNvPr id="238" name="文本框 12"/>
          <p:cNvSpPr/>
          <p:nvPr/>
        </p:nvSpPr>
        <p:spPr>
          <a:xfrm>
            <a:off x="4317999" y="1429155"/>
            <a:ext cx="3556001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论证：论证扎实且独出心裁</a:t>
            </a:r>
          </a:p>
        </p:txBody>
      </p:sp>
      <p:sp>
        <p:nvSpPr>
          <p:cNvPr id="239" name="文本框 12"/>
          <p:cNvSpPr/>
          <p:nvPr/>
        </p:nvSpPr>
        <p:spPr>
          <a:xfrm>
            <a:off x="4317999" y="1937716"/>
            <a:ext cx="3556001" cy="427608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论证的“扎实”体现在，这篇文章全文并没有使用孤证，而且不同论据之前有所关联，而不是单纯并列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论证的“独出心裁”体现在，这篇文章指出了现有论证角度的局限，并从新的角度，运用新的材料进行了论证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做到这点需要对自己的原始文献有非常充分的把握</a:t>
            </a:r>
          </a:p>
        </p:txBody>
      </p:sp>
      <p:sp>
        <p:nvSpPr>
          <p:cNvPr id="240" name="文本框 12"/>
          <p:cNvSpPr/>
          <p:nvPr/>
        </p:nvSpPr>
        <p:spPr>
          <a:xfrm>
            <a:off x="7988216" y="1408997"/>
            <a:ext cx="3556001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结构流畅、衔接自然、语言简明且优雅</a:t>
            </a:r>
          </a:p>
        </p:txBody>
      </p:sp>
      <p:sp>
        <p:nvSpPr>
          <p:cNvPr id="241" name="文本框 12"/>
          <p:cNvSpPr/>
          <p:nvPr/>
        </p:nvSpPr>
        <p:spPr>
          <a:xfrm>
            <a:off x="7988216" y="2354564"/>
            <a:ext cx="3556001" cy="352678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要“递进”：一避免拖沓，二避免跳跃。（哲学系一般会用“关键概念”和“关键论点”的过渡来判断拖沓和跳跃）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中文系荐书：田晓菲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哲学系荐书：陈来老师的一系列著作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历史系荐书：余英时、史景迁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pic>
        <p:nvPicPr>
          <p:cNvPr id="244" name="pasted-image.pdf" descr="pasted-image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5" name="文本框 12"/>
          <p:cNvSpPr/>
          <p:nvPr/>
        </p:nvSpPr>
        <p:spPr>
          <a:xfrm>
            <a:off x="207772" y="6409201"/>
            <a:ext cx="11574781" cy="370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 sz="1600">
                <a:solidFill>
                  <a:srgbClr val="FFFFFF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注：此处的“论证”和“逻辑”都需要从广义意义上理解，每个学科都有自身的逻辑和论证模式，并非只是哲学论证和形式逻辑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矩形 16"/>
          <p:cNvGrpSpPr/>
          <p:nvPr/>
        </p:nvGrpSpPr>
        <p:grpSpPr>
          <a:xfrm>
            <a:off x="2740619" y="2646596"/>
            <a:ext cx="1564808" cy="1564808"/>
            <a:chOff x="-1" y="-1"/>
            <a:chExt cx="1564807" cy="1564807"/>
          </a:xfrm>
        </p:grpSpPr>
        <p:sp>
          <p:nvSpPr>
            <p:cNvPr id="247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248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50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51" name="直接连接符 28"/>
          <p:cNvSpPr/>
          <p:nvPr/>
        </p:nvSpPr>
        <p:spPr>
          <a:xfrm>
            <a:off x="4870575" y="3605834"/>
            <a:ext cx="701132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252" name="文本框 29"/>
          <p:cNvSpPr/>
          <p:nvPr/>
        </p:nvSpPr>
        <p:spPr>
          <a:xfrm>
            <a:off x="4743573" y="2704563"/>
            <a:ext cx="4676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如何形成“问题意识”</a:t>
            </a:r>
          </a:p>
        </p:txBody>
      </p:sp>
      <p:sp>
        <p:nvSpPr>
          <p:cNvPr id="253" name="矩形 8"/>
          <p:cNvSpPr/>
          <p:nvPr/>
        </p:nvSpPr>
        <p:spPr>
          <a:xfrm rot="10800000" flipH="1">
            <a:off x="5870871" y="3582975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4" animBg="1" advAuto="0"/>
      <p:bldP spid="252" grpId="3" animBg="1" advAuto="0"/>
      <p:bldP spid="253" grpId="5" animBg="1" advAuto="0"/>
      <p:bldP spid="249" grpId="1" animBg="1" advAuto="0"/>
      <p:bldP spid="250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56" name="文本框 26"/>
          <p:cNvSpPr/>
          <p:nvPr/>
        </p:nvSpPr>
        <p:spPr>
          <a:xfrm>
            <a:off x="2645515" y="692030"/>
            <a:ext cx="6900970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问题意识之“道”：形成问题意识=写好文献综述</a:t>
            </a:r>
          </a:p>
        </p:txBody>
      </p:sp>
      <p:sp>
        <p:nvSpPr>
          <p:cNvPr id="257" name="文本框 12"/>
          <p:cNvSpPr/>
          <p:nvPr/>
        </p:nvSpPr>
        <p:spPr>
          <a:xfrm>
            <a:off x="953477" y="1435505"/>
            <a:ext cx="4287610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文献综述的两种模式</a:t>
            </a:r>
          </a:p>
        </p:txBody>
      </p:sp>
      <p:sp>
        <p:nvSpPr>
          <p:cNvPr id="258" name="文本框 12"/>
          <p:cNvSpPr/>
          <p:nvPr/>
        </p:nvSpPr>
        <p:spPr>
          <a:xfrm>
            <a:off x="558619" y="2026581"/>
            <a:ext cx="3287231" cy="17233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基本模式：按照时间顺序进行梳理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进阶模式：以代表性人物／节点性文献为轴心进行发散</a:t>
            </a:r>
          </a:p>
        </p:txBody>
      </p:sp>
      <p:sp>
        <p:nvSpPr>
          <p:cNvPr id="259" name="文本框 12"/>
          <p:cNvSpPr/>
          <p:nvPr/>
        </p:nvSpPr>
        <p:spPr>
          <a:xfrm>
            <a:off x="6465235" y="1387329"/>
            <a:ext cx="3556001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从文献综述中把握什么？</a:t>
            </a:r>
          </a:p>
        </p:txBody>
      </p:sp>
      <p:sp>
        <p:nvSpPr>
          <p:cNvPr id="260" name="文本框 12"/>
          <p:cNvSpPr/>
          <p:nvPr/>
        </p:nvSpPr>
        <p:spPr>
          <a:xfrm>
            <a:off x="4895985" y="1906139"/>
            <a:ext cx="6694501" cy="35267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“材料结构”：哪些材料已经得到了充分的解读和应用，哪些材料尚未得到系统的挖掘</a:t>
            </a:r>
            <a:endParaRPr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“问题结构”：在这一领域存在哪些问题？哪些问题上已经形成了共识性理解，哪些问题尚处于争论之中，对某些问题的解答是否会影响到对其他问题的探讨？</a:t>
            </a:r>
            <a:endParaRPr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“视角结构”：研究这一领域时研究者通常采取的视角是怎样的？是否存在其他有成效、但还没有得到充分挖掘的视角？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且这三种结构经常是密切相关，彼此互动的。</a:t>
            </a:r>
          </a:p>
        </p:txBody>
      </p:sp>
      <p:sp>
        <p:nvSpPr>
          <p:cNvPr id="261" name="文本框 12"/>
          <p:cNvSpPr/>
          <p:nvPr/>
        </p:nvSpPr>
        <p:spPr>
          <a:xfrm>
            <a:off x="5225026" y="5542799"/>
            <a:ext cx="6036418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思考：黄振萍老师的论文如何体现了我们所说的，三种需要从文献综述中把握的结构？</a:t>
            </a:r>
          </a:p>
        </p:txBody>
      </p:sp>
      <p:sp>
        <p:nvSpPr>
          <p:cNvPr id="262" name="文本框 12"/>
          <p:cNvSpPr/>
          <p:nvPr/>
        </p:nvSpPr>
        <p:spPr>
          <a:xfrm>
            <a:off x="481222" y="3932106"/>
            <a:ext cx="4617570" cy="2313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进阶型的综述可以“由点及面”：先拿出有代表性的一篇文献，然后回答两个问题：相较于之前的文献，这篇文献为何代表了一个大的进步？在哪些方面是优秀的？／对于之后的文献，它提出了怎样的问题，后续文献如何回应，或如何看待这一文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65" name="文本框 26"/>
          <p:cNvSpPr/>
          <p:nvPr/>
        </p:nvSpPr>
        <p:spPr>
          <a:xfrm>
            <a:off x="3590519" y="598103"/>
            <a:ext cx="7709897" cy="561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问题意识之“术”：初学者如何尽快选到“能写”的题目</a:t>
            </a:r>
          </a:p>
        </p:txBody>
      </p:sp>
      <p:grpSp>
        <p:nvGrpSpPr>
          <p:cNvPr id="268" name="组合 42"/>
          <p:cNvGrpSpPr/>
          <p:nvPr/>
        </p:nvGrpSpPr>
        <p:grpSpPr>
          <a:xfrm>
            <a:off x="303047" y="762345"/>
            <a:ext cx="9507833" cy="2083242"/>
            <a:chOff x="0" y="0"/>
            <a:chExt cx="9507832" cy="2083240"/>
          </a:xfrm>
        </p:grpSpPr>
        <p:sp>
          <p:nvSpPr>
            <p:cNvPr id="266" name="文本框 7"/>
            <p:cNvSpPr/>
            <p:nvPr/>
          </p:nvSpPr>
          <p:spPr>
            <a:xfrm>
              <a:off x="0" y="0"/>
              <a:ext cx="9507833" cy="531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从老师处获得选题</a:t>
              </a:r>
            </a:p>
          </p:txBody>
        </p:sp>
        <p:sp>
          <p:nvSpPr>
            <p:cNvPr id="267" name="文本框 8"/>
            <p:cNvSpPr/>
            <p:nvPr/>
          </p:nvSpPr>
          <p:spPr>
            <a:xfrm>
              <a:off x="664179" y="465446"/>
              <a:ext cx="8704420" cy="16177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和老师沟通，从老师处获得选题（老师也很期待大家和自己沟通，很害怕看到不经沟通就出现的，离谱的题目，有的老师甚至会强制要求学期中沟通选题）</a:t>
              </a:r>
            </a:p>
          </p:txBody>
        </p:sp>
      </p:grpSp>
      <p:grpSp>
        <p:nvGrpSpPr>
          <p:cNvPr id="271" name="组合 51"/>
          <p:cNvGrpSpPr/>
          <p:nvPr/>
        </p:nvGrpSpPr>
        <p:grpSpPr>
          <a:xfrm>
            <a:off x="361365" y="2177708"/>
            <a:ext cx="9639728" cy="2246518"/>
            <a:chOff x="0" y="0"/>
            <a:chExt cx="9639726" cy="2246517"/>
          </a:xfrm>
        </p:grpSpPr>
        <p:sp>
          <p:nvSpPr>
            <p:cNvPr id="269" name="文本框 10"/>
            <p:cNvSpPr/>
            <p:nvPr/>
          </p:nvSpPr>
          <p:spPr>
            <a:xfrm>
              <a:off x="0" y="0"/>
              <a:ext cx="8395875" cy="574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从对立中获得选题</a:t>
              </a:r>
            </a:p>
          </p:txBody>
        </p:sp>
        <p:sp>
          <p:nvSpPr>
            <p:cNvPr id="270" name="文本框 11"/>
            <p:cNvSpPr/>
            <p:nvPr/>
          </p:nvSpPr>
          <p:spPr>
            <a:xfrm>
              <a:off x="673392" y="498414"/>
              <a:ext cx="8966335" cy="1748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从冲突对立的两种观点中获得选题（任何学者基本都会在著作中列出与自己不同的观点，并且与其他学者有所论辩）（如我的“林枫计划”结业论文：塔克-伍德命题）</a:t>
              </a:r>
            </a:p>
          </p:txBody>
        </p:sp>
      </p:grpSp>
      <p:grpSp>
        <p:nvGrpSpPr>
          <p:cNvPr id="274" name="组合 51"/>
          <p:cNvGrpSpPr/>
          <p:nvPr/>
        </p:nvGrpSpPr>
        <p:grpSpPr>
          <a:xfrm>
            <a:off x="427312" y="3614217"/>
            <a:ext cx="9507833" cy="2213199"/>
            <a:chOff x="0" y="0"/>
            <a:chExt cx="9507832" cy="2213198"/>
          </a:xfrm>
        </p:grpSpPr>
        <p:sp>
          <p:nvSpPr>
            <p:cNvPr id="272" name="文本框 13"/>
            <p:cNvSpPr/>
            <p:nvPr/>
          </p:nvSpPr>
          <p:spPr>
            <a:xfrm>
              <a:off x="0" y="0"/>
              <a:ext cx="9456919" cy="575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从困惑中获得选题</a:t>
              </a:r>
            </a:p>
          </p:txBody>
        </p:sp>
        <p:sp>
          <p:nvSpPr>
            <p:cNvPr id="273" name="文本框 14"/>
            <p:cNvSpPr/>
            <p:nvPr/>
          </p:nvSpPr>
          <p:spPr>
            <a:xfrm>
              <a:off x="758494" y="460339"/>
              <a:ext cx="8749339" cy="1752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从自己感到“困惑”，或者觉得“重要”的概念入手对其含义进行梳理（尽量让自己的困惑成为具有可操作性的选题，如浓缩在一个“概念”上，建议也同时和老师交流）</a:t>
              </a:r>
            </a:p>
          </p:txBody>
        </p:sp>
      </p:grpSp>
      <p:grpSp>
        <p:nvGrpSpPr>
          <p:cNvPr id="277" name="组合 51"/>
          <p:cNvGrpSpPr/>
          <p:nvPr/>
        </p:nvGrpSpPr>
        <p:grpSpPr>
          <a:xfrm>
            <a:off x="427312" y="5019490"/>
            <a:ext cx="9507833" cy="2232456"/>
            <a:chOff x="0" y="0"/>
            <a:chExt cx="9507832" cy="2232455"/>
          </a:xfrm>
        </p:grpSpPr>
        <p:sp>
          <p:nvSpPr>
            <p:cNvPr id="275" name="文本框 13"/>
            <p:cNvSpPr/>
            <p:nvPr/>
          </p:nvSpPr>
          <p:spPr>
            <a:xfrm>
              <a:off x="0" y="0"/>
              <a:ext cx="9456919" cy="575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从听课中获得选题</a:t>
              </a:r>
            </a:p>
          </p:txBody>
        </p:sp>
        <p:sp>
          <p:nvSpPr>
            <p:cNvPr id="276" name="文本框 14"/>
            <p:cNvSpPr/>
            <p:nvPr/>
          </p:nvSpPr>
          <p:spPr>
            <a:xfrm>
              <a:off x="758494" y="460339"/>
              <a:ext cx="8749339" cy="1772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文献综述不仅要起到</a:t>
              </a:r>
              <a:r>
                <a: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</a:t>
              </a:r>
              <a:r>
                <a:t>回顾</a:t>
              </a:r>
              <a:r>
                <a: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”</a:t>
              </a:r>
              <a:r>
                <a:t>的作用，回顾某个问题的研究在历史上的发展，还要有一个</a:t>
              </a:r>
              <a:r>
                <a: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</a:t>
              </a:r>
              <a:r>
                <a:t>前瞻</a:t>
              </a:r>
              <a:r>
                <a: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”</a:t>
              </a:r>
              <a:r>
                <a:t>的作用；而且重量级学者的作品可能较老，涵盖不到新出现的问题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4" animBg="1" advAuto="0"/>
      <p:bldP spid="268" grpId="2" animBg="1" advAuto="0"/>
      <p:bldP spid="271" grpId="3" animBg="1" advAuto="0"/>
      <p:bldP spid="264" grpId="1" animBg="1" advAuto="0"/>
      <p:bldP spid="277" grpId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80" name="文本框 26"/>
          <p:cNvSpPr/>
          <p:nvPr/>
        </p:nvSpPr>
        <p:spPr>
          <a:xfrm>
            <a:off x="2241052" y="598103"/>
            <a:ext cx="7709896" cy="561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检验一个选题是否合适“能写”的两个标准</a:t>
            </a:r>
          </a:p>
        </p:txBody>
      </p:sp>
      <p:grpSp>
        <p:nvGrpSpPr>
          <p:cNvPr id="283" name="组合 51"/>
          <p:cNvGrpSpPr/>
          <p:nvPr/>
        </p:nvGrpSpPr>
        <p:grpSpPr>
          <a:xfrm>
            <a:off x="843715" y="1306366"/>
            <a:ext cx="9639728" cy="2246518"/>
            <a:chOff x="0" y="0"/>
            <a:chExt cx="9639726" cy="2246517"/>
          </a:xfrm>
        </p:grpSpPr>
        <p:sp>
          <p:nvSpPr>
            <p:cNvPr id="281" name="文本框 10"/>
            <p:cNvSpPr/>
            <p:nvPr/>
          </p:nvSpPr>
          <p:spPr>
            <a:xfrm>
              <a:off x="0" y="0"/>
              <a:ext cx="8395875" cy="574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是否“有意义”</a:t>
              </a:r>
            </a:p>
          </p:txBody>
        </p:sp>
        <p:sp>
          <p:nvSpPr>
            <p:cNvPr id="282" name="文本框 11"/>
            <p:cNvSpPr/>
            <p:nvPr/>
          </p:nvSpPr>
          <p:spPr>
            <a:xfrm>
              <a:off x="673392" y="498414"/>
              <a:ext cx="8966335" cy="1748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对解决自己的困惑是否有意义；对更好理解某一文本是否有意义；对当前的学术研究，初学者可以关注前两个层面的意义，后一个层面的意义需要比较深的对学术史的把握</a:t>
              </a:r>
            </a:p>
          </p:txBody>
        </p:sp>
      </p:grpSp>
      <p:grpSp>
        <p:nvGrpSpPr>
          <p:cNvPr id="286" name="组合 51"/>
          <p:cNvGrpSpPr/>
          <p:nvPr/>
        </p:nvGrpSpPr>
        <p:grpSpPr>
          <a:xfrm>
            <a:off x="921116" y="2805114"/>
            <a:ext cx="9744418" cy="2268270"/>
            <a:chOff x="0" y="0"/>
            <a:chExt cx="9744417" cy="2268269"/>
          </a:xfrm>
        </p:grpSpPr>
        <p:sp>
          <p:nvSpPr>
            <p:cNvPr id="284" name="文本框 13"/>
            <p:cNvSpPr/>
            <p:nvPr/>
          </p:nvSpPr>
          <p:spPr>
            <a:xfrm>
              <a:off x="0" y="0"/>
              <a:ext cx="9692238" cy="589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是否“可操作”</a:t>
              </a:r>
            </a:p>
          </p:txBody>
        </p:sp>
        <p:sp>
          <p:nvSpPr>
            <p:cNvPr id="285" name="文本框 14"/>
            <p:cNvSpPr/>
            <p:nvPr/>
          </p:nvSpPr>
          <p:spPr>
            <a:xfrm>
              <a:off x="777367" y="471793"/>
              <a:ext cx="8967051" cy="1796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能否落实到某个（些）具体的概念（关键词）和文本？能否以一种较为明确的逻辑来加以论述？比较以下两个选题：犹太教对法兰克福学派的影响／萨特与卢卡奇之辩：萨特转向马克思主义的思想契机。前者是两个广袤的范畴，其中的概念、文本、人物、事件极多；后者落在具体的人和事上。当然，没有绝对“不可操作”的题目，需要量力而为</a:t>
              </a:r>
            </a:p>
          </p:txBody>
        </p:sp>
      </p:grpSp>
      <p:sp>
        <p:nvSpPr>
          <p:cNvPr id="287" name="文本框 12"/>
          <p:cNvSpPr/>
          <p:nvPr/>
        </p:nvSpPr>
        <p:spPr>
          <a:xfrm>
            <a:off x="1597253" y="5356083"/>
            <a:ext cx="8997493" cy="8216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 b="1">
                <a:solidFill>
                  <a:srgbClr val="3D82B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处理好这个选题需要涉及多少概念？进行多少层论述？（某种意义上，心里要有一个“开题报告”的腹稿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3" animBg="1" advAuto="0"/>
      <p:bldP spid="283" grpId="2" animBg="1" advAuto="0"/>
      <p:bldP spid="27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矩形 16"/>
          <p:cNvGrpSpPr/>
          <p:nvPr/>
        </p:nvGrpSpPr>
        <p:grpSpPr>
          <a:xfrm>
            <a:off x="2755967" y="2646596"/>
            <a:ext cx="1564808" cy="1564808"/>
            <a:chOff x="-1" y="-1"/>
            <a:chExt cx="1564807" cy="1564807"/>
          </a:xfrm>
        </p:grpSpPr>
        <p:sp>
          <p:nvSpPr>
            <p:cNvPr id="289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290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03</a:t>
              </a:r>
            </a:p>
          </p:txBody>
        </p:sp>
      </p:grpSp>
      <p:sp>
        <p:nvSpPr>
          <p:cNvPr id="292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93" name="直接连接符 28"/>
          <p:cNvSpPr/>
          <p:nvPr/>
        </p:nvSpPr>
        <p:spPr>
          <a:xfrm>
            <a:off x="4885923" y="3605834"/>
            <a:ext cx="701132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294" name="文本框 29"/>
          <p:cNvSpPr/>
          <p:nvPr/>
        </p:nvSpPr>
        <p:spPr>
          <a:xfrm>
            <a:off x="4758921" y="2704563"/>
            <a:ext cx="4168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如何应对常见疑难</a:t>
            </a:r>
          </a:p>
        </p:txBody>
      </p:sp>
      <p:sp>
        <p:nvSpPr>
          <p:cNvPr id="295" name="矩形 8"/>
          <p:cNvSpPr/>
          <p:nvPr/>
        </p:nvSpPr>
        <p:spPr>
          <a:xfrm rot="10800000" flipH="1">
            <a:off x="5855523" y="3582975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3" animBg="1" advAuto="0"/>
      <p:bldP spid="293" grpId="4" animBg="1" advAuto="0"/>
      <p:bldP spid="295" grpId="5" animBg="1" advAuto="0"/>
      <p:bldP spid="292" grpId="2" animBg="1" advAuto="0"/>
      <p:bldP spid="291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98" name="文本框 12"/>
          <p:cNvSpPr/>
          <p:nvPr/>
        </p:nvSpPr>
        <p:spPr>
          <a:xfrm>
            <a:off x="456358" y="1155623"/>
            <a:ext cx="5591852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如何准备论文大纲</a:t>
            </a:r>
          </a:p>
        </p:txBody>
      </p:sp>
      <p:sp>
        <p:nvSpPr>
          <p:cNvPr id="299" name="文本框 12"/>
          <p:cNvSpPr/>
          <p:nvPr/>
        </p:nvSpPr>
        <p:spPr>
          <a:xfrm>
            <a:off x="484864" y="1643131"/>
            <a:ext cx="5979992" cy="1234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将大纲落实到每一个自然段。把每个自然段的核心概念或要论证的观点概括出来；然后检视每个段落的概念与观点之间是否能形成顺畅的衔接和过渡</a:t>
            </a:r>
          </a:p>
        </p:txBody>
      </p:sp>
      <p:sp>
        <p:nvSpPr>
          <p:cNvPr id="300" name="文本框 26"/>
          <p:cNvSpPr/>
          <p:nvPr/>
        </p:nvSpPr>
        <p:spPr>
          <a:xfrm>
            <a:off x="3402331" y="681332"/>
            <a:ext cx="53873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怎样在行文中展开逻辑和结构？脚注</a:t>
            </a:r>
          </a:p>
        </p:txBody>
      </p:sp>
      <p:pic>
        <p:nvPicPr>
          <p:cNvPr id="301" name="WX20220529-005724@2x.png" descr="WX20220529-005724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7622" y="1601671"/>
            <a:ext cx="5591853" cy="52097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2" name="WX20220529-010123@2x.png" descr="WX20220529-010123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10" y="2924684"/>
            <a:ext cx="5698532" cy="389144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05" name="文本框 12"/>
          <p:cNvSpPr/>
          <p:nvPr/>
        </p:nvSpPr>
        <p:spPr>
          <a:xfrm>
            <a:off x="430121" y="1115025"/>
            <a:ext cx="5591852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脚注的妙用</a:t>
            </a:r>
          </a:p>
        </p:txBody>
      </p:sp>
      <p:sp>
        <p:nvSpPr>
          <p:cNvPr id="306" name="文本框 12"/>
          <p:cNvSpPr/>
          <p:nvPr/>
        </p:nvSpPr>
        <p:spPr>
          <a:xfrm>
            <a:off x="433659" y="1679979"/>
            <a:ext cx="5128144" cy="45364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+mn-lt"/>
                <a:ea typeface="+mn-ea"/>
                <a:cs typeface="+mn-cs"/>
                <a:sym typeface="等线"/>
              </a:rPr>
              <a:t>我们看到这是一个跨页的长脚注。正文只需要什么？只需要确定此信的基本情况和大致日期。但是，信件作为文献，在不同的文集、不同的版本中呈现不同的情况。如果不做说明，就得不到扎实的结论。但是，写在正文里，就显得枝节了。前引信，后说明，中间容不下对信件所录图书的版本信息的说明，尤其是邓元锡文集的版本又很复杂，有三个系统，需要很多文字加以解释。这就体现出脚注的妙用了：将行文有赘余的，但又必须解释的部分囊括其中，既保证论文的推进，又保证坚实的材料依据。</a:t>
            </a:r>
            <a:endParaRPr>
              <a:latin typeface="+mn-lt"/>
              <a:ea typeface="+mn-ea"/>
              <a:cs typeface="+mn-cs"/>
              <a:sym typeface="等线"/>
            </a:endParaRPr>
          </a:p>
        </p:txBody>
      </p:sp>
      <p:sp>
        <p:nvSpPr>
          <p:cNvPr id="307" name="文本框 26"/>
          <p:cNvSpPr/>
          <p:nvPr/>
        </p:nvSpPr>
        <p:spPr>
          <a:xfrm>
            <a:off x="3402331" y="681332"/>
            <a:ext cx="53873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怎样在行文中展开逻辑和结构？脚注</a:t>
            </a:r>
          </a:p>
        </p:txBody>
      </p:sp>
      <p:pic>
        <p:nvPicPr>
          <p:cNvPr id="308" name="捕获.PNG" descr="捕获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0276" y="1593758"/>
            <a:ext cx="6675504" cy="33581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9" name="捕获2.PNG" descr="捕获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276" y="4936261"/>
            <a:ext cx="6675504" cy="122287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12" name="文本框 26"/>
          <p:cNvSpPr/>
          <p:nvPr/>
        </p:nvSpPr>
        <p:spPr>
          <a:xfrm>
            <a:off x="3567431" y="665984"/>
            <a:ext cx="50571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逻辑结构的检验与写作时间的安排</a:t>
            </a:r>
          </a:p>
        </p:txBody>
      </p:sp>
      <p:grpSp>
        <p:nvGrpSpPr>
          <p:cNvPr id="315" name="组合 51"/>
          <p:cNvGrpSpPr/>
          <p:nvPr/>
        </p:nvGrpSpPr>
        <p:grpSpPr>
          <a:xfrm>
            <a:off x="782325" y="1134395"/>
            <a:ext cx="9929915" cy="2314145"/>
            <a:chOff x="0" y="0"/>
            <a:chExt cx="9929913" cy="2314144"/>
          </a:xfrm>
        </p:grpSpPr>
        <p:sp>
          <p:nvSpPr>
            <p:cNvPr id="313" name="文本框 10"/>
            <p:cNvSpPr/>
            <p:nvPr/>
          </p:nvSpPr>
          <p:spPr>
            <a:xfrm>
              <a:off x="0" y="0"/>
              <a:ext cx="8648618" cy="591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逻辑结构的检验</a:t>
              </a:r>
            </a:p>
          </p:txBody>
        </p:sp>
        <p:sp>
          <p:nvSpPr>
            <p:cNvPr id="314" name="文本框 11"/>
            <p:cNvSpPr/>
            <p:nvPr/>
          </p:nvSpPr>
          <p:spPr>
            <a:xfrm>
              <a:off x="693663" y="513418"/>
              <a:ext cx="9236251" cy="1800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讲述法（假想自己要做一场简短的学术报告）；抽丝剥茧法（检验自己的论文能否被提炼为几个相互递进，指向最终结论的命题）；思维导图法（能否根据自己的论文绘制一张清晰的思维导图）。三种方法的核心都在于检验自己的论文是否被一幅清晰的“骨架”所支撑</a:t>
              </a:r>
            </a:p>
          </p:txBody>
        </p:sp>
      </p:grpSp>
      <p:grpSp>
        <p:nvGrpSpPr>
          <p:cNvPr id="318" name="组合 51"/>
          <p:cNvGrpSpPr/>
          <p:nvPr/>
        </p:nvGrpSpPr>
        <p:grpSpPr>
          <a:xfrm>
            <a:off x="776534" y="3064418"/>
            <a:ext cx="9941496" cy="2314146"/>
            <a:chOff x="0" y="0"/>
            <a:chExt cx="9941495" cy="2314144"/>
          </a:xfrm>
        </p:grpSpPr>
        <p:sp>
          <p:nvSpPr>
            <p:cNvPr id="316" name="文本框 13"/>
            <p:cNvSpPr/>
            <p:nvPr/>
          </p:nvSpPr>
          <p:spPr>
            <a:xfrm>
              <a:off x="0" y="0"/>
              <a:ext cx="9888260" cy="601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写作时间的安排</a:t>
              </a:r>
            </a:p>
          </p:txBody>
        </p:sp>
        <p:sp>
          <p:nvSpPr>
            <p:cNvPr id="317" name="文本框 14"/>
            <p:cNvSpPr/>
            <p:nvPr/>
          </p:nvSpPr>
          <p:spPr>
            <a:xfrm>
              <a:off x="793090" y="481335"/>
              <a:ext cx="9148406" cy="1832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没有标准答案，但需要注意两个原则：（1）构思的整体性：首先通过阅读，做笔记等方式，直到自己心中慢慢浮现出“论文的逻辑构造”所要求的几个步骤（见第8、9页PPT），但也不排除个别人可以进行“生成性”写作（2）写作的连贯性：文章写作中不要中断太长时间，尽量避免双线（多线）操作。尽量不要在期末赶ddl。</a:t>
              </a:r>
            </a:p>
          </p:txBody>
        </p:sp>
      </p:grpSp>
      <p:sp>
        <p:nvSpPr>
          <p:cNvPr id="319" name="文本框 12"/>
          <p:cNvSpPr/>
          <p:nvPr/>
        </p:nvSpPr>
        <p:spPr>
          <a:xfrm>
            <a:off x="767200" y="5435367"/>
            <a:ext cx="10657600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solidFill>
                  <a:srgbClr val="356B9C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defRPr>
            </a:lvl1pPr>
          </a:lstStyle>
          <a:p>
            <a:r>
              <a:t>注：我个人构思写作的一般流程是：（1）泛读；（2）找到数个可能的选题；（3）进一步阅读，确定其意义和可操作性；（4）选定题目；（5）进一步阅读，直到结构浮现；（6）写作大纲；（7）写作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2" animBg="1" advAuto="0"/>
      <p:bldP spid="318" grpId="3" animBg="1" advAuto="0"/>
      <p:bldP spid="31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文本框 26"/>
          <p:cNvSpPr/>
          <p:nvPr/>
        </p:nvSpPr>
        <p:spPr>
          <a:xfrm>
            <a:off x="4723131" y="553515"/>
            <a:ext cx="27457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破题：什么是论文</a:t>
            </a:r>
          </a:p>
        </p:txBody>
      </p:sp>
      <p:sp>
        <p:nvSpPr>
          <p:cNvPr id="161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62" name="文本框 12"/>
          <p:cNvSpPr/>
          <p:nvPr/>
        </p:nvSpPr>
        <p:spPr>
          <a:xfrm>
            <a:off x="1717003" y="1358591"/>
            <a:ext cx="8663558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以一定的规范形式“论证”某个观点，并以此观点回答某个问题</a:t>
            </a:r>
          </a:p>
        </p:txBody>
      </p:sp>
      <p:sp>
        <p:nvSpPr>
          <p:cNvPr id="163" name="文本框 12"/>
          <p:cNvSpPr/>
          <p:nvPr/>
        </p:nvSpPr>
        <p:spPr>
          <a:xfrm>
            <a:off x="1717003" y="2360070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论文需要“论证”某个东西，因而需要有明确的观点和问题意识，在这个意义上，论文不同于“感想”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4" name="文本框 12"/>
          <p:cNvSpPr/>
          <p:nvPr/>
        </p:nvSpPr>
        <p:spPr>
          <a:xfrm>
            <a:off x="1717003" y="3788270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论文的“论证”是说理性和逻辑性的，因而不同于大家高中常写的议论文，在后者中修辞性的策略和语言是被允许的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22" name="文本框 26"/>
          <p:cNvSpPr/>
          <p:nvPr/>
        </p:nvSpPr>
        <p:spPr>
          <a:xfrm>
            <a:off x="3897630" y="650637"/>
            <a:ext cx="43967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一个检验逻辑结构的实例操作</a:t>
            </a:r>
          </a:p>
        </p:txBody>
      </p:sp>
      <p:sp>
        <p:nvSpPr>
          <p:cNvPr id="323" name="文本框 12"/>
          <p:cNvSpPr/>
          <p:nvPr/>
        </p:nvSpPr>
        <p:spPr>
          <a:xfrm>
            <a:off x="541092" y="1535431"/>
            <a:ext cx="4396738" cy="30448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+mn-lt"/>
                <a:ea typeface="+mn-ea"/>
                <a:cs typeface="+mn-cs"/>
                <a:sym typeface="等线"/>
              </a:rPr>
              <a:t>右图为对逻辑结构的还原。可以看到这篇文章中可以很清楚地抽出一个“逻辑骨架”，这一骨架可以呈现为思维导图，也可以体现为一系列观点的层进</a:t>
            </a:r>
            <a:endParaRPr>
              <a:latin typeface="+mn-lt"/>
              <a:ea typeface="+mn-ea"/>
              <a:cs typeface="+mn-cs"/>
              <a:sym typeface="等线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</a:pPr>
            <a:r>
              <a:t>同时，我们也可以印证之前的一些判断，即一篇论文的“深度”很大程度上在于对学术传统深入且精准的把握，以及对材料的熟稔和取用</a:t>
            </a:r>
          </a:p>
        </p:txBody>
      </p:sp>
      <p:pic>
        <p:nvPicPr>
          <p:cNvPr id="324" name="WX20220529-111423@2x.png" descr="WX20220529-111423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948" y="1367192"/>
            <a:ext cx="7061201" cy="53975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矩形 16"/>
          <p:cNvGrpSpPr/>
          <p:nvPr/>
        </p:nvGrpSpPr>
        <p:grpSpPr>
          <a:xfrm>
            <a:off x="2778988" y="2631625"/>
            <a:ext cx="1564808" cy="1564808"/>
            <a:chOff x="-1" y="-1"/>
            <a:chExt cx="1564807" cy="1564807"/>
          </a:xfrm>
        </p:grpSpPr>
        <p:sp>
          <p:nvSpPr>
            <p:cNvPr id="326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27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04</a:t>
              </a:r>
            </a:p>
          </p:txBody>
        </p:sp>
      </p:grpSp>
      <p:sp>
        <p:nvSpPr>
          <p:cNvPr id="329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30" name="直接连接符 28"/>
          <p:cNvSpPr/>
          <p:nvPr/>
        </p:nvSpPr>
        <p:spPr>
          <a:xfrm>
            <a:off x="5139156" y="3541023"/>
            <a:ext cx="701132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331" name="文本框 29"/>
          <p:cNvSpPr/>
          <p:nvPr/>
        </p:nvSpPr>
        <p:spPr>
          <a:xfrm>
            <a:off x="5252022" y="2623336"/>
            <a:ext cx="3660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补充与附加材料</a:t>
            </a:r>
          </a:p>
        </p:txBody>
      </p:sp>
      <p:sp>
        <p:nvSpPr>
          <p:cNvPr id="332" name="矩形 8"/>
          <p:cNvSpPr/>
          <p:nvPr/>
        </p:nvSpPr>
        <p:spPr>
          <a:xfrm rot="10800000" flipH="1">
            <a:off x="5832502" y="3518164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2" animBg="1" advAuto="0"/>
      <p:bldP spid="328" grpId="1" animBg="1" advAuto="0"/>
      <p:bldP spid="332" grpId="5" animBg="1" advAuto="0"/>
      <p:bldP spid="331" grpId="3" animBg="1" advAuto="0"/>
      <p:bldP spid="330" grpId="4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35" name="文本框 26"/>
          <p:cNvSpPr/>
          <p:nvPr/>
        </p:nvSpPr>
        <p:spPr>
          <a:xfrm>
            <a:off x="3897630" y="650637"/>
            <a:ext cx="43967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其他系统论述论文写作的书籍</a:t>
            </a:r>
          </a:p>
        </p:txBody>
      </p:sp>
      <p:pic>
        <p:nvPicPr>
          <p:cNvPr id="336" name="pasted-image.png" descr="pasted-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658" y="1427698"/>
            <a:ext cx="3758705" cy="37587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7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65" y="1643357"/>
            <a:ext cx="3327387" cy="33273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8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54" y="1639910"/>
            <a:ext cx="3334282" cy="333428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9" name="文本框 12"/>
          <p:cNvSpPr/>
          <p:nvPr/>
        </p:nvSpPr>
        <p:spPr>
          <a:xfrm>
            <a:off x="1928094" y="5402125"/>
            <a:ext cx="8335812" cy="8216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 b="1">
                <a:solidFill>
                  <a:srgbClr val="3C82B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上述推荐书目来自瞿旭彤老师所组织的论文研讨班，对于广义的人文社科论文写作均有借鉴意义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标题 1"/>
          <p:cNvSpPr/>
          <p:nvPr>
            <p:ph type="title"/>
          </p:nvPr>
        </p:nvSpPr>
        <p:spPr>
          <a:xfrm>
            <a:off x="1582523" y="2344551"/>
            <a:ext cx="4562344" cy="2168898"/>
          </a:xfrm>
          <a:prstGeom prst="rect">
            <a:avLst/>
          </a:prstGeom>
        </p:spPr>
        <p:txBody>
          <a:bodyPr/>
          <a:lstStyle/>
          <a:p>
            <a:pPr defTabSz="530225">
              <a:defRPr sz="5800">
                <a:solidFill>
                  <a:srgbClr val="F2F2F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欢迎各位提问</a:t>
            </a:r>
          </a:p>
          <a:p>
            <a:pPr defTabSz="530225">
              <a:defRPr sz="5800">
                <a:solidFill>
                  <a:srgbClr val="F2F2F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请填反馈问卷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638175"/>
            <a:ext cx="6267450" cy="55816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文本框 67"/>
          <p:cNvSpPr/>
          <p:nvPr/>
        </p:nvSpPr>
        <p:spPr>
          <a:xfrm>
            <a:off x="4285056" y="869794"/>
            <a:ext cx="3660164" cy="7264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3600" b="1">
                <a:solidFill>
                  <a:schemeClr val="accent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目录/CONTENTS</a:t>
            </a:r>
          </a:p>
        </p:txBody>
      </p:sp>
      <p:sp>
        <p:nvSpPr>
          <p:cNvPr id="167" name="直接连接符 68"/>
          <p:cNvSpPr/>
          <p:nvPr/>
        </p:nvSpPr>
        <p:spPr>
          <a:xfrm>
            <a:off x="5718156" y="1672682"/>
            <a:ext cx="702529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grpSp>
        <p:nvGrpSpPr>
          <p:cNvPr id="171" name="组合 69"/>
          <p:cNvGrpSpPr/>
          <p:nvPr/>
        </p:nvGrpSpPr>
        <p:grpSpPr>
          <a:xfrm>
            <a:off x="2163887" y="2509694"/>
            <a:ext cx="1996072" cy="3088892"/>
            <a:chOff x="-1" y="-1"/>
            <a:chExt cx="1996070" cy="3088891"/>
          </a:xfrm>
        </p:grpSpPr>
        <p:sp>
          <p:nvSpPr>
            <p:cNvPr id="168" name="矩形 70"/>
            <p:cNvSpPr/>
            <p:nvPr/>
          </p:nvSpPr>
          <p:spPr>
            <a:xfrm>
              <a:off x="-2" y="-2"/>
              <a:ext cx="1996072" cy="3088893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69" name="文本框 71"/>
            <p:cNvSpPr/>
            <p:nvPr/>
          </p:nvSpPr>
          <p:spPr>
            <a:xfrm>
              <a:off x="691690" y="399526"/>
              <a:ext cx="612685" cy="637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170" name="文本框 72"/>
            <p:cNvSpPr/>
            <p:nvPr/>
          </p:nvSpPr>
          <p:spPr>
            <a:xfrm>
              <a:off x="183972" y="1186043"/>
              <a:ext cx="1628139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何种论文</a:t>
              </a:r>
            </a:p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是“好论文”</a:t>
              </a:r>
            </a:p>
          </p:txBody>
        </p:sp>
      </p:grpSp>
      <p:grpSp>
        <p:nvGrpSpPr>
          <p:cNvPr id="175" name="组合 74"/>
          <p:cNvGrpSpPr/>
          <p:nvPr/>
        </p:nvGrpSpPr>
        <p:grpSpPr>
          <a:xfrm>
            <a:off x="5117104" y="2509694"/>
            <a:ext cx="1996072" cy="3088892"/>
            <a:chOff x="-1" y="-1"/>
            <a:chExt cx="1996070" cy="3088891"/>
          </a:xfrm>
        </p:grpSpPr>
        <p:sp>
          <p:nvSpPr>
            <p:cNvPr id="172" name="矩形 75"/>
            <p:cNvSpPr/>
            <p:nvPr/>
          </p:nvSpPr>
          <p:spPr>
            <a:xfrm>
              <a:off x="-2" y="-2"/>
              <a:ext cx="1996072" cy="3088893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73" name="文本框 76"/>
            <p:cNvSpPr/>
            <p:nvPr/>
          </p:nvSpPr>
          <p:spPr>
            <a:xfrm>
              <a:off x="691690" y="399526"/>
              <a:ext cx="612685" cy="637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174" name="文本框 77"/>
            <p:cNvSpPr/>
            <p:nvPr/>
          </p:nvSpPr>
          <p:spPr>
            <a:xfrm>
              <a:off x="183972" y="1186043"/>
              <a:ext cx="1628139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如何形成</a:t>
              </a:r>
            </a:p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“问题意识”</a:t>
              </a:r>
            </a:p>
          </p:txBody>
        </p:sp>
      </p:grpSp>
      <p:grpSp>
        <p:nvGrpSpPr>
          <p:cNvPr id="179" name="组合 74"/>
          <p:cNvGrpSpPr/>
          <p:nvPr/>
        </p:nvGrpSpPr>
        <p:grpSpPr>
          <a:xfrm>
            <a:off x="8070321" y="2509694"/>
            <a:ext cx="1996072" cy="3088892"/>
            <a:chOff x="-1" y="-1"/>
            <a:chExt cx="1996070" cy="3088891"/>
          </a:xfrm>
        </p:grpSpPr>
        <p:sp>
          <p:nvSpPr>
            <p:cNvPr id="176" name="矩形 20"/>
            <p:cNvSpPr/>
            <p:nvPr/>
          </p:nvSpPr>
          <p:spPr>
            <a:xfrm>
              <a:off x="-2" y="-2"/>
              <a:ext cx="1996072" cy="3088893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77" name="文本框 21"/>
            <p:cNvSpPr/>
            <p:nvPr/>
          </p:nvSpPr>
          <p:spPr>
            <a:xfrm>
              <a:off x="691690" y="399526"/>
              <a:ext cx="612685" cy="637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178" name="文本框 22"/>
            <p:cNvSpPr/>
            <p:nvPr/>
          </p:nvSpPr>
          <p:spPr>
            <a:xfrm>
              <a:off x="294031" y="1186043"/>
              <a:ext cx="1408022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如何应对</a:t>
              </a:r>
            </a:p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常见疑难</a:t>
              </a:r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25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25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3" animBg="1" advAuto="0"/>
      <p:bldP spid="171" grpId="1" animBg="1" advAuto="0"/>
      <p:bldP spid="17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矩形 16"/>
          <p:cNvGrpSpPr/>
          <p:nvPr/>
        </p:nvGrpSpPr>
        <p:grpSpPr>
          <a:xfrm>
            <a:off x="2663882" y="2646595"/>
            <a:ext cx="1564808" cy="1564808"/>
            <a:chOff x="-1" y="-1"/>
            <a:chExt cx="1564807" cy="1564807"/>
          </a:xfrm>
        </p:grpSpPr>
        <p:sp>
          <p:nvSpPr>
            <p:cNvPr id="181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82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4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85" name="直接连接符 28"/>
          <p:cNvSpPr/>
          <p:nvPr/>
        </p:nvSpPr>
        <p:spPr>
          <a:xfrm>
            <a:off x="4793838" y="3605833"/>
            <a:ext cx="701132" cy="3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86" name="文本框 29"/>
          <p:cNvSpPr/>
          <p:nvPr/>
        </p:nvSpPr>
        <p:spPr>
          <a:xfrm>
            <a:off x="4666836" y="2704563"/>
            <a:ext cx="4676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何种论文是“好论文”</a:t>
            </a:r>
          </a:p>
        </p:txBody>
      </p:sp>
      <p:sp>
        <p:nvSpPr>
          <p:cNvPr id="187" name="矩形 8"/>
          <p:cNvSpPr/>
          <p:nvPr/>
        </p:nvSpPr>
        <p:spPr>
          <a:xfrm rot="10800000" flipH="1">
            <a:off x="5947608" y="3582974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3" animBg="1" advAuto="0"/>
      <p:bldP spid="187" grpId="5" animBg="1" advAuto="0"/>
      <p:bldP spid="184" grpId="2" animBg="1" advAuto="0"/>
      <p:bldP spid="183" grpId="1" animBg="1" advAuto="0"/>
      <p:bldP spid="185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文本框 26"/>
          <p:cNvSpPr/>
          <p:nvPr/>
        </p:nvSpPr>
        <p:spPr>
          <a:xfrm>
            <a:off x="4062730" y="692684"/>
            <a:ext cx="40665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原则性错误：学术伦理问题</a:t>
            </a:r>
          </a:p>
        </p:txBody>
      </p:sp>
      <p:sp>
        <p:nvSpPr>
          <p:cNvPr id="190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91" name="文本框 12"/>
          <p:cNvSpPr/>
          <p:nvPr/>
        </p:nvSpPr>
        <p:spPr>
          <a:xfrm>
            <a:off x="1247886" y="1310574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第一，老师／助教们都有肉眼鉴抄能力，且目前各种查重系统已经完备，因此，切忌有意抄袭，抄袭必被抓。</a:t>
            </a:r>
          </a:p>
        </p:txBody>
      </p:sp>
      <p:sp>
        <p:nvSpPr>
          <p:cNvPr id="192" name="文本框 12"/>
          <p:cNvSpPr/>
          <p:nvPr/>
        </p:nvSpPr>
        <p:spPr>
          <a:xfrm>
            <a:off x="1247886" y="2333374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第二，并非有意，但不合规范的引用也很可能被算作抄袭（在国外大学尤其明显），因而务必在写作前对引用规范有充分理解。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3" name="文本框 12"/>
          <p:cNvSpPr/>
          <p:nvPr/>
        </p:nvSpPr>
        <p:spPr>
          <a:xfrm>
            <a:off x="1247886" y="3377346"/>
            <a:ext cx="8663558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如何充分把握引用规范，避免踩雷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4" name="文本框 12"/>
          <p:cNvSpPr/>
          <p:nvPr/>
        </p:nvSpPr>
        <p:spPr>
          <a:xfrm>
            <a:off x="1427473" y="3994599"/>
            <a:ext cx="9578880" cy="2212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查看一些“条例”性质的文献，如：https://www.ox.ac.uk/students/academic/guidance/skills/plagiarism（牛津大学对剽窃的规定，详细列举了各种形式）；http://lib.tsinghua.edu.cn/PDF/7-gaodengxuexiaokexuejishuxueshuguifanzhinan.pdf（清华采用的规范指南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遇事不决可以询问老师和助教，他们有义务对自己课上的剽窃行为进行预先的告知和界定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仲伟民：论文写作中的学术伦理问题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97" name="文本框 12"/>
          <p:cNvSpPr/>
          <p:nvPr/>
        </p:nvSpPr>
        <p:spPr>
          <a:xfrm>
            <a:off x="653054" y="1200343"/>
            <a:ext cx="9578879" cy="18757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表达形式：口语或修辞化的表达——精准凝练的表达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写作规范：没有脚注／脚注格式不统一／要素缺失——整齐划一的脚注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文章结构：结构残缺（如缺少引言／结语）——结构完备的文本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排版审美：美观且不繁复的排版——影响视觉体验的排版</a:t>
            </a:r>
          </a:p>
        </p:txBody>
      </p:sp>
      <p:sp>
        <p:nvSpPr>
          <p:cNvPr id="198" name="文本框 12"/>
          <p:cNvSpPr/>
          <p:nvPr/>
        </p:nvSpPr>
        <p:spPr>
          <a:xfrm>
            <a:off x="8678282" y="975805"/>
            <a:ext cx="2702475" cy="1932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注：何为完备的文章结构，文章中每个部分的作用何在，我们将在后续的对谈中详述</a:t>
            </a:r>
          </a:p>
        </p:txBody>
      </p:sp>
      <p:sp>
        <p:nvSpPr>
          <p:cNvPr id="199" name="文本框 12"/>
          <p:cNvSpPr/>
          <p:nvPr/>
        </p:nvSpPr>
        <p:spPr>
          <a:xfrm>
            <a:off x="890014" y="3137980"/>
            <a:ext cx="8663557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如何改善排版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00" name="WX20220528-214819@2x.png" descr="WX20220528-214819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8556" y="3140927"/>
            <a:ext cx="5715001" cy="13462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1" name="WX20220528-214909@2x.png" descr="WX20220528-214909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04" y="4382146"/>
            <a:ext cx="5873905" cy="83243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2" name="WX20220528-215033@2x.png" descr="WX20220528-215033@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32" y="5247308"/>
            <a:ext cx="5959649" cy="8934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3" name="文本框 12"/>
          <p:cNvSpPr/>
          <p:nvPr/>
        </p:nvSpPr>
        <p:spPr>
          <a:xfrm>
            <a:off x="873412" y="3640343"/>
            <a:ext cx="4918088" cy="26250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建议参照一些会议／期刊／学位论文的排版，这类排版一般中规中矩，至少不会很丑，可以在其基础上做适当改造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综合考虑页边距、行间距、段间距、字体与字号等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改善脚注也可以从遵照期刊开始</a:t>
            </a:r>
          </a:p>
        </p:txBody>
      </p:sp>
      <p:sp>
        <p:nvSpPr>
          <p:cNvPr id="204" name="文本框 12"/>
          <p:cNvSpPr/>
          <p:nvPr/>
        </p:nvSpPr>
        <p:spPr>
          <a:xfrm>
            <a:off x="589774" y="6389591"/>
            <a:ext cx="11394454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solidFill>
                  <a:srgbClr val="FFFFFF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注：形成精准的表达，可向老师询问本领域文字较好的学者，阅读其著作，如陈来老师的著作即值得一读</a:t>
            </a:r>
          </a:p>
        </p:txBody>
      </p:sp>
      <p:sp>
        <p:nvSpPr>
          <p:cNvPr id="205" name="文本框 26"/>
          <p:cNvSpPr/>
          <p:nvPr/>
        </p:nvSpPr>
        <p:spPr>
          <a:xfrm>
            <a:off x="3567431" y="677124"/>
            <a:ext cx="50571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初学者易犯错误（形式规范层面）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08" name="文本框 12"/>
          <p:cNvSpPr/>
          <p:nvPr/>
        </p:nvSpPr>
        <p:spPr>
          <a:xfrm>
            <a:off x="519447" y="1375508"/>
            <a:ext cx="5591852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问题与观点：问题与观点不清晰；问题与观点之间没有形成呼应</a:t>
            </a:r>
          </a:p>
        </p:txBody>
      </p:sp>
      <p:sp>
        <p:nvSpPr>
          <p:cNvPr id="209" name="文本框 12"/>
          <p:cNvSpPr/>
          <p:nvPr/>
        </p:nvSpPr>
        <p:spPr>
          <a:xfrm>
            <a:off x="519447" y="2298284"/>
            <a:ext cx="5591853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论证与叙事：论证／论据不充足；论述中存在断裂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10" name="文本框 12"/>
          <p:cNvSpPr/>
          <p:nvPr/>
        </p:nvSpPr>
        <p:spPr>
          <a:xfrm>
            <a:off x="503888" y="2909529"/>
            <a:ext cx="6456507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逻辑与结构：逻辑／线索散乱</a:t>
            </a:r>
          </a:p>
        </p:txBody>
      </p:sp>
      <p:sp>
        <p:nvSpPr>
          <p:cNvPr id="211" name="文本框 12"/>
          <p:cNvSpPr/>
          <p:nvPr/>
        </p:nvSpPr>
        <p:spPr>
          <a:xfrm>
            <a:off x="447214" y="3520775"/>
            <a:ext cx="5474303" cy="254888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可操作的检验法：答辩时，一些老师会让学生在系统展开前首先说明自己研究的是什么问题，在这一问题上持何种观点，采取了何种方法，面对何种对手；随后简要叙述自己论述的主要步骤</a:t>
            </a:r>
            <a:r>
              <a:rPr b="1">
                <a:solidFill>
                  <a:schemeClr val="accent1"/>
                </a:solidFill>
              </a:rPr>
              <a:t>（写摘要）</a:t>
            </a:r>
            <a:endParaRPr b="1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此处仅仅是“列出”这些问题，关于如何做出缜密的、符合逻辑的叙述或论证，我们将后续详细论及</a:t>
            </a:r>
          </a:p>
        </p:txBody>
      </p:sp>
      <p:pic>
        <p:nvPicPr>
          <p:cNvPr id="212" name="WX20220528-223302@2x.png" descr="WX20220528-223302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818" y="1249812"/>
            <a:ext cx="5591852" cy="407119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3" name="文本框 26"/>
          <p:cNvSpPr/>
          <p:nvPr/>
        </p:nvSpPr>
        <p:spPr>
          <a:xfrm>
            <a:off x="3402331" y="681332"/>
            <a:ext cx="53873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“老手”可能的错处（内容结构层面）</a:t>
            </a:r>
          </a:p>
        </p:txBody>
      </p:sp>
      <p:pic>
        <p:nvPicPr>
          <p:cNvPr id="214" name="WX20220528-232348@2x.png" descr="WX20220528-232348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90" y="4243906"/>
            <a:ext cx="5739154" cy="188264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17" name="文本框 26"/>
          <p:cNvSpPr/>
          <p:nvPr/>
        </p:nvSpPr>
        <p:spPr>
          <a:xfrm>
            <a:off x="3237230" y="645398"/>
            <a:ext cx="57175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论文的逻辑构造是怎样的？（正常版）</a:t>
            </a:r>
          </a:p>
        </p:txBody>
      </p:sp>
      <p:sp>
        <p:nvSpPr>
          <p:cNvPr id="218" name="文本框 12"/>
          <p:cNvSpPr/>
          <p:nvPr/>
        </p:nvSpPr>
        <p:spPr>
          <a:xfrm>
            <a:off x="1126275" y="1310603"/>
            <a:ext cx="3556001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问题缘起（起）</a:t>
            </a:r>
          </a:p>
        </p:txBody>
      </p:sp>
      <p:sp>
        <p:nvSpPr>
          <p:cNvPr id="219" name="文本框 12"/>
          <p:cNvSpPr/>
          <p:nvPr/>
        </p:nvSpPr>
        <p:spPr>
          <a:xfrm>
            <a:off x="1147399" y="1813673"/>
            <a:ext cx="4831616" cy="8978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由王学“进步论”引出“清谈误国”论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如何看待与评价“清谈误国论”的问题</a:t>
            </a:r>
          </a:p>
        </p:txBody>
      </p:sp>
      <p:sp>
        <p:nvSpPr>
          <p:cNvPr id="220" name="文本框 12"/>
          <p:cNvSpPr/>
          <p:nvPr/>
        </p:nvSpPr>
        <p:spPr>
          <a:xfrm>
            <a:off x="1157394" y="2804357"/>
            <a:ext cx="2437857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学术史传统（承）</a:t>
            </a:r>
          </a:p>
        </p:txBody>
      </p:sp>
      <p:sp>
        <p:nvSpPr>
          <p:cNvPr id="221" name="文本框 12"/>
          <p:cNvSpPr/>
          <p:nvPr/>
        </p:nvSpPr>
        <p:spPr>
          <a:xfrm>
            <a:off x="5794529" y="1309266"/>
            <a:ext cx="364865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与学术史传统的对话（转）</a:t>
            </a:r>
          </a:p>
        </p:txBody>
      </p:sp>
      <p:sp>
        <p:nvSpPr>
          <p:cNvPr id="222" name="文本框 12"/>
          <p:cNvSpPr/>
          <p:nvPr/>
        </p:nvSpPr>
        <p:spPr>
          <a:xfrm>
            <a:off x="1178871" y="3307427"/>
            <a:ext cx="3123819" cy="8978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谁提出了“清谈误国”论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“清谈误国论”的来由与动机</a:t>
            </a:r>
          </a:p>
        </p:txBody>
      </p:sp>
      <p:sp>
        <p:nvSpPr>
          <p:cNvPr id="223" name="文本框 12"/>
          <p:cNvSpPr/>
          <p:nvPr/>
        </p:nvSpPr>
        <p:spPr>
          <a:xfrm>
            <a:off x="5957861" y="1821303"/>
            <a:ext cx="5593007" cy="1386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明王朝的灭亡是一个复杂的历史事件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阳明学的“去文本化”与王门后学的“去知识分子化”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《明儒学案》的风险</a:t>
            </a:r>
          </a:p>
        </p:txBody>
      </p:sp>
      <p:sp>
        <p:nvSpPr>
          <p:cNvPr id="224" name="文本框 12"/>
          <p:cNvSpPr/>
          <p:nvPr/>
        </p:nvSpPr>
        <p:spPr>
          <a:xfrm>
            <a:off x="5952649" y="3388285"/>
            <a:ext cx="364865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自身观点的确立（合）</a:t>
            </a:r>
          </a:p>
        </p:txBody>
      </p:sp>
      <p:sp>
        <p:nvSpPr>
          <p:cNvPr id="225" name="文本框 12"/>
          <p:cNvSpPr/>
          <p:nvPr/>
        </p:nvSpPr>
        <p:spPr>
          <a:xfrm>
            <a:off x="5895430" y="3978377"/>
            <a:ext cx="5717870" cy="2136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王学士人的“实际”事功非常突出（如翁万达等）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王学“清谈误国”之说，在以顾炎武等人那里，是因为理学内部学术分歧，并进而受晚明国势日危的刺激而发的激愤之词，在清初则有着国家功令的引导，两者巧妙地结合在一起，成为定论。（结论的意义）</a:t>
            </a:r>
          </a:p>
        </p:txBody>
      </p:sp>
      <p:sp>
        <p:nvSpPr>
          <p:cNvPr id="226" name="文本框 12"/>
          <p:cNvSpPr/>
          <p:nvPr/>
        </p:nvSpPr>
        <p:spPr>
          <a:xfrm>
            <a:off x="536355" y="4307845"/>
            <a:ext cx="5378171" cy="1932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此处所述的是一种“逻辑结构”，即完整的论文可以被拆解为（也应当能被拆解为）这四个部分，不一定是论文实际上的结构和顺序（但在特定情况下可以称为实际顺序，如在写作引言时，常需在其中点出问题缘起和学术史传统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29" name="文本框 26"/>
          <p:cNvSpPr/>
          <p:nvPr/>
        </p:nvSpPr>
        <p:spPr>
          <a:xfrm>
            <a:off x="3237230" y="814348"/>
            <a:ext cx="57175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论文的逻辑构造是怎样的？（低配版）</a:t>
            </a:r>
          </a:p>
        </p:txBody>
      </p:sp>
      <p:sp>
        <p:nvSpPr>
          <p:cNvPr id="230" name="文本框 12"/>
          <p:cNvSpPr/>
          <p:nvPr/>
        </p:nvSpPr>
        <p:spPr>
          <a:xfrm>
            <a:off x="2363603" y="1553902"/>
            <a:ext cx="7091423" cy="2313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 algn="just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solidFill>
                  <a:srgbClr val="356B9C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defRPr>
            </a:lvl1pPr>
          </a:lstStyle>
          <a:p>
            <a:r>
              <a:t>“低配”和“正常”的区别在于，初学者的“低配”版不要求对学术史传统有较好的把握，因而其对话性质可以较弱，独白和“转述”的性质较强。简言之，把论文当作“讲义”来写，例如以某个概念或视角为核心将某一文本串联起来，或说明文本本身的来龙去脉，对其进行“重构”。</a:t>
            </a:r>
          </a:p>
        </p:txBody>
      </p:sp>
      <p:sp>
        <p:nvSpPr>
          <p:cNvPr id="231" name="文本框 12"/>
          <p:cNvSpPr/>
          <p:nvPr/>
        </p:nvSpPr>
        <p:spPr>
          <a:xfrm>
            <a:off x="2236555" y="4046056"/>
            <a:ext cx="7718890" cy="1386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典型的结构：问题——论据——观点——（反驳）——（回应）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例子：我自己的论文——马克思的“有机体”概念／牛津期间的Essay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这样的“低配”论文写作也是一种非常基本的训练和积累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theme/theme1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4189</Words>
  <Application>WPS 文字</Application>
  <PresentationFormat/>
  <Paragraphs>226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等线</vt:lpstr>
      <vt:lpstr>汉仪中等线KW</vt:lpstr>
      <vt:lpstr>等线 Light</vt:lpstr>
      <vt:lpstr>Arial</vt:lpstr>
      <vt:lpstr>微软雅黑</vt:lpstr>
      <vt:lpstr>汉仪旗黑</vt:lpstr>
      <vt:lpstr>Kaiti SC Bold</vt:lpstr>
      <vt:lpstr>Helvetica</vt:lpstr>
      <vt:lpstr>思源黑体旧字形 ExtraLight</vt:lpstr>
      <vt:lpstr>Times New Roman</vt:lpstr>
      <vt:lpstr>Kaiti SC Regular</vt:lpstr>
      <vt:lpstr>Helvetica Neue</vt:lpstr>
      <vt:lpstr>微软雅黑</vt:lpstr>
      <vt:lpstr>Calibri</vt:lpstr>
      <vt:lpstr>Helvetica Neue</vt:lpstr>
      <vt:lpstr>汉仪书宋二KW</vt:lpstr>
      <vt:lpstr>汉仪中黑KW</vt:lpstr>
      <vt:lpstr>宋体</vt:lpstr>
      <vt:lpstr>Arial Unicode MS</vt:lpstr>
      <vt:lpstr>等线</vt:lpstr>
      <vt:lpstr>烦烦烦方法</vt:lpstr>
      <vt:lpstr>文科论文写作：入门技巧与进阶之道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请填反馈问卷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文科论文写作：入门技巧与进阶之道</dc:title>
  <dc:creator/>
  <cp:lastModifiedBy>雁回祝融</cp:lastModifiedBy>
  <cp:revision>1</cp:revision>
  <dcterms:created xsi:type="dcterms:W3CDTF">2024-05-10T05:17:09Z</dcterms:created>
  <dcterms:modified xsi:type="dcterms:W3CDTF">2024-05-10T05:17:09Z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DA5BF57D9F619CB9D5AD3D6613000BE1</vt:lpwstr>
  </property>
  <property fmtid="{D5CDD505-2E9C-101B-9397-08002B2CF9AE}" pid="3" name="KSOProductBuildVer">
    <vt:lpwstr>2052-4.6.1.7467</vt:lpwstr>
  </property>
</Properties>
</file>