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72" r:id="rId14"/>
    <p:sldId id="267" r:id="rId15"/>
    <p:sldId id="273" r:id="rId16"/>
    <p:sldId id="274" r:id="rId17"/>
    <p:sldId id="269" r:id="rId18"/>
    <p:sldId id="275" r:id="rId19"/>
    <p:sldId id="268" r:id="rId20"/>
    <p:sldId id="27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60"/>
    <p:restoredTop sz="94694"/>
  </p:normalViewPr>
  <p:slideViewPr>
    <p:cSldViewPr snapToGrid="0">
      <p:cViewPr varScale="1">
        <p:scale>
          <a:sx n="78" d="100"/>
          <a:sy n="78" d="100"/>
        </p:scale>
        <p:origin x="2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B6F2D-33C0-2540-86D4-D4C250D2FC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CFD36-45C9-F942-B130-179E806E3D5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571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CFD36-45C9-F942-B130-179E806E3D5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126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201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9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980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575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407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82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3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19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369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58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B565747-AEC8-324B-AAFF-1A9DB2859812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D4347FD-9A69-7045-BCA6-CE8F3F9385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760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8A8BB-A587-817E-71F4-D3FEE2FD0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考研复试准备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507595-8B82-A703-DACA-A20F3F8A6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秦丹妮 人文硕</a:t>
            </a:r>
            <a:r>
              <a:rPr kumimoji="1" lang="en-US" altLang="zh-CN" dirty="0"/>
              <a:t>221</a:t>
            </a:r>
            <a:endParaRPr kumimoji="1" lang="zh-CN" altLang="en-US" dirty="0"/>
          </a:p>
        </p:txBody>
      </p:sp>
      <p:pic>
        <p:nvPicPr>
          <p:cNvPr id="4" name="图片 3" descr="图片包含 游戏机&#10;&#10;描述已自动生成">
            <a:extLst>
              <a:ext uri="{FF2B5EF4-FFF2-40B4-BE49-F238E27FC236}">
                <a16:creationId xmlns:a16="http://schemas.microsoft.com/office/drawing/2014/main" id="{76569293-1725-4654-AD61-52921A3C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4311" r="2763" b="18023"/>
          <a:stretch/>
        </p:blipFill>
        <p:spPr>
          <a:xfrm>
            <a:off x="6096000" y="0"/>
            <a:ext cx="6003787" cy="13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2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纸质材料</a:t>
            </a:r>
            <a:endParaRPr kumimoji="1" lang="en-US" altLang="zh-CN" sz="3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DD6A44-820F-8B3F-BE5B-4E5AED8CE881}"/>
              </a:ext>
            </a:extLst>
          </p:cNvPr>
          <p:cNvSpPr txBox="1"/>
          <p:nvPr/>
        </p:nvSpPr>
        <p:spPr>
          <a:xfrm>
            <a:off x="838200" y="2711364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学术基础与创新能力</a:t>
            </a:r>
            <a:r>
              <a:rPr kumimoji="1" lang="en-US" altLang="zh-CN" dirty="0">
                <a:solidFill>
                  <a:srgbClr val="002060"/>
                </a:solidFill>
              </a:rPr>
              <a:t>+</a:t>
            </a:r>
            <a:r>
              <a:rPr kumimoji="1" lang="zh-CN" altLang="en-US" dirty="0">
                <a:solidFill>
                  <a:srgbClr val="002060"/>
                </a:solidFill>
              </a:rPr>
              <a:t>兴趣</a:t>
            </a: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思维逻辑与自我管理能力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沟通表达与团队合作能力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E0188B-F61A-4AB1-820C-E3996FB85505}"/>
              </a:ext>
            </a:extLst>
          </p:cNvPr>
          <p:cNvSpPr txBox="1"/>
          <p:nvPr/>
        </p:nvSpPr>
        <p:spPr>
          <a:xfrm>
            <a:off x="1057433" y="4013997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学科相关的核心能力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需要头脑风暴一下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可以和</a:t>
            </a:r>
            <a:r>
              <a:rPr kumimoji="1" lang="en-US" altLang="zh-CN" dirty="0">
                <a:solidFill>
                  <a:srgbClr val="002060"/>
                </a:solidFill>
              </a:rPr>
              <a:t>ai</a:t>
            </a:r>
            <a:r>
              <a:rPr kumimoji="1" lang="zh-CN" altLang="en-US" dirty="0">
                <a:solidFill>
                  <a:srgbClr val="002060"/>
                </a:solidFill>
              </a:rPr>
              <a:t>一起打磨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F17351-7A4A-3C2D-666D-E6CD7FEE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74" y="0"/>
            <a:ext cx="3173183" cy="68675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EB0256-DEEE-729A-DA2D-51DACF8CE87C}"/>
              </a:ext>
            </a:extLst>
          </p:cNvPr>
          <p:cNvSpPr txBox="1"/>
          <p:nvPr/>
        </p:nvSpPr>
        <p:spPr>
          <a:xfrm>
            <a:off x="4595405" y="48123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举个例子</a:t>
            </a:r>
            <a:r>
              <a:rPr kumimoji="1" lang="en-US" altLang="zh-CN" dirty="0">
                <a:solidFill>
                  <a:srgbClr val="002060"/>
                </a:solidFill>
              </a:rPr>
              <a:t>➡️</a:t>
            </a:r>
            <a:endParaRPr kumimoji="1" lang="zh-CN" altLang="en-US" dirty="0">
              <a:solidFill>
                <a:srgbClr val="002060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1E58E36-2E8C-9160-04A4-CBC05762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</p:spTree>
    <p:extLst>
      <p:ext uri="{BB962C8B-B14F-4D97-AF65-F5344CB8AC3E}">
        <p14:creationId xmlns:p14="http://schemas.microsoft.com/office/powerpoint/2010/main" val="3282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自我介绍</a:t>
            </a:r>
            <a:endParaRPr kumimoji="1" lang="en-US" altLang="zh-CN" sz="3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DD6A44-820F-8B3F-BE5B-4E5AED8CE881}"/>
              </a:ext>
            </a:extLst>
          </p:cNvPr>
          <p:cNvSpPr txBox="1"/>
          <p:nvPr/>
        </p:nvSpPr>
        <p:spPr>
          <a:xfrm>
            <a:off x="1660257" y="5161300"/>
            <a:ext cx="28584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与考生自述有重叠：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学术基础与创新能力</a:t>
            </a:r>
            <a:r>
              <a:rPr kumimoji="1" lang="en-US" altLang="zh-CN" dirty="0">
                <a:solidFill>
                  <a:srgbClr val="002060"/>
                </a:solidFill>
              </a:rPr>
              <a:t>+</a:t>
            </a:r>
            <a:r>
              <a:rPr kumimoji="1" lang="zh-CN" altLang="en-US" dirty="0">
                <a:solidFill>
                  <a:srgbClr val="002060"/>
                </a:solidFill>
              </a:rPr>
              <a:t>兴趣</a:t>
            </a: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思维逻辑与自我管理能力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沟通表达与团队合作能力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en-US" altLang="zh-CN" dirty="0">
                <a:solidFill>
                  <a:srgbClr val="002060"/>
                </a:solidFill>
              </a:rPr>
              <a:t>……</a:t>
            </a:r>
          </a:p>
          <a:p>
            <a:pPr algn="ctr"/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endParaRPr kumimoji="1" lang="en-US" altLang="zh-CN" dirty="0">
              <a:solidFill>
                <a:srgbClr val="00206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A6429B-64EC-31E1-BF58-F7976519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57" y="2423997"/>
            <a:ext cx="8109486" cy="268162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DCF3AE3-9202-10F9-AF07-D323AA60B3EE}"/>
              </a:ext>
            </a:extLst>
          </p:cNvPr>
          <p:cNvSpPr txBox="1"/>
          <p:nvPr/>
        </p:nvSpPr>
        <p:spPr>
          <a:xfrm>
            <a:off x="5112699" y="5435641"/>
            <a:ext cx="4657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参考意向导师的方向、学长学姐的规划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结合自己的兴趣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参考研究生培养方案（问辅导员</a:t>
            </a:r>
            <a:r>
              <a:rPr kumimoji="1" lang="en-US" altLang="zh-CN" dirty="0">
                <a:solidFill>
                  <a:srgbClr val="002060"/>
                </a:solidFill>
              </a:rPr>
              <a:t>/</a:t>
            </a:r>
            <a:r>
              <a:rPr kumimoji="1" lang="zh-CN" altLang="en-US" dirty="0">
                <a:solidFill>
                  <a:srgbClr val="002060"/>
                </a:solidFill>
              </a:rPr>
              <a:t>学长学姐）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8C48568-FE3A-1BD2-5303-1474B24A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6B27C8-D424-D11C-17DD-4A34642B2354}"/>
              </a:ext>
            </a:extLst>
          </p:cNvPr>
          <p:cNvSpPr txBox="1"/>
          <p:nvPr/>
        </p:nvSpPr>
        <p:spPr>
          <a:xfrm>
            <a:off x="5672265" y="620062"/>
            <a:ext cx="58015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800" dirty="0">
                <a:highlight>
                  <a:srgbClr val="FFFF00"/>
                </a:highlight>
              </a:rPr>
              <a:t>组织方法二：</a:t>
            </a:r>
            <a:endParaRPr kumimoji="1" lang="en-US" altLang="zh-CN" sz="2800" dirty="0">
              <a:highlight>
                <a:srgbClr val="FFFF00"/>
              </a:highlight>
            </a:endParaRPr>
          </a:p>
          <a:p>
            <a:pPr algn="ctr"/>
            <a:r>
              <a:rPr kumimoji="1" lang="zh-CN" altLang="en-US" sz="2800" dirty="0">
                <a:highlight>
                  <a:srgbClr val="FFFF00"/>
                </a:highlight>
              </a:rPr>
              <a:t>按时间线索</a:t>
            </a:r>
            <a:endParaRPr kumimoji="1" lang="en-US" altLang="zh-CN" sz="2800" dirty="0">
              <a:highlight>
                <a:srgbClr val="FFFF00"/>
              </a:highlight>
            </a:endParaRPr>
          </a:p>
          <a:p>
            <a:pPr algn="ctr"/>
            <a:r>
              <a:rPr kumimoji="1" lang="zh-CN" altLang="en-US" sz="2800" dirty="0">
                <a:highlight>
                  <a:srgbClr val="FFFF00"/>
                </a:highlight>
              </a:rPr>
              <a:t>近期准备</a:t>
            </a:r>
            <a:r>
              <a:rPr kumimoji="1" lang="en-US" altLang="zh-CN" sz="2800" dirty="0">
                <a:highlight>
                  <a:srgbClr val="FFFF00"/>
                </a:highlight>
              </a:rPr>
              <a:t>-</a:t>
            </a:r>
            <a:r>
              <a:rPr kumimoji="1" lang="zh-CN" altLang="en-US" sz="2800" dirty="0">
                <a:highlight>
                  <a:srgbClr val="FFFF00"/>
                </a:highlight>
              </a:rPr>
              <a:t>前期积累</a:t>
            </a:r>
            <a:r>
              <a:rPr kumimoji="1" lang="en-US" altLang="zh-CN" sz="2800" dirty="0">
                <a:highlight>
                  <a:srgbClr val="FFFF00"/>
                </a:highlight>
              </a:rPr>
              <a:t>-</a:t>
            </a:r>
            <a:r>
              <a:rPr kumimoji="1" lang="zh-CN" altLang="en-US" sz="2800" dirty="0">
                <a:highlight>
                  <a:srgbClr val="FFFF00"/>
                </a:highlight>
              </a:rPr>
              <a:t>未来优势与规划</a:t>
            </a:r>
          </a:p>
        </p:txBody>
      </p:sp>
    </p:spTree>
    <p:extLst>
      <p:ext uri="{BB962C8B-B14F-4D97-AF65-F5344CB8AC3E}">
        <p14:creationId xmlns:p14="http://schemas.microsoft.com/office/powerpoint/2010/main" val="16468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自我介绍</a:t>
            </a:r>
            <a:endParaRPr kumimoji="1" lang="en-US" altLang="zh-CN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357689C-D3B7-E577-9853-DD4FB882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C9097F-4ACF-D246-94DF-3CC34EE4DE92}"/>
              </a:ext>
            </a:extLst>
          </p:cNvPr>
          <p:cNvSpPr txBox="1"/>
          <p:nvPr/>
        </p:nvSpPr>
        <p:spPr>
          <a:xfrm>
            <a:off x="1095913" y="2498928"/>
            <a:ext cx="5808000" cy="1781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highlight>
                  <a:srgbClr val="FFFF00"/>
                </a:highlight>
              </a:rPr>
              <a:t>组织方法二：</a:t>
            </a:r>
            <a:endParaRPr kumimoji="1" lang="en-US" altLang="zh-CN" sz="2800" dirty="0">
              <a:highlight>
                <a:srgbClr val="FFFF00"/>
              </a:highligh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highlight>
                  <a:srgbClr val="FFFF00"/>
                </a:highlight>
              </a:rPr>
              <a:t>按时间线索</a:t>
            </a:r>
            <a:endParaRPr kumimoji="1" lang="en-US" altLang="zh-CN" sz="2400" dirty="0">
              <a:highlight>
                <a:srgbClr val="FFFF00"/>
              </a:highligh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highlight>
                  <a:srgbClr val="FFFF00"/>
                </a:highlight>
              </a:rPr>
              <a:t>近期准备</a:t>
            </a:r>
            <a:r>
              <a:rPr kumimoji="1" lang="en-US" altLang="zh-CN" sz="2400" dirty="0">
                <a:highlight>
                  <a:srgbClr val="FFFF00"/>
                </a:highlight>
              </a:rPr>
              <a:t>-</a:t>
            </a:r>
            <a:r>
              <a:rPr kumimoji="1" lang="zh-CN" altLang="en-US" sz="2400" dirty="0">
                <a:highlight>
                  <a:srgbClr val="FFFF00"/>
                </a:highlight>
              </a:rPr>
              <a:t>前期积累</a:t>
            </a:r>
            <a:r>
              <a:rPr kumimoji="1" lang="en-US" altLang="zh-CN" sz="2400" dirty="0">
                <a:highlight>
                  <a:srgbClr val="FFFF00"/>
                </a:highlight>
              </a:rPr>
              <a:t>-</a:t>
            </a:r>
            <a:r>
              <a:rPr kumimoji="1" lang="zh-CN" altLang="en-US" sz="2400" dirty="0">
                <a:highlight>
                  <a:srgbClr val="FFFF00"/>
                </a:highlight>
              </a:rPr>
              <a:t>未来优势与规划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65F97D5-4AB6-15E0-2700-F87151EE6441}"/>
              </a:ext>
            </a:extLst>
          </p:cNvPr>
          <p:cNvSpPr txBox="1"/>
          <p:nvPr/>
        </p:nvSpPr>
        <p:spPr>
          <a:xfrm>
            <a:off x="1096428" y="5104333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highlight>
                  <a:srgbClr val="FFFF00"/>
                </a:highlight>
              </a:rPr>
              <a:t>准备一些过渡语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E0855E-F3EE-1410-1979-7DFA4889CA99}"/>
              </a:ext>
            </a:extLst>
          </p:cNvPr>
          <p:cNvSpPr txBox="1"/>
          <p:nvPr/>
        </p:nvSpPr>
        <p:spPr>
          <a:xfrm>
            <a:off x="7933706" y="2447965"/>
            <a:ext cx="3649837" cy="178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highlight>
                  <a:srgbClr val="FFFF00"/>
                </a:highlight>
              </a:rPr>
              <a:t>展开：</a:t>
            </a:r>
            <a:endParaRPr kumimoji="1" lang="en-US" altLang="zh-CN" sz="2800" dirty="0">
              <a:highlight>
                <a:srgbClr val="FFFF00"/>
              </a:highligh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highlight>
                  <a:srgbClr val="FFFF00"/>
                </a:highlight>
              </a:rPr>
              <a:t>兴趣</a:t>
            </a:r>
            <a:r>
              <a:rPr kumimoji="1" lang="en-US" altLang="zh-CN" sz="2400" dirty="0">
                <a:highlight>
                  <a:srgbClr val="FFFF00"/>
                </a:highlight>
              </a:rPr>
              <a:t>-</a:t>
            </a:r>
            <a:r>
              <a:rPr kumimoji="1" lang="zh-CN" altLang="en-US" sz="2400" dirty="0">
                <a:highlight>
                  <a:srgbClr val="FFFF00"/>
                </a:highlight>
              </a:rPr>
              <a:t>原因</a:t>
            </a:r>
            <a:endParaRPr kumimoji="1" lang="en-US" altLang="zh-CN" sz="2400" dirty="0">
              <a:highlight>
                <a:srgbClr val="FFFF00"/>
              </a:highligh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highlight>
                  <a:srgbClr val="FFFF00"/>
                </a:highlight>
              </a:rPr>
              <a:t>项目</a:t>
            </a:r>
            <a:r>
              <a:rPr kumimoji="1" lang="en-US" altLang="zh-CN" sz="2400" dirty="0">
                <a:highlight>
                  <a:srgbClr val="FFFF00"/>
                </a:highlight>
              </a:rPr>
              <a:t>-</a:t>
            </a:r>
            <a:r>
              <a:rPr kumimoji="1" lang="zh-CN" altLang="en-US" sz="2400" dirty="0">
                <a:highlight>
                  <a:srgbClr val="FFFF00"/>
                </a:highlight>
              </a:rPr>
              <a:t>反思</a:t>
            </a:r>
            <a:r>
              <a:rPr kumimoji="1" lang="en-US" altLang="zh-CN" sz="2400" dirty="0">
                <a:highlight>
                  <a:srgbClr val="FFFF00"/>
                </a:highlight>
              </a:rPr>
              <a:t>+</a:t>
            </a:r>
            <a:r>
              <a:rPr kumimoji="1" lang="zh-CN" altLang="en-US" sz="2400" dirty="0">
                <a:highlight>
                  <a:srgbClr val="FFFF00"/>
                </a:highlight>
              </a:rPr>
              <a:t>能力</a:t>
            </a:r>
            <a:endParaRPr kumimoji="1" lang="en-US" altLang="zh-CN" sz="2400" dirty="0">
              <a:highlight>
                <a:srgbClr val="FFFF00"/>
              </a:highlight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4711A7-1BFC-4BC6-016C-99976CC7DD88}"/>
              </a:ext>
            </a:extLst>
          </p:cNvPr>
          <p:cNvSpPr txBox="1"/>
          <p:nvPr/>
        </p:nvSpPr>
        <p:spPr>
          <a:xfrm>
            <a:off x="1096428" y="4426461"/>
            <a:ext cx="4618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highlight>
                  <a:srgbClr val="FFFF00"/>
                </a:highlight>
              </a:rPr>
              <a:t>90s</a:t>
            </a:r>
            <a:r>
              <a:rPr kumimoji="1" lang="zh-CN" altLang="en-US" sz="2800" dirty="0">
                <a:highlight>
                  <a:srgbClr val="FFFF00"/>
                </a:highlight>
              </a:rPr>
              <a:t>抓住面试官，亮点排布</a:t>
            </a:r>
            <a:endParaRPr kumimoji="1" lang="en-US" altLang="zh-CN" sz="2800" dirty="0">
              <a:highlight>
                <a:srgbClr val="FFFF00"/>
              </a:highlight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9528749-D14C-9B98-9DC8-BD9A9261D339}"/>
              </a:ext>
            </a:extLst>
          </p:cNvPr>
          <p:cNvGrpSpPr/>
          <p:nvPr/>
        </p:nvGrpSpPr>
        <p:grpSpPr>
          <a:xfrm>
            <a:off x="5755006" y="4518665"/>
            <a:ext cx="6043092" cy="1322074"/>
            <a:chOff x="5755006" y="4518665"/>
            <a:chExt cx="6043092" cy="132207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B1D860D-6166-7464-2BD3-2DE507BDC36A}"/>
                </a:ext>
              </a:extLst>
            </p:cNvPr>
            <p:cNvSpPr txBox="1"/>
            <p:nvPr/>
          </p:nvSpPr>
          <p:spPr>
            <a:xfrm>
              <a:off x="7947038" y="4518665"/>
              <a:ext cx="14637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dirty="0">
                  <a:solidFill>
                    <a:srgbClr val="C00000"/>
                  </a:solidFill>
                </a:rPr>
                <a:t>CARL</a:t>
              </a:r>
              <a:endParaRPr kumimoji="1" lang="zh-CN" altLang="en-US" sz="4000" dirty="0">
                <a:solidFill>
                  <a:srgbClr val="C00000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2629506-BDBB-4352-5DED-380C574EDA94}"/>
                </a:ext>
              </a:extLst>
            </p:cNvPr>
            <p:cNvSpPr txBox="1"/>
            <p:nvPr/>
          </p:nvSpPr>
          <p:spPr>
            <a:xfrm>
              <a:off x="5755006" y="5265246"/>
              <a:ext cx="1409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0070C0"/>
                  </a:solidFill>
                </a:rPr>
                <a:t>Context</a:t>
              </a:r>
              <a:endParaRPr kumimoji="1" lang="zh-CN" alt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F840231-6E59-EE6A-4B26-BB5ED2AA75D3}"/>
                </a:ext>
              </a:extLst>
            </p:cNvPr>
            <p:cNvSpPr txBox="1"/>
            <p:nvPr/>
          </p:nvSpPr>
          <p:spPr>
            <a:xfrm>
              <a:off x="7104468" y="5132853"/>
              <a:ext cx="15744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dirty="0">
                  <a:solidFill>
                    <a:srgbClr val="C00000"/>
                  </a:solidFill>
                </a:rPr>
                <a:t>Action</a:t>
              </a:r>
              <a:endParaRPr kumimoji="1" lang="zh-CN" altLang="en-US" sz="4000" dirty="0">
                <a:solidFill>
                  <a:srgbClr val="C00000"/>
                </a:solidFill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C55B3D9-C1A8-B3D7-CF76-0A57392E0C88}"/>
                </a:ext>
              </a:extLst>
            </p:cNvPr>
            <p:cNvSpPr txBox="1"/>
            <p:nvPr/>
          </p:nvSpPr>
          <p:spPr>
            <a:xfrm>
              <a:off x="8574280" y="5226551"/>
              <a:ext cx="1378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0070C0"/>
                  </a:solidFill>
                </a:rPr>
                <a:t>Results</a:t>
              </a:r>
              <a:endParaRPr kumimoji="1" lang="zh-CN" alt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6E909A1-6476-955D-67FB-8D244F2A85BE}"/>
                </a:ext>
              </a:extLst>
            </p:cNvPr>
            <p:cNvSpPr txBox="1"/>
            <p:nvPr/>
          </p:nvSpPr>
          <p:spPr>
            <a:xfrm>
              <a:off x="9848525" y="5132853"/>
              <a:ext cx="1949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dirty="0">
                  <a:solidFill>
                    <a:srgbClr val="C00000"/>
                  </a:solidFill>
                </a:rPr>
                <a:t>Learning</a:t>
              </a:r>
              <a:endParaRPr kumimoji="1" lang="zh-CN" altLang="en-US" sz="4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42F251D-5EB6-F7E9-5CA3-9CD9FCA4D03D}"/>
              </a:ext>
            </a:extLst>
          </p:cNvPr>
          <p:cNvSpPr txBox="1"/>
          <p:nvPr/>
        </p:nvSpPr>
        <p:spPr>
          <a:xfrm>
            <a:off x="10007224" y="576146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C00000"/>
                </a:solidFill>
              </a:rPr>
              <a:t>复制成功</a:t>
            </a:r>
            <a:endParaRPr kumimoji="1" lang="en-US" altLang="zh-CN" sz="2400" dirty="0">
              <a:solidFill>
                <a:srgbClr val="C00000"/>
              </a:solidFill>
            </a:endParaRPr>
          </a:p>
          <a:p>
            <a:r>
              <a:rPr kumimoji="1" lang="zh-CN" altLang="en-US" sz="2400" dirty="0">
                <a:solidFill>
                  <a:srgbClr val="C00000"/>
                </a:solidFill>
              </a:rPr>
              <a:t>逼近成功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81B7C69-F3D3-E942-715B-86320245D8EE}"/>
              </a:ext>
            </a:extLst>
          </p:cNvPr>
          <p:cNvSpPr txBox="1"/>
          <p:nvPr/>
        </p:nvSpPr>
        <p:spPr>
          <a:xfrm>
            <a:off x="5568703" y="791766"/>
            <a:ext cx="6793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002060"/>
                </a:solidFill>
                <a:highlight>
                  <a:srgbClr val="FFFF00"/>
                </a:highlight>
              </a:rPr>
              <a:t>5</a:t>
            </a:r>
            <a:r>
              <a:rPr kumimoji="1" lang="zh-CN" alt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分钟记录大纲</a:t>
            </a:r>
            <a:endParaRPr kumimoji="1" lang="en-US" altLang="zh-CN" sz="20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ctr"/>
            <a:r>
              <a:rPr kumimoji="1" lang="zh-CN" alt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（先了解专业知识与能力要求，列举相关的课程、项目）</a:t>
            </a:r>
            <a:endParaRPr kumimoji="1" lang="en-US" altLang="zh-CN" sz="20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ctr"/>
            <a:r>
              <a:rPr kumimoji="1" lang="en-US" altLang="zh-CN" sz="2000" dirty="0">
                <a:solidFill>
                  <a:srgbClr val="002060"/>
                </a:solidFill>
                <a:highlight>
                  <a:srgbClr val="FFFF00"/>
                </a:highlight>
              </a:rPr>
              <a:t>5</a:t>
            </a:r>
            <a:r>
              <a:rPr kumimoji="1" lang="zh-CN" alt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分钟现场练习</a:t>
            </a:r>
            <a:r>
              <a:rPr kumimoji="1" lang="en-US" altLang="zh-CN" sz="2000" dirty="0">
                <a:solidFill>
                  <a:srgbClr val="002060"/>
                </a:solidFill>
                <a:highlight>
                  <a:srgbClr val="FFFF00"/>
                </a:highlight>
              </a:rPr>
              <a:t>+</a:t>
            </a:r>
            <a:r>
              <a:rPr kumimoji="1" lang="zh-CN" alt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指导</a:t>
            </a:r>
            <a:endParaRPr kumimoji="1" lang="en-US" altLang="zh-CN" sz="20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0B228A6-6C19-C211-91C5-5ED62AA1C528}"/>
              </a:ext>
            </a:extLst>
          </p:cNvPr>
          <p:cNvSpPr txBox="1"/>
          <p:nvPr/>
        </p:nvSpPr>
        <p:spPr>
          <a:xfrm>
            <a:off x="8555846" y="575968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0070C0"/>
                </a:solidFill>
              </a:rPr>
              <a:t>包括</a:t>
            </a:r>
            <a:endParaRPr kumimoji="1" lang="en-US" altLang="zh-CN" sz="2400" dirty="0">
              <a:solidFill>
                <a:srgbClr val="0070C0"/>
              </a:solidFill>
            </a:endParaRPr>
          </a:p>
          <a:p>
            <a:r>
              <a:rPr kumimoji="1" lang="zh-CN" altLang="en-US" sz="2400" dirty="0">
                <a:solidFill>
                  <a:srgbClr val="0070C0"/>
                </a:solidFill>
              </a:rPr>
              <a:t>量化指标</a:t>
            </a:r>
          </a:p>
        </p:txBody>
      </p:sp>
    </p:spTree>
    <p:extLst>
      <p:ext uri="{BB962C8B-B14F-4D97-AF65-F5344CB8AC3E}">
        <p14:creationId xmlns:p14="http://schemas.microsoft.com/office/powerpoint/2010/main" val="7965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922710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自我介绍</a:t>
            </a:r>
            <a:endParaRPr kumimoji="1" lang="en-US" altLang="zh-CN" sz="3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DD6A44-820F-8B3F-BE5B-4E5AED8CE881}"/>
              </a:ext>
            </a:extLst>
          </p:cNvPr>
          <p:cNvSpPr txBox="1"/>
          <p:nvPr/>
        </p:nvSpPr>
        <p:spPr>
          <a:xfrm>
            <a:off x="1060120" y="2437879"/>
            <a:ext cx="4698722" cy="278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2060"/>
                </a:solidFill>
              </a:rPr>
              <a:t>重点是以</a:t>
            </a:r>
            <a:r>
              <a:rPr kumimoji="1" lang="zh-CN" altLang="en-US" sz="3600" dirty="0">
                <a:solidFill>
                  <a:srgbClr val="C00000"/>
                </a:solidFill>
              </a:rPr>
              <a:t>口语</a:t>
            </a:r>
            <a:r>
              <a:rPr kumimoji="1" lang="zh-CN" altLang="en-US" sz="2800" dirty="0">
                <a:solidFill>
                  <a:srgbClr val="002060"/>
                </a:solidFill>
              </a:rPr>
              <a:t>的方式讲出来</a:t>
            </a:r>
            <a:endParaRPr kumimoji="1" lang="en-US" altLang="zh-CN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2060"/>
                </a:solidFill>
              </a:rPr>
              <a:t>营造</a:t>
            </a:r>
            <a:r>
              <a:rPr kumimoji="1" lang="zh-CN" altLang="en-US" sz="2800" dirty="0">
                <a:solidFill>
                  <a:srgbClr val="C00000"/>
                </a:solidFill>
              </a:rPr>
              <a:t>对话感</a:t>
            </a:r>
            <a:endParaRPr kumimoji="1" lang="en-US" altLang="zh-CN" sz="28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02060"/>
                </a:solidFill>
              </a:rPr>
              <a:t>不卑不亢，自信大方</a:t>
            </a:r>
            <a:endParaRPr kumimoji="1" lang="en-US" altLang="zh-CN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800" dirty="0">
                <a:solidFill>
                  <a:srgbClr val="C00000"/>
                </a:solidFill>
              </a:rPr>
              <a:t>心中有数</a:t>
            </a:r>
            <a:endParaRPr kumimoji="1"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BBF6DE-705E-9410-48F3-D0465615BBE4}"/>
              </a:ext>
            </a:extLst>
          </p:cNvPr>
          <p:cNvSpPr txBox="1"/>
          <p:nvPr/>
        </p:nvSpPr>
        <p:spPr>
          <a:xfrm>
            <a:off x="10153769" y="18256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C00000"/>
                </a:solidFill>
              </a:rPr>
              <a:t>实事求是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CE977A-B0F2-8018-B24D-CEF092C37F95}"/>
              </a:ext>
            </a:extLst>
          </p:cNvPr>
          <p:cNvSpPr txBox="1"/>
          <p:nvPr/>
        </p:nvSpPr>
        <p:spPr>
          <a:xfrm>
            <a:off x="10149304" y="22866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C00000"/>
                </a:solidFill>
              </a:rPr>
              <a:t>不要挖坑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357689C-D3B7-E577-9853-DD4FB882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8B635C0-CAF1-2D9A-8C6E-775EACBBE495}"/>
              </a:ext>
            </a:extLst>
          </p:cNvPr>
          <p:cNvSpPr txBox="1"/>
          <p:nvPr/>
        </p:nvSpPr>
        <p:spPr>
          <a:xfrm>
            <a:off x="6423925" y="2569828"/>
            <a:ext cx="5141151" cy="260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002060"/>
                </a:solidFill>
              </a:rPr>
              <a:t>拎提纲</a:t>
            </a:r>
            <a:endParaRPr kumimoji="1" lang="en-US" altLang="zh-CN" sz="28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002060"/>
                </a:solidFill>
              </a:rPr>
              <a:t>可以不用死记硬背</a:t>
            </a:r>
            <a:endParaRPr kumimoji="1" lang="en-US" altLang="zh-CN" sz="28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002060"/>
                </a:solidFill>
              </a:rPr>
              <a:t>多多模拟练习：找</a:t>
            </a:r>
            <a:r>
              <a:rPr kumimoji="1" lang="zh-CN" altLang="en-US" sz="2800" dirty="0">
                <a:solidFill>
                  <a:srgbClr val="C00000"/>
                </a:solidFill>
              </a:rPr>
              <a:t>合适的</a:t>
            </a:r>
            <a:r>
              <a:rPr kumimoji="1" lang="zh-CN" altLang="en-US" sz="2800" dirty="0">
                <a:solidFill>
                  <a:srgbClr val="002060"/>
                </a:solidFill>
              </a:rPr>
              <a:t>同学</a:t>
            </a:r>
            <a:endParaRPr kumimoji="1" lang="en-US" altLang="zh-CN" sz="28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002060"/>
                </a:solidFill>
              </a:rPr>
              <a:t>控制时间，减少废话</a:t>
            </a:r>
            <a:endParaRPr kumimoji="1" lang="en-US" altLang="zh-C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40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面试回应</a:t>
            </a:r>
            <a:endParaRPr kumimoji="1" lang="en-US" altLang="zh-CN" sz="32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4174D86-13C4-4B86-D036-B1D62D8B3B8B}"/>
              </a:ext>
            </a:extLst>
          </p:cNvPr>
          <p:cNvSpPr txBox="1">
            <a:spLocks/>
          </p:cNvSpPr>
          <p:nvPr/>
        </p:nvSpPr>
        <p:spPr>
          <a:xfrm>
            <a:off x="838200" y="21311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做对事</a:t>
            </a:r>
            <a:endParaRPr kumimoji="1" lang="en-US" altLang="zh-CN" dirty="0"/>
          </a:p>
          <a:p>
            <a:pPr lvl="1"/>
            <a:r>
              <a:rPr kumimoji="1" lang="zh-CN" altLang="en-US" sz="2000" dirty="0"/>
              <a:t>检索老师的研究方向、相关论文</a:t>
            </a:r>
            <a:endParaRPr kumimoji="1" lang="en-US" altLang="zh-CN" sz="2000" dirty="0"/>
          </a:p>
          <a:p>
            <a:pPr lvl="2"/>
            <a:r>
              <a:rPr kumimoji="1" lang="zh-CN" altLang="en-US" sz="1800" dirty="0"/>
              <a:t>有时不仅仅是自己感兴趣的老师</a:t>
            </a:r>
            <a:endParaRPr kumimoji="1" lang="en-US" altLang="zh-CN" sz="1800" dirty="0"/>
          </a:p>
          <a:p>
            <a:pPr lvl="3"/>
            <a:r>
              <a:rPr kumimoji="1" lang="zh-CN" altLang="en-US" sz="1600" dirty="0"/>
              <a:t>老师可能不参与面试</a:t>
            </a:r>
            <a:endParaRPr kumimoji="1" lang="en-US" altLang="zh-CN" sz="1600" dirty="0"/>
          </a:p>
          <a:p>
            <a:pPr lvl="2"/>
            <a:r>
              <a:rPr kumimoji="1" lang="zh-CN" altLang="en-US" sz="1800" dirty="0"/>
              <a:t>整体了解、个别精读</a:t>
            </a:r>
            <a:endParaRPr kumimoji="1" lang="en-US" altLang="zh-CN" sz="1800" dirty="0"/>
          </a:p>
          <a:p>
            <a:pPr lvl="2"/>
            <a:r>
              <a:rPr kumimoji="1" lang="zh-CN" altLang="en-US" sz="1800" dirty="0"/>
              <a:t>博士论文可以重点了解</a:t>
            </a:r>
            <a:endParaRPr kumimoji="1" lang="en-US" altLang="zh-CN" sz="1800" dirty="0"/>
          </a:p>
          <a:p>
            <a:pPr lvl="1"/>
            <a:r>
              <a:rPr kumimoji="1" lang="zh-CN" altLang="en-US" sz="2000" dirty="0"/>
              <a:t>总结自己做过的相关项目经历、</a:t>
            </a:r>
            <a:endParaRPr kumimoji="1" lang="en-US" altLang="zh-CN" sz="2000" dirty="0"/>
          </a:p>
          <a:p>
            <a:pPr marL="457200" lvl="1" indent="0">
              <a:buNone/>
            </a:pPr>
            <a:r>
              <a:rPr kumimoji="1" lang="zh-CN" altLang="en-US" sz="2000" dirty="0"/>
              <a:t>    阅读过的相关书籍中涉及的重要问题</a:t>
            </a:r>
            <a:endParaRPr kumimoji="1" lang="en-US" altLang="zh-CN" sz="2000" dirty="0"/>
          </a:p>
          <a:p>
            <a:pPr lvl="2"/>
            <a:r>
              <a:rPr kumimoji="1" lang="zh-CN" altLang="en-US" sz="1800" dirty="0"/>
              <a:t>有一定的反思，即使是失败的也没关系</a:t>
            </a:r>
            <a:endParaRPr kumimoji="1" lang="en-US" altLang="zh-CN" sz="1800" dirty="0"/>
          </a:p>
          <a:p>
            <a:pPr lvl="2"/>
            <a:r>
              <a:rPr kumimoji="1" lang="zh-CN" altLang="en-US" sz="1800" dirty="0"/>
              <a:t>有一定的延伸、扩展思考</a:t>
            </a:r>
            <a:endParaRPr kumimoji="1" lang="en-US" altLang="zh-CN" sz="18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75443C8-B7E9-3FD5-EA93-92DE5F48B369}"/>
              </a:ext>
            </a:extLst>
          </p:cNvPr>
          <p:cNvSpPr txBox="1">
            <a:spLocks/>
          </p:cNvSpPr>
          <p:nvPr/>
        </p:nvSpPr>
        <p:spPr>
          <a:xfrm>
            <a:off x="838199" y="5537652"/>
            <a:ext cx="10515599" cy="814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在</a:t>
            </a:r>
            <a:r>
              <a:rPr kumimoji="1" lang="zh-CN" altLang="en-US" dirty="0">
                <a:solidFill>
                  <a:srgbClr val="C00000"/>
                </a:solidFill>
              </a:rPr>
              <a:t>稳妥</a:t>
            </a:r>
            <a:r>
              <a:rPr kumimoji="1" lang="zh-CN" altLang="en-US" dirty="0"/>
              <a:t>的基础上，如果能</a:t>
            </a:r>
            <a:r>
              <a:rPr kumimoji="1" lang="zh-CN" altLang="en-US" dirty="0">
                <a:solidFill>
                  <a:srgbClr val="C00000"/>
                </a:solidFill>
              </a:rPr>
              <a:t>恰到好处</a:t>
            </a:r>
            <a:r>
              <a:rPr kumimoji="1" lang="zh-CN" altLang="en-US" dirty="0"/>
              <a:t>地</a:t>
            </a:r>
            <a:r>
              <a:rPr kumimoji="1" lang="en-US" altLang="zh-CN" dirty="0"/>
              <a:t>cue</a:t>
            </a:r>
            <a:r>
              <a:rPr kumimoji="1" lang="zh-CN" altLang="en-US" dirty="0"/>
              <a:t>到一些，会给老师很好的印象</a:t>
            </a:r>
            <a:endParaRPr kumimoji="1" lang="en-US" altLang="zh-CN" dirty="0"/>
          </a:p>
          <a:p>
            <a:pPr lvl="1"/>
            <a:r>
              <a:rPr kumimoji="1" lang="zh-CN" altLang="en-US" sz="2000" dirty="0"/>
              <a:t>识别老师是否在场，不要夸大吹嘘，但也要提供信息</a:t>
            </a:r>
            <a:endParaRPr kumimoji="1" lang="en-US" altLang="zh-CN" sz="2000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5EA487C-C3F1-995D-DEDE-86200180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</p:spTree>
    <p:extLst>
      <p:ext uri="{BB962C8B-B14F-4D97-AF65-F5344CB8AC3E}">
        <p14:creationId xmlns:p14="http://schemas.microsoft.com/office/powerpoint/2010/main" val="38464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40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面试回应</a:t>
            </a:r>
            <a:endParaRPr kumimoji="1" lang="en-US" altLang="zh-CN" sz="32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0A83BEF-4513-F360-0077-911821B7FC1E}"/>
              </a:ext>
            </a:extLst>
          </p:cNvPr>
          <p:cNvSpPr txBox="1">
            <a:spLocks/>
          </p:cNvSpPr>
          <p:nvPr/>
        </p:nvSpPr>
        <p:spPr>
          <a:xfrm>
            <a:off x="4286249" y="3168225"/>
            <a:ext cx="141351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000"/>
              </a:lnSpc>
            </a:pPr>
            <a:r>
              <a:rPr kumimoji="1" lang="zh-CN" altLang="en-US" sz="2400" dirty="0"/>
              <a:t>知识</a:t>
            </a:r>
            <a:endParaRPr kumimoji="1" lang="en-US" altLang="zh-CN" sz="2400" dirty="0"/>
          </a:p>
          <a:p>
            <a:pPr>
              <a:lnSpc>
                <a:spcPts val="2000"/>
              </a:lnSpc>
            </a:pPr>
            <a:r>
              <a:rPr kumimoji="1" lang="zh-CN" altLang="en-US" sz="1800" dirty="0"/>
              <a:t>回答角度：参考“概念性知识”的“理解”</a:t>
            </a:r>
            <a:endParaRPr kumimoji="1" lang="en-US" altLang="zh-CN" sz="1800" dirty="0"/>
          </a:p>
          <a:p>
            <a:pPr>
              <a:lnSpc>
                <a:spcPts val="2000"/>
              </a:lnSpc>
            </a:pPr>
            <a:r>
              <a:rPr kumimoji="1" lang="en-US" altLang="zh-CN" sz="1800" dirty="0"/>
              <a:t>2.1</a:t>
            </a:r>
            <a:r>
              <a:rPr kumimoji="1" lang="zh-CN" altLang="en-US" sz="1800" dirty="0"/>
              <a:t>解释、释义、描述、翻译（如用自己的话描述诗句描绘的景象）</a:t>
            </a:r>
          </a:p>
          <a:p>
            <a:pPr>
              <a:lnSpc>
                <a:spcPts val="2000"/>
              </a:lnSpc>
            </a:pPr>
            <a:r>
              <a:rPr kumimoji="1" lang="en-US" altLang="zh-CN" sz="1800" dirty="0"/>
              <a:t>2.2</a:t>
            </a:r>
            <a:r>
              <a:rPr kumimoji="1" lang="zh-CN" altLang="en-US" sz="1800" dirty="0"/>
              <a:t>举例、示例、实例化（如列举边塞诗的例子）</a:t>
            </a:r>
          </a:p>
          <a:p>
            <a:pPr>
              <a:lnSpc>
                <a:spcPts val="2000"/>
              </a:lnSpc>
            </a:pPr>
            <a:r>
              <a:rPr kumimoji="1" lang="en-US" altLang="zh-CN" sz="1800" dirty="0"/>
              <a:t>2.3</a:t>
            </a:r>
            <a:r>
              <a:rPr kumimoji="1" lang="zh-CN" altLang="en-US" sz="1800" dirty="0"/>
              <a:t>分类、归类、归入（如把古诗按照题材分类）</a:t>
            </a:r>
          </a:p>
          <a:p>
            <a:pPr>
              <a:lnSpc>
                <a:spcPts val="2000"/>
              </a:lnSpc>
            </a:pPr>
            <a:r>
              <a:rPr kumimoji="1" lang="en-US" altLang="zh-CN" sz="1800" dirty="0"/>
              <a:t>2.4</a:t>
            </a:r>
            <a:r>
              <a:rPr kumimoji="1" lang="zh-CN" altLang="en-US" sz="1800" dirty="0"/>
              <a:t>总结、概括、归纳（如阅读</a:t>
            </a:r>
            <a:r>
              <a:rPr kumimoji="1" lang="en-US" altLang="zh-CN" sz="1800" dirty="0"/>
              <a:t>《“</a:t>
            </a:r>
            <a:r>
              <a:rPr kumimoji="1" lang="zh-CN" altLang="en-US" sz="1800" dirty="0"/>
              <a:t>两弹元勋”邓稼先</a:t>
            </a:r>
            <a:r>
              <a:rPr kumimoji="1" lang="en-US" altLang="zh-CN" sz="1800" dirty="0"/>
              <a:t>》</a:t>
            </a:r>
            <a:r>
              <a:rPr kumimoji="1" lang="zh-CN" altLang="en-US" sz="1800" dirty="0"/>
              <a:t>总结他的主要贡献）</a:t>
            </a:r>
          </a:p>
          <a:p>
            <a:pPr>
              <a:lnSpc>
                <a:spcPts val="2000"/>
              </a:lnSpc>
            </a:pPr>
            <a:r>
              <a:rPr kumimoji="1" lang="en-US" altLang="zh-CN" sz="1800" dirty="0"/>
              <a:t>2.5</a:t>
            </a:r>
            <a:r>
              <a:rPr kumimoji="1" lang="zh-CN" altLang="en-US" sz="1800" dirty="0"/>
              <a:t>推断、预测（如根据“惊涛骇浪”“骇人听闻”推测“骇”的意思）</a:t>
            </a:r>
          </a:p>
          <a:p>
            <a:pPr>
              <a:lnSpc>
                <a:spcPts val="2000"/>
              </a:lnSpc>
            </a:pPr>
            <a:r>
              <a:rPr kumimoji="1" lang="en-US" altLang="zh-CN" sz="1800" dirty="0"/>
              <a:t>2.6</a:t>
            </a:r>
            <a:r>
              <a:rPr kumimoji="1" lang="zh-CN" altLang="en-US" sz="1800" dirty="0"/>
              <a:t>比较、对比、对应（如比较</a:t>
            </a:r>
            <a:r>
              <a:rPr kumimoji="1" lang="en-US" altLang="zh-CN" sz="1800" dirty="0"/>
              <a:t>《</a:t>
            </a:r>
            <a:r>
              <a:rPr kumimoji="1" lang="zh-CN" altLang="en-US" sz="1800" dirty="0"/>
              <a:t>骆驼祥子</a:t>
            </a:r>
            <a:r>
              <a:rPr kumimoji="1" lang="en-US" altLang="zh-CN" sz="1800" dirty="0"/>
              <a:t>》</a:t>
            </a:r>
            <a:r>
              <a:rPr kumimoji="1" lang="zh-CN" altLang="en-US" sz="1800" dirty="0"/>
              <a:t>电影和原著的异同）</a:t>
            </a:r>
          </a:p>
          <a:p>
            <a:pPr>
              <a:lnSpc>
                <a:spcPts val="2000"/>
              </a:lnSpc>
            </a:pPr>
            <a:r>
              <a:rPr kumimoji="1" lang="en-US" altLang="zh-CN" sz="1800" dirty="0"/>
              <a:t>2.7</a:t>
            </a:r>
            <a:r>
              <a:rPr kumimoji="1" lang="zh-CN" altLang="en-US" sz="1800" dirty="0"/>
              <a:t>说明、建模（如说明人物的行为动机）</a:t>
            </a:r>
            <a:endParaRPr kumimoji="1" lang="en-US" altLang="zh-CN" sz="1800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5EA487C-C3F1-995D-DEDE-86200180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3659902-D219-4EB5-83D7-D5EF2B7DC3C5}"/>
              </a:ext>
            </a:extLst>
          </p:cNvPr>
          <p:cNvGrpSpPr/>
          <p:nvPr/>
        </p:nvGrpSpPr>
        <p:grpSpPr>
          <a:xfrm>
            <a:off x="1913726" y="3773930"/>
            <a:ext cx="1420582" cy="2134057"/>
            <a:chOff x="5310706" y="1555610"/>
            <a:chExt cx="1420582" cy="213405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33D94FE-6226-5608-BF5A-EDB8D5F5B40E}"/>
                </a:ext>
              </a:extLst>
            </p:cNvPr>
            <p:cNvSpPr txBox="1"/>
            <p:nvPr/>
          </p:nvSpPr>
          <p:spPr>
            <a:xfrm>
              <a:off x="5310706" y="1555610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0070C0"/>
                  </a:solidFill>
                </a:rPr>
                <a:t>Context</a:t>
              </a:r>
              <a:endParaRPr kumimoji="1"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4FCE3B4-3883-4B15-5A0F-02EB30D31E5E}"/>
                </a:ext>
              </a:extLst>
            </p:cNvPr>
            <p:cNvSpPr txBox="1"/>
            <p:nvPr/>
          </p:nvSpPr>
          <p:spPr>
            <a:xfrm>
              <a:off x="5310706" y="2005555"/>
              <a:ext cx="1157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C00000"/>
                  </a:solidFill>
                </a:rPr>
                <a:t>Action</a:t>
              </a:r>
              <a:endParaRPr kumimoji="1" lang="zh-CN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5047962-A893-C33C-CAAA-84879F2B1EE1}"/>
                </a:ext>
              </a:extLst>
            </p:cNvPr>
            <p:cNvSpPr txBox="1"/>
            <p:nvPr/>
          </p:nvSpPr>
          <p:spPr>
            <a:xfrm>
              <a:off x="5310706" y="2609388"/>
              <a:ext cx="931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rgbClr val="0070C0"/>
                  </a:solidFill>
                </a:rPr>
                <a:t>Results</a:t>
              </a:r>
              <a:endParaRPr kumimoji="1" lang="zh-CN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1D8C6E3-B899-1349-9BD0-2F681D90E4F4}"/>
                </a:ext>
              </a:extLst>
            </p:cNvPr>
            <p:cNvSpPr txBox="1"/>
            <p:nvPr/>
          </p:nvSpPr>
          <p:spPr>
            <a:xfrm>
              <a:off x="5310706" y="3166447"/>
              <a:ext cx="14205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C00000"/>
                  </a:solidFill>
                </a:rPr>
                <a:t>Learning</a:t>
              </a:r>
              <a:endParaRPr kumimoji="1"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51CC371-7BCF-C116-2B93-CD40B4BB675A}"/>
              </a:ext>
            </a:extLst>
          </p:cNvPr>
          <p:cNvSpPr txBox="1"/>
          <p:nvPr/>
        </p:nvSpPr>
        <p:spPr>
          <a:xfrm>
            <a:off x="1485725" y="3094709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项目</a:t>
            </a:r>
            <a:r>
              <a:rPr kumimoji="1" lang="en-US" altLang="zh-CN" sz="2400" dirty="0"/>
              <a:t>/</a:t>
            </a:r>
            <a:r>
              <a:rPr kumimoji="1" lang="zh-CN" altLang="en-US" sz="2400" dirty="0"/>
              <a:t>书籍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2277F5-34B4-6113-8B5E-23914AAF6166}"/>
              </a:ext>
            </a:extLst>
          </p:cNvPr>
          <p:cNvSpPr txBox="1"/>
          <p:nvPr/>
        </p:nvSpPr>
        <p:spPr>
          <a:xfrm>
            <a:off x="838605" y="2129964"/>
            <a:ext cx="3689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区分问题</a:t>
            </a:r>
            <a:endParaRPr kumimoji="1"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Behavior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questions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F7A722-0830-2C3B-A773-75450962AE32}"/>
              </a:ext>
            </a:extLst>
          </p:cNvPr>
          <p:cNvSpPr txBox="1"/>
          <p:nvPr/>
        </p:nvSpPr>
        <p:spPr>
          <a:xfrm>
            <a:off x="6873964" y="2502315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bg1">
                    <a:lumMod val="75000"/>
                  </a:schemeClr>
                </a:solidFill>
              </a:rPr>
              <a:t>Situational</a:t>
            </a:r>
            <a:r>
              <a:rPr kumimoji="1" lang="zh-CN" alt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sz="2800" dirty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721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40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面试回应</a:t>
            </a:r>
            <a:endParaRPr kumimoji="1" lang="en-US" altLang="zh-CN" sz="3200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5EA487C-C3F1-995D-DEDE-86200180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1CC371-7BCF-C116-2B93-CD40B4BB675A}"/>
              </a:ext>
            </a:extLst>
          </p:cNvPr>
          <p:cNvSpPr txBox="1"/>
          <p:nvPr/>
        </p:nvSpPr>
        <p:spPr>
          <a:xfrm>
            <a:off x="1398198" y="3157384"/>
            <a:ext cx="41585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C00000"/>
                </a:solidFill>
              </a:rPr>
              <a:t>R</a:t>
            </a:r>
            <a:r>
              <a:rPr kumimoji="1" lang="en-US" altLang="zh-CN" sz="2800" dirty="0"/>
              <a:t>ephrase the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C00000"/>
                </a:solidFill>
              </a:rPr>
              <a:t>C</a:t>
            </a:r>
            <a:r>
              <a:rPr kumimoji="1" lang="en-US" altLang="zh-CN" sz="2800" dirty="0"/>
              <a:t>larify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C00000"/>
                </a:solidFill>
              </a:rPr>
              <a:t>S</a:t>
            </a:r>
            <a:r>
              <a:rPr kumimoji="1" lang="en-US" altLang="zh-CN" sz="2800" dirty="0"/>
              <a:t>tructure your thoughts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2277F5-34B4-6113-8B5E-23914AAF6166}"/>
              </a:ext>
            </a:extLst>
          </p:cNvPr>
          <p:cNvSpPr txBox="1"/>
          <p:nvPr/>
        </p:nvSpPr>
        <p:spPr>
          <a:xfrm>
            <a:off x="838605" y="2129964"/>
            <a:ext cx="4346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800" dirty="0"/>
              <a:t>区分问题</a:t>
            </a:r>
            <a:endParaRPr kumimoji="1"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014663" algn="l"/>
              </a:tabLst>
            </a:pPr>
            <a:r>
              <a:rPr kumimoji="1" lang="en-US" altLang="zh-CN" sz="3200" dirty="0"/>
              <a:t>Situational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questions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7626E4-67AA-86B7-76C0-E299178DDAB7}"/>
              </a:ext>
            </a:extLst>
          </p:cNvPr>
          <p:cNvSpPr txBox="1"/>
          <p:nvPr/>
        </p:nvSpPr>
        <p:spPr>
          <a:xfrm>
            <a:off x="6873964" y="2502315"/>
            <a:ext cx="322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chemeClr val="bg1">
                    <a:lumMod val="75000"/>
                  </a:schemeClr>
                </a:solidFill>
              </a:rPr>
              <a:t>Behavior</a:t>
            </a:r>
            <a:r>
              <a:rPr kumimoji="1" lang="zh-CN" alt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zh-CN" sz="2800" dirty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95AF79A-EA4D-9A27-050B-6975AA5B849E}"/>
              </a:ext>
            </a:extLst>
          </p:cNvPr>
          <p:cNvGrpSpPr/>
          <p:nvPr/>
        </p:nvGrpSpPr>
        <p:grpSpPr>
          <a:xfrm>
            <a:off x="7067061" y="4116830"/>
            <a:ext cx="1420582" cy="2134057"/>
            <a:chOff x="5310706" y="1555610"/>
            <a:chExt cx="1420582" cy="213405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A37AF9A-A267-5D1E-8CBA-215143339841}"/>
                </a:ext>
              </a:extLst>
            </p:cNvPr>
            <p:cNvSpPr txBox="1"/>
            <p:nvPr/>
          </p:nvSpPr>
          <p:spPr>
            <a:xfrm>
              <a:off x="5310706" y="1555610"/>
              <a:ext cx="1233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070C0"/>
                  </a:solidFill>
                </a:rPr>
                <a:t>Context</a:t>
              </a:r>
              <a:endParaRPr kumimoji="1" lang="zh-CN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5B19C79-E1FC-F1CE-AF07-B3678973FEA2}"/>
                </a:ext>
              </a:extLst>
            </p:cNvPr>
            <p:cNvSpPr txBox="1"/>
            <p:nvPr/>
          </p:nvSpPr>
          <p:spPr>
            <a:xfrm>
              <a:off x="5310706" y="2005555"/>
              <a:ext cx="1157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C00000"/>
                  </a:solidFill>
                </a:rPr>
                <a:t>Action</a:t>
              </a:r>
              <a:endParaRPr kumimoji="1" lang="zh-CN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EA72C27-1099-C502-B3B7-E619BA765654}"/>
                </a:ext>
              </a:extLst>
            </p:cNvPr>
            <p:cNvSpPr txBox="1"/>
            <p:nvPr/>
          </p:nvSpPr>
          <p:spPr>
            <a:xfrm>
              <a:off x="5310706" y="2609388"/>
              <a:ext cx="1079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070C0"/>
                  </a:solidFill>
                </a:rPr>
                <a:t>Results</a:t>
              </a:r>
              <a:endParaRPr kumimoji="1" lang="zh-CN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E484B90-14B3-36C9-FEB4-1BE1D837420F}"/>
                </a:ext>
              </a:extLst>
            </p:cNvPr>
            <p:cNvSpPr txBox="1"/>
            <p:nvPr/>
          </p:nvSpPr>
          <p:spPr>
            <a:xfrm>
              <a:off x="5310706" y="3166447"/>
              <a:ext cx="14205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rgbClr val="C00000"/>
                  </a:solidFill>
                </a:rPr>
                <a:t>Learning</a:t>
              </a:r>
              <a:endParaRPr kumimoji="1" lang="zh-CN" alt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60EE7816-24B6-7C83-149F-2A2A0D18F56F}"/>
              </a:ext>
            </a:extLst>
          </p:cNvPr>
          <p:cNvSpPr txBox="1"/>
          <p:nvPr/>
        </p:nvSpPr>
        <p:spPr>
          <a:xfrm>
            <a:off x="6096000" y="395634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+</a:t>
            </a:r>
            <a:endParaRPr kumimoji="1" lang="zh-CN" altLang="en-US" sz="4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3F1CFC-972C-F79A-441D-33600CD16A02}"/>
              </a:ext>
            </a:extLst>
          </p:cNvPr>
          <p:cNvSpPr txBox="1"/>
          <p:nvPr/>
        </p:nvSpPr>
        <p:spPr>
          <a:xfrm>
            <a:off x="1324706" y="4550410"/>
            <a:ext cx="48397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 err="1"/>
              <a:t>Eg</a:t>
            </a:r>
            <a:r>
              <a:rPr kumimoji="1" lang="en-US" altLang="zh-CN" sz="2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如果实验室起火了你怎么应对？</a:t>
            </a: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你如何看待某种现象？</a:t>
            </a:r>
            <a:endParaRPr kumimoji="1" lang="en-US" altLang="zh-CN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868E110-28BB-5EC8-152E-D2823DB47981}"/>
              </a:ext>
            </a:extLst>
          </p:cNvPr>
          <p:cNvSpPr txBox="1"/>
          <p:nvPr/>
        </p:nvSpPr>
        <p:spPr>
          <a:xfrm>
            <a:off x="6626157" y="3244334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+mj-ea"/>
                <a:ea typeface="+mj-ea"/>
              </a:rPr>
              <a:t>——</a:t>
            </a:r>
            <a:r>
              <a:rPr kumimoji="1" lang="zh-CN" altLang="en-US" dirty="0">
                <a:latin typeface="+mj-ea"/>
                <a:ea typeface="+mj-ea"/>
              </a:rPr>
              <a:t>争取思考时间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736620C-CA5D-8DF3-EF2E-89985A4B6228}"/>
              </a:ext>
            </a:extLst>
          </p:cNvPr>
          <p:cNvSpPr txBox="1"/>
          <p:nvPr/>
        </p:nvSpPr>
        <p:spPr>
          <a:xfrm>
            <a:off x="5685395" y="370056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+mj-ea"/>
                <a:ea typeface="+mj-ea"/>
              </a:rPr>
              <a:t>——</a:t>
            </a:r>
            <a:r>
              <a:rPr kumimoji="1" lang="zh-CN" altLang="en-US" dirty="0">
                <a:latin typeface="+mj-ea"/>
                <a:ea typeface="+mj-ea"/>
              </a:rPr>
              <a:t>问具体信息，理清思路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21BF8C3-3598-43DE-4D12-4B944F1E91AC}"/>
              </a:ext>
            </a:extLst>
          </p:cNvPr>
          <p:cNvSpPr txBox="1"/>
          <p:nvPr/>
        </p:nvSpPr>
        <p:spPr>
          <a:xfrm>
            <a:off x="8136509" y="3145627"/>
            <a:ext cx="6103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kumimoji="1" lang="zh-CN" altLang="en-US" sz="1800" dirty="0"/>
              <a:t>学术基础与创新能力</a:t>
            </a:r>
            <a:endParaRPr kumimoji="1" lang="en-US" altLang="zh-CN" sz="1800" dirty="0"/>
          </a:p>
          <a:p>
            <a:pPr lvl="2"/>
            <a:r>
              <a:rPr kumimoji="1" lang="zh-CN" altLang="en-US" sz="1800" dirty="0"/>
              <a:t>思维逻辑与自我管理能力</a:t>
            </a:r>
            <a:endParaRPr kumimoji="1" lang="en-US" altLang="zh-CN" sz="1800" dirty="0"/>
          </a:p>
          <a:p>
            <a:pPr lvl="2"/>
            <a:r>
              <a:rPr kumimoji="1" lang="zh-CN" altLang="en-US" sz="1800" dirty="0">
                <a:solidFill>
                  <a:srgbClr val="002060"/>
                </a:solidFill>
              </a:rPr>
              <a:t>身心健康状况与抗压能力</a:t>
            </a:r>
            <a:endParaRPr kumimoji="1" lang="en-US" altLang="zh-CN" sz="1800" dirty="0">
              <a:solidFill>
                <a:srgbClr val="002060"/>
              </a:solidFill>
            </a:endParaRPr>
          </a:p>
          <a:p>
            <a:pPr lvl="2"/>
            <a:r>
              <a:rPr kumimoji="1" lang="zh-CN" altLang="en-US" sz="1800" dirty="0">
                <a:solidFill>
                  <a:srgbClr val="002060"/>
                </a:solidFill>
              </a:rPr>
              <a:t>（面试更直观，纸质难证明）</a:t>
            </a:r>
            <a:endParaRPr kumimoji="1" lang="en-US" altLang="zh-CN" sz="1800" dirty="0">
              <a:solidFill>
                <a:srgbClr val="002060"/>
              </a:solidFill>
            </a:endParaRPr>
          </a:p>
          <a:p>
            <a:pPr lvl="2"/>
            <a:r>
              <a:rPr kumimoji="1" lang="zh-CN" altLang="en-US" sz="1800" dirty="0"/>
              <a:t>沟通表达与团队合作能力</a:t>
            </a:r>
            <a:endParaRPr kumimoji="1"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746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40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面试回应（</a:t>
            </a:r>
            <a:r>
              <a:rPr kumimoji="1" lang="zh-CN" altLang="en-US" sz="3200" dirty="0">
                <a:highlight>
                  <a:srgbClr val="FFFF00"/>
                </a:highlight>
              </a:rPr>
              <a:t>包括英语</a:t>
            </a:r>
            <a:r>
              <a:rPr kumimoji="1" lang="zh-CN" altLang="en-US" sz="3200" dirty="0"/>
              <a:t>）</a:t>
            </a:r>
            <a:endParaRPr kumimoji="1" lang="en-US" altLang="zh-CN" sz="32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4174D86-13C4-4B86-D036-B1D62D8B3B8B}"/>
              </a:ext>
            </a:extLst>
          </p:cNvPr>
          <p:cNvSpPr txBox="1">
            <a:spLocks/>
          </p:cNvSpPr>
          <p:nvPr/>
        </p:nvSpPr>
        <p:spPr>
          <a:xfrm>
            <a:off x="838200" y="213110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dirty="0"/>
              <a:t>做对事</a:t>
            </a:r>
            <a:endParaRPr kumimoji="1" lang="en-US" altLang="zh-CN" dirty="0"/>
          </a:p>
          <a:p>
            <a:pPr lvl="1">
              <a:lnSpc>
                <a:spcPct val="150000"/>
              </a:lnSpc>
            </a:pPr>
            <a:r>
              <a:rPr kumimoji="1" lang="zh-CN" altLang="en-US" dirty="0"/>
              <a:t>找合适的同学进行模拟练习！</a:t>
            </a:r>
            <a:endParaRPr kumimoji="1" lang="en-US" altLang="zh-CN" dirty="0"/>
          </a:p>
          <a:p>
            <a:pPr lvl="2">
              <a:lnSpc>
                <a:spcPct val="150000"/>
              </a:lnSpc>
            </a:pPr>
            <a:r>
              <a:rPr kumimoji="1" lang="zh-CN" altLang="en-US" sz="1800" dirty="0"/>
              <a:t>有过面试经验的，保研面试的同学也可以</a:t>
            </a:r>
            <a:endParaRPr kumimoji="1" lang="en-US" altLang="zh-CN" sz="1800" dirty="0"/>
          </a:p>
          <a:p>
            <a:pPr lvl="1">
              <a:lnSpc>
                <a:spcPct val="150000"/>
              </a:lnSpc>
            </a:pPr>
            <a:r>
              <a:rPr kumimoji="1" lang="zh-CN" altLang="en-US" sz="2200" dirty="0"/>
              <a:t>描述给</a:t>
            </a:r>
            <a:r>
              <a:rPr kumimoji="1" lang="en-US" altLang="zh-CN" sz="2200" dirty="0"/>
              <a:t>ai</a:t>
            </a:r>
            <a:r>
              <a:rPr kumimoji="1" lang="zh-CN" altLang="en-US" sz="2200" dirty="0"/>
              <a:t>，让</a:t>
            </a:r>
            <a:r>
              <a:rPr kumimoji="1" lang="en-US" altLang="zh-CN" sz="2200" dirty="0"/>
              <a:t>ai</a:t>
            </a:r>
            <a:r>
              <a:rPr kumimoji="1" lang="zh-CN" altLang="en-US" sz="2200" dirty="0"/>
              <a:t>提出大量问题进行模拟</a:t>
            </a:r>
            <a:endParaRPr kumimoji="1" lang="en-US" altLang="zh-CN" sz="2200" dirty="0"/>
          </a:p>
          <a:p>
            <a:pPr lvl="2">
              <a:lnSpc>
                <a:spcPct val="150000"/>
              </a:lnSpc>
            </a:pPr>
            <a:r>
              <a:rPr kumimoji="1" lang="zh-CN" altLang="en-US" sz="1800" dirty="0"/>
              <a:t>可以投喂老师的论文给</a:t>
            </a:r>
            <a:r>
              <a:rPr kumimoji="1" lang="en-US" altLang="zh-CN" sz="1800" dirty="0"/>
              <a:t>ai</a:t>
            </a:r>
            <a:r>
              <a:rPr kumimoji="1" lang="zh-CN" altLang="en-US" sz="1800" dirty="0"/>
              <a:t>，详细描述背景，赋予其考官的角色</a:t>
            </a:r>
            <a:endParaRPr kumimoji="1" lang="en-US" altLang="zh-CN" sz="1800" dirty="0"/>
          </a:p>
          <a:p>
            <a:pPr lvl="2">
              <a:lnSpc>
                <a:spcPct val="150000"/>
              </a:lnSpc>
            </a:pPr>
            <a:r>
              <a:rPr kumimoji="1" lang="zh-CN" altLang="en-US" sz="1800" dirty="0"/>
              <a:t>解题思路同样可以让</a:t>
            </a:r>
            <a:r>
              <a:rPr kumimoji="1" lang="en-US" altLang="zh-CN" sz="1800" dirty="0"/>
              <a:t>ai</a:t>
            </a:r>
            <a:r>
              <a:rPr kumimoji="1" lang="zh-CN" altLang="en-US" sz="1800" dirty="0"/>
              <a:t>帮忙分析、反馈和迭代</a:t>
            </a:r>
            <a:endParaRPr kumimoji="1" lang="en-US" altLang="zh-CN" sz="1800" dirty="0"/>
          </a:p>
          <a:p>
            <a:pPr lvl="2">
              <a:lnSpc>
                <a:spcPct val="150000"/>
              </a:lnSpc>
            </a:pPr>
            <a:r>
              <a:rPr kumimoji="1" lang="zh-CN" altLang="en-US" sz="1800" dirty="0"/>
              <a:t>多个</a:t>
            </a:r>
            <a:r>
              <a:rPr kumimoji="1" lang="en-US" altLang="zh-CN" sz="1800" dirty="0"/>
              <a:t>ai</a:t>
            </a:r>
            <a:r>
              <a:rPr kumimoji="1" lang="zh-CN" altLang="en-US" sz="1800" dirty="0"/>
              <a:t>可能会有更多启示</a:t>
            </a:r>
            <a:endParaRPr kumimoji="1" lang="en-US" altLang="zh-CN" sz="1800" dirty="0"/>
          </a:p>
          <a:p>
            <a:pPr lvl="1">
              <a:lnSpc>
                <a:spcPct val="150000"/>
              </a:lnSpc>
            </a:pPr>
            <a:r>
              <a:rPr kumimoji="1" lang="zh-CN" altLang="en-US" sz="2200" dirty="0">
                <a:highlight>
                  <a:srgbClr val="FFFF00"/>
                </a:highlight>
              </a:rPr>
              <a:t>英语</a:t>
            </a:r>
            <a:r>
              <a:rPr kumimoji="1" lang="zh-CN" altLang="en-US" sz="2200" dirty="0"/>
              <a:t>可以找支持英文口语输入的</a:t>
            </a:r>
            <a:r>
              <a:rPr kumimoji="1" lang="en-US" altLang="zh-CN" sz="2200" dirty="0"/>
              <a:t>ai</a:t>
            </a:r>
            <a:r>
              <a:rPr kumimoji="1" lang="zh-CN" altLang="en-US" sz="2200" dirty="0"/>
              <a:t>，与它对话</a:t>
            </a:r>
          </a:p>
          <a:p>
            <a:pPr lvl="2">
              <a:lnSpc>
                <a:spcPct val="150000"/>
              </a:lnSpc>
            </a:pPr>
            <a:r>
              <a:rPr kumimoji="1" lang="zh-CN" altLang="en-US" sz="1800" dirty="0"/>
              <a:t>实测“讯飞星火”就可以</a:t>
            </a:r>
          </a:p>
          <a:p>
            <a:pPr lvl="2">
              <a:lnSpc>
                <a:spcPct val="150000"/>
              </a:lnSpc>
            </a:pPr>
            <a:r>
              <a:rPr kumimoji="1" lang="zh-CN" altLang="en-US" sz="1800" dirty="0"/>
              <a:t>注意：如果它无法识别成文字，那么你的口语可能需要说慢一点</a:t>
            </a:r>
            <a:endParaRPr kumimoji="1" lang="en-US" altLang="zh-CN" sz="180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E297C1B-7407-AD37-CBE6-1C8599B3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372717-78A3-B4E9-867B-A1CCE77A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57" y="0"/>
            <a:ext cx="316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58950-1872-F721-29C3-16C4E2C6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41" y="262747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自我介绍</a:t>
            </a:r>
            <a:r>
              <a:rPr kumimoji="1" lang="en-US" altLang="zh-CN" dirty="0"/>
              <a:t>+</a:t>
            </a:r>
            <a:r>
              <a:rPr kumimoji="1" lang="zh-CN" altLang="en-US" dirty="0"/>
              <a:t>面试回应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9F7D02-F37E-A051-DDF6-C89E7F5A3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" r="2127"/>
          <a:stretch/>
        </p:blipFill>
        <p:spPr>
          <a:xfrm>
            <a:off x="6695160" y="13429"/>
            <a:ext cx="3344379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F1A52B-E89B-2BCF-9278-6A6F3CB0EEA4}"/>
              </a:ext>
            </a:extLst>
          </p:cNvPr>
          <p:cNvSpPr txBox="1"/>
          <p:nvPr/>
        </p:nvSpPr>
        <p:spPr>
          <a:xfrm>
            <a:off x="1301462" y="2294267"/>
            <a:ext cx="41953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002060"/>
                </a:solidFill>
              </a:rPr>
              <a:t>完整技巧</a:t>
            </a:r>
            <a:endParaRPr kumimoji="1" lang="en-US" altLang="zh-CN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rgbClr val="002060"/>
                </a:solidFill>
              </a:rPr>
              <a:t>更多举例</a:t>
            </a:r>
            <a:endParaRPr kumimoji="1" lang="en-US" altLang="zh-CN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002060"/>
                </a:solidFill>
              </a:rPr>
              <a:t>Ai</a:t>
            </a:r>
            <a:r>
              <a:rPr kumimoji="1" lang="zh-CN" altLang="en-US" sz="2800" dirty="0">
                <a:solidFill>
                  <a:srgbClr val="002060"/>
                </a:solidFill>
              </a:rPr>
              <a:t>参与的流程与方法</a:t>
            </a:r>
            <a:r>
              <a:rPr kumimoji="1" lang="en-US" altLang="zh-CN" sz="2800" dirty="0">
                <a:solidFill>
                  <a:srgbClr val="002060"/>
                </a:solidFill>
              </a:rPr>
              <a:t>➡️</a:t>
            </a:r>
            <a:endParaRPr kumimoji="1" lang="zh-CN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939C2-DE06-F5A2-B6A4-51E0CE6E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98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复试胜在何处？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E416676-0749-ED07-0FE1-41D46A436063}"/>
              </a:ext>
            </a:extLst>
          </p:cNvPr>
          <p:cNvSpPr txBox="1">
            <a:spLocks/>
          </p:cNvSpPr>
          <p:nvPr/>
        </p:nvSpPr>
        <p:spPr>
          <a:xfrm>
            <a:off x="838200" y="1861457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3200" dirty="0"/>
              <a:t>心态</a:t>
            </a:r>
            <a:endParaRPr kumimoji="1" lang="en-US" altLang="zh-CN" sz="3200" dirty="0"/>
          </a:p>
          <a:p>
            <a:pPr>
              <a:lnSpc>
                <a:spcPct val="150000"/>
              </a:lnSpc>
            </a:pPr>
            <a:r>
              <a:rPr kumimoji="1" lang="zh-CN" altLang="en-US" sz="3200" dirty="0"/>
              <a:t>综合素质</a:t>
            </a:r>
            <a:endParaRPr kumimoji="1" lang="en-US" altLang="zh-CN" sz="3200" dirty="0"/>
          </a:p>
          <a:p>
            <a:pPr>
              <a:lnSpc>
                <a:spcPct val="150000"/>
              </a:lnSpc>
            </a:pPr>
            <a:r>
              <a:rPr kumimoji="1" lang="zh-CN" altLang="en-US" sz="3200" dirty="0"/>
              <a:t>信息差</a:t>
            </a:r>
            <a:endParaRPr kumimoji="1" lang="en-US" altLang="zh-CN" sz="3200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CE24BDC-159B-F875-3601-16738D2AD2AF}"/>
              </a:ext>
            </a:extLst>
          </p:cNvPr>
          <p:cNvSpPr txBox="1">
            <a:spLocks/>
          </p:cNvSpPr>
          <p:nvPr/>
        </p:nvSpPr>
        <p:spPr>
          <a:xfrm>
            <a:off x="4239986" y="1861457"/>
            <a:ext cx="9296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3200" dirty="0"/>
              <a:t>重要提醒！</a:t>
            </a:r>
            <a:endParaRPr kumimoji="1" lang="en-US" altLang="zh-CN" sz="3200" dirty="0"/>
          </a:p>
          <a:p>
            <a:pPr lvl="1">
              <a:lnSpc>
                <a:spcPct val="150000"/>
              </a:lnSpc>
            </a:pPr>
            <a:r>
              <a:rPr kumimoji="1" lang="zh-CN" altLang="en-US" sz="2800" dirty="0"/>
              <a:t>复试结束后，不要泄题！ </a:t>
            </a:r>
            <a:endParaRPr kumimoji="1" lang="en-US" altLang="zh-CN" sz="2800" dirty="0"/>
          </a:p>
          <a:p>
            <a:pPr lvl="1">
              <a:lnSpc>
                <a:spcPct val="150000"/>
              </a:lnSpc>
            </a:pPr>
            <a:endParaRPr kumimoji="1" lang="en-US" altLang="zh-CN" sz="2800" dirty="0"/>
          </a:p>
          <a:p>
            <a:pPr lvl="1">
              <a:lnSpc>
                <a:spcPct val="150000"/>
              </a:lnSpc>
            </a:pPr>
            <a:endParaRPr kumimoji="1" lang="en-US" altLang="zh-CN" sz="2800" dirty="0"/>
          </a:p>
          <a:p>
            <a:pPr lvl="1">
              <a:lnSpc>
                <a:spcPct val="150000"/>
              </a:lnSpc>
            </a:pPr>
            <a:endParaRPr kumimoji="1" lang="en-US" altLang="zh-CN" sz="2800" dirty="0"/>
          </a:p>
          <a:p>
            <a:pPr lvl="1">
              <a:lnSpc>
                <a:spcPct val="150000"/>
              </a:lnSpc>
            </a:pPr>
            <a:r>
              <a:rPr kumimoji="1" lang="zh-CN" altLang="en-US" sz="2800" dirty="0"/>
              <a:t>往年有考生违反这一规定</a:t>
            </a:r>
            <a:endParaRPr kumimoji="1" lang="en-US" altLang="zh-CN" sz="2800" dirty="0"/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zh-CN" altLang="en-US" sz="2800" dirty="0"/>
              <a:t>   被人举报后复试成绩取消</a:t>
            </a:r>
          </a:p>
          <a:p>
            <a:pPr lvl="1">
              <a:lnSpc>
                <a:spcPct val="150000"/>
              </a:lnSpc>
            </a:pPr>
            <a:endParaRPr kumimoji="1" lang="zh-CN" altLang="en-US" sz="28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E7527D1-AA2C-18C1-B427-B67444E6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71226"/>
            <a:ext cx="8211457" cy="17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0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939C2-DE06-F5A2-B6A4-51E0CE6E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444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为什么要重视复试？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3604"/>
            <a:ext cx="10058400" cy="4050792"/>
          </a:xfrm>
        </p:spPr>
        <p:txBody>
          <a:bodyPr>
            <a:noAutofit/>
          </a:bodyPr>
          <a:lstStyle/>
          <a:p>
            <a:r>
              <a:rPr kumimoji="1" lang="zh-CN" altLang="en-US" sz="2800" dirty="0"/>
              <a:t>差额选拔</a:t>
            </a:r>
            <a:endParaRPr kumimoji="1" lang="en-US" altLang="zh-CN" sz="2800" dirty="0"/>
          </a:p>
          <a:p>
            <a:pPr lvl="1"/>
            <a:r>
              <a:rPr kumimoji="1" lang="zh-CN" altLang="en-US" sz="2400" dirty="0"/>
              <a:t>初试成绩不突出的同学也可能逆风翻盘</a:t>
            </a:r>
            <a:endParaRPr kumimoji="1" lang="en-US" altLang="zh-CN" sz="2400" dirty="0"/>
          </a:p>
          <a:p>
            <a:r>
              <a:rPr kumimoji="1" lang="zh-CN" altLang="en-US" sz="2800" dirty="0"/>
              <a:t>综合评价</a:t>
            </a:r>
            <a:endParaRPr kumimoji="1" lang="en-US" altLang="zh-CN" sz="2800" dirty="0"/>
          </a:p>
          <a:p>
            <a:pPr lvl="1"/>
            <a:r>
              <a:rPr kumimoji="1" lang="zh-CN" altLang="en-US" sz="2400" dirty="0"/>
              <a:t>复试的考核方式和内容更能评估学生的各项能力：</a:t>
            </a:r>
            <a:endParaRPr kumimoji="1" lang="en-US" altLang="zh-CN" sz="2400" dirty="0"/>
          </a:p>
          <a:p>
            <a:pPr lvl="2"/>
            <a:r>
              <a:rPr kumimoji="1" lang="zh-CN" altLang="en-US" sz="2000" dirty="0"/>
              <a:t>学术基础与创新能力</a:t>
            </a:r>
            <a:endParaRPr kumimoji="1" lang="en-US" altLang="zh-CN" sz="2000" dirty="0"/>
          </a:p>
          <a:p>
            <a:pPr lvl="2"/>
            <a:r>
              <a:rPr kumimoji="1" lang="zh-CN" altLang="en-US" sz="2000" dirty="0"/>
              <a:t>思维逻辑与自我管理能力</a:t>
            </a:r>
            <a:endParaRPr kumimoji="1" lang="en-US" altLang="zh-CN" sz="2000" dirty="0"/>
          </a:p>
          <a:p>
            <a:pPr lvl="2"/>
            <a:r>
              <a:rPr kumimoji="1" lang="zh-CN" altLang="en-US" sz="2000" dirty="0">
                <a:solidFill>
                  <a:srgbClr val="002060"/>
                </a:solidFill>
              </a:rPr>
              <a:t>身心健康状况与抗压能力（面试更直观，纸质难证明）</a:t>
            </a:r>
            <a:endParaRPr kumimoji="1" lang="en-US" altLang="zh-CN" sz="2000" dirty="0">
              <a:solidFill>
                <a:srgbClr val="002060"/>
              </a:solidFill>
            </a:endParaRPr>
          </a:p>
          <a:p>
            <a:pPr lvl="2"/>
            <a:r>
              <a:rPr kumimoji="1" lang="zh-CN" altLang="en-US" sz="2000" dirty="0"/>
              <a:t>沟通表达与团队合作能力</a:t>
            </a:r>
            <a:endParaRPr kumimoji="1" lang="en-US" altLang="zh-CN" sz="2000" dirty="0"/>
          </a:p>
          <a:p>
            <a:r>
              <a:rPr kumimoji="1" lang="zh-CN" altLang="en-US" sz="2800" dirty="0"/>
              <a:t>面试薄弱</a:t>
            </a:r>
            <a:endParaRPr kumimoji="1" lang="en-US" altLang="zh-CN" sz="2800" dirty="0"/>
          </a:p>
          <a:p>
            <a:pPr lvl="1"/>
            <a:r>
              <a:rPr kumimoji="1" lang="zh-CN" altLang="en-US" sz="2400" dirty="0"/>
              <a:t>笔试通常是我们的强项，而所受的面试训练不多</a:t>
            </a:r>
            <a:endParaRPr kumimoji="1" lang="en-US" altLang="zh-CN" sz="2400" dirty="0"/>
          </a:p>
          <a:p>
            <a:pPr lvl="1"/>
            <a:r>
              <a:rPr kumimoji="1" lang="zh-CN" altLang="en-US" sz="2400" dirty="0"/>
              <a:t>面试时可能会出现忘词、跑题、词不达意、大脑一片空白等现象</a:t>
            </a:r>
            <a:endParaRPr kumimoji="1" lang="en-US" altLang="zh-CN" sz="2400" dirty="0"/>
          </a:p>
          <a:p>
            <a:pPr lvl="1"/>
            <a:r>
              <a:rPr kumimoji="1" lang="zh-CN" altLang="en-US" sz="2400" dirty="0"/>
              <a:t>低估面试的价值：从考官的视角看差别非常大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940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5ECD195-10BB-10ED-4EB0-23165C7E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75" y="0"/>
            <a:ext cx="10529065" cy="67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8A8BB-A587-817E-71F4-D3FEE2FD0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/>
              <a:t>祝大家复试顺利！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507595-8B82-A703-DACA-A20F3F8A6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秦丹妮 人文硕</a:t>
            </a:r>
            <a:r>
              <a:rPr kumimoji="1" lang="en-US" altLang="zh-CN" dirty="0"/>
              <a:t>221</a:t>
            </a:r>
            <a:endParaRPr kumimoji="1" lang="zh-CN" altLang="en-US" dirty="0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84AFEFDC-EBBA-43FA-0F30-38025923A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4311" r="2763" b="18023"/>
          <a:stretch/>
        </p:blipFill>
        <p:spPr>
          <a:xfrm>
            <a:off x="6096000" y="0"/>
            <a:ext cx="6003787" cy="13251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CDF808-2F46-68ED-7D09-84B772D91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40" y="1729048"/>
            <a:ext cx="2202180" cy="21563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93BDD3-BE69-94DF-729C-606290AB7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072" y="3993725"/>
            <a:ext cx="7004368" cy="19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939C2-DE06-F5A2-B6A4-51E0CE6E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确认复试流程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3200" dirty="0"/>
              <a:t>笔试环节和面试环节是否都具备？</a:t>
            </a:r>
            <a:endParaRPr kumimoji="1" lang="en-US" altLang="zh-CN" sz="3200" dirty="0"/>
          </a:p>
          <a:p>
            <a:pPr lvl="1"/>
            <a:r>
              <a:rPr kumimoji="1" lang="zh-CN" altLang="en-US" sz="2800" dirty="0"/>
              <a:t>疫情期间笔试环节可能取消</a:t>
            </a:r>
            <a:endParaRPr kumimoji="1" lang="en-US" altLang="zh-CN" sz="2800" dirty="0"/>
          </a:p>
          <a:p>
            <a:pPr lvl="1"/>
            <a:r>
              <a:rPr kumimoji="1" lang="zh-CN" altLang="en-US" sz="2800" dirty="0"/>
              <a:t>部分学校一直只有面试环节</a:t>
            </a:r>
            <a:endParaRPr kumimoji="1" lang="en-US" altLang="zh-CN" sz="3200" dirty="0"/>
          </a:p>
          <a:p>
            <a:r>
              <a:rPr kumimoji="1" lang="zh-CN" altLang="en-US" sz="3200" dirty="0"/>
              <a:t>线下笔面试记得提前关注车票、住宿信息</a:t>
            </a:r>
            <a:endParaRPr kumimoji="1"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37764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939C2-DE06-F5A2-B6A4-51E0CE6E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-320040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确认复试内容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014984"/>
            <a:ext cx="10058400" cy="405079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kumimoji="1" lang="zh-CN" altLang="en-US" sz="3200" dirty="0"/>
              <a:t>有门路</a:t>
            </a:r>
            <a:endParaRPr kumimoji="1" lang="en-US" altLang="zh-CN" sz="3200" dirty="0"/>
          </a:p>
          <a:p>
            <a:pPr lvl="1">
              <a:lnSpc>
                <a:spcPts val="2000"/>
              </a:lnSpc>
            </a:pPr>
            <a:r>
              <a:rPr kumimoji="1" lang="zh-CN" altLang="en-US" dirty="0"/>
              <a:t>官网：复试考察具体范围</a:t>
            </a:r>
            <a:endParaRPr kumimoji="1" lang="en-US" altLang="zh-CN" dirty="0"/>
          </a:p>
          <a:p>
            <a:pPr lvl="1">
              <a:lnSpc>
                <a:spcPts val="2000"/>
              </a:lnSpc>
            </a:pPr>
            <a:r>
              <a:rPr kumimoji="1" lang="zh-CN" altLang="en-US" dirty="0"/>
              <a:t>小红书：个人经验帖</a:t>
            </a:r>
            <a:endParaRPr kumimoji="1" lang="en-US" altLang="zh-CN" dirty="0"/>
          </a:p>
          <a:p>
            <a:pPr lvl="1">
              <a:lnSpc>
                <a:spcPts val="2000"/>
              </a:lnSpc>
            </a:pPr>
            <a:r>
              <a:rPr kumimoji="1" lang="zh-CN" altLang="en-US" dirty="0"/>
              <a:t>微信（搜索框）：考研机构推出的学员经验帖或题目总结</a:t>
            </a:r>
            <a:endParaRPr kumimoji="1" lang="en-US" altLang="zh-CN" dirty="0"/>
          </a:p>
          <a:p>
            <a:pPr>
              <a:lnSpc>
                <a:spcPts val="2000"/>
              </a:lnSpc>
            </a:pPr>
            <a:r>
              <a:rPr kumimoji="1" lang="zh-CN" altLang="en-US" sz="3200" dirty="0"/>
              <a:t>找对人</a:t>
            </a:r>
            <a:endParaRPr kumimoji="1" lang="en-US" altLang="zh-CN" sz="3200" dirty="0"/>
          </a:p>
          <a:p>
            <a:pPr lvl="1">
              <a:lnSpc>
                <a:spcPts val="2000"/>
              </a:lnSpc>
            </a:pPr>
            <a:r>
              <a:rPr kumimoji="1" lang="zh-CN" altLang="en-US" dirty="0"/>
              <a:t>考研上岸的学长学姐</a:t>
            </a:r>
            <a:endParaRPr kumimoji="1" lang="en-US" altLang="zh-CN" dirty="0"/>
          </a:p>
          <a:p>
            <a:pPr lvl="2">
              <a:lnSpc>
                <a:spcPts val="2000"/>
              </a:lnSpc>
            </a:pPr>
            <a:r>
              <a:rPr kumimoji="1" lang="zh-CN" altLang="en-US" dirty="0"/>
              <a:t>求助辅导员，一般辅导员的同学里会有考研上岸的同学</a:t>
            </a:r>
            <a:endParaRPr kumimoji="1" lang="en-US" altLang="zh-CN" dirty="0"/>
          </a:p>
          <a:p>
            <a:pPr lvl="1">
              <a:lnSpc>
                <a:spcPts val="2000"/>
              </a:lnSpc>
            </a:pPr>
            <a:r>
              <a:rPr kumimoji="1" lang="zh-CN" altLang="en-US" dirty="0"/>
              <a:t>保研上岸的同学</a:t>
            </a:r>
            <a:endParaRPr kumimoji="1" lang="en-US" altLang="zh-CN" dirty="0"/>
          </a:p>
          <a:p>
            <a:pPr lvl="2">
              <a:lnSpc>
                <a:spcPts val="2000"/>
              </a:lnSpc>
            </a:pPr>
            <a:r>
              <a:rPr kumimoji="1" lang="zh-CN" altLang="en-US" dirty="0"/>
              <a:t>保研考核的形式与考研复试的形式类似，尤其是面试情况可以参考</a:t>
            </a:r>
            <a:endParaRPr kumimoji="1" lang="en-US" altLang="zh-CN" dirty="0"/>
          </a:p>
          <a:p>
            <a:pPr>
              <a:lnSpc>
                <a:spcPts val="2000"/>
              </a:lnSpc>
            </a:pPr>
            <a:r>
              <a:rPr kumimoji="1" lang="zh-CN" altLang="en-US" sz="3200" dirty="0"/>
              <a:t>做对事</a:t>
            </a:r>
            <a:endParaRPr kumimoji="1" lang="en-US" altLang="zh-CN" sz="3200" dirty="0"/>
          </a:p>
          <a:p>
            <a:pPr lvl="1">
              <a:lnSpc>
                <a:spcPts val="2000"/>
              </a:lnSpc>
            </a:pPr>
            <a:r>
              <a:rPr kumimoji="1" lang="zh-CN" altLang="en-US" dirty="0"/>
              <a:t>检索老师的研究方向、相关论文</a:t>
            </a:r>
            <a:endParaRPr kumimoji="1" lang="en-US" altLang="zh-CN" dirty="0"/>
          </a:p>
          <a:p>
            <a:pPr lvl="2">
              <a:lnSpc>
                <a:spcPts val="2000"/>
              </a:lnSpc>
            </a:pPr>
            <a:r>
              <a:rPr kumimoji="1" lang="zh-CN" altLang="en-US" dirty="0"/>
              <a:t>有时不仅仅是自己感兴趣的老师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老师可能不参与面试</a:t>
            </a:r>
            <a:endParaRPr kumimoji="1" lang="en-US" altLang="zh-CN" dirty="0"/>
          </a:p>
          <a:p>
            <a:pPr lvl="2">
              <a:lnSpc>
                <a:spcPts val="2000"/>
              </a:lnSpc>
            </a:pPr>
            <a:r>
              <a:rPr kumimoji="1" lang="zh-CN" altLang="en-US" dirty="0"/>
              <a:t>整体了解、个别精读</a:t>
            </a:r>
            <a:endParaRPr kumimoji="1" lang="en-US" altLang="zh-CN" dirty="0"/>
          </a:p>
          <a:p>
            <a:pPr lvl="2">
              <a:lnSpc>
                <a:spcPts val="2000"/>
              </a:lnSpc>
            </a:pPr>
            <a:r>
              <a:rPr kumimoji="1" lang="zh-CN" altLang="en-US" dirty="0"/>
              <a:t>博士论文可以重点了解</a:t>
            </a:r>
            <a:endParaRPr kumimoji="1" lang="en-US" altLang="zh-CN" dirty="0"/>
          </a:p>
          <a:p>
            <a:pPr lvl="1">
              <a:lnSpc>
                <a:spcPts val="2000"/>
              </a:lnSpc>
            </a:pPr>
            <a:r>
              <a:rPr kumimoji="1" lang="zh-CN" altLang="en-US" dirty="0"/>
              <a:t>总结自己做过的相关项目经历、阅读过的相关书籍中涉及的重要问题</a:t>
            </a:r>
            <a:endParaRPr kumimoji="1" lang="en-US" altLang="zh-CN" dirty="0"/>
          </a:p>
          <a:p>
            <a:pPr lvl="2">
              <a:lnSpc>
                <a:spcPts val="2000"/>
              </a:lnSpc>
            </a:pPr>
            <a:r>
              <a:rPr kumimoji="1" lang="zh-CN" altLang="en-US" dirty="0"/>
              <a:t>有一定的反思，即使是失败的也没关系</a:t>
            </a:r>
            <a:endParaRPr kumimoji="1" lang="en-US" altLang="zh-CN" dirty="0"/>
          </a:p>
          <a:p>
            <a:pPr lvl="2">
              <a:lnSpc>
                <a:spcPts val="2000"/>
              </a:lnSpc>
            </a:pPr>
            <a:r>
              <a:rPr kumimoji="1" lang="zh-CN" altLang="en-US" dirty="0"/>
              <a:t>有一定的延伸、扩展思考</a:t>
            </a:r>
            <a:endParaRPr kumimoji="1"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5F2AAE-ED5C-9819-5259-7DD196B2BE0F}"/>
              </a:ext>
            </a:extLst>
          </p:cNvPr>
          <p:cNvSpPr txBox="1"/>
          <p:nvPr/>
        </p:nvSpPr>
        <p:spPr>
          <a:xfrm>
            <a:off x="8888186" y="2431634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highlight>
                  <a:srgbClr val="FFFF00"/>
                </a:highlight>
              </a:rPr>
              <a:t>注意确认</a:t>
            </a:r>
            <a:endParaRPr kumimoji="1" lang="en-US" altLang="zh-CN" sz="3200" dirty="0">
              <a:highlight>
                <a:srgbClr val="FFFF00"/>
              </a:highlight>
            </a:endParaRPr>
          </a:p>
          <a:p>
            <a:r>
              <a:rPr kumimoji="1" lang="zh-CN" altLang="en-US" sz="3200" dirty="0">
                <a:highlight>
                  <a:srgbClr val="FFFF00"/>
                </a:highlight>
              </a:rPr>
              <a:t>英语考核</a:t>
            </a:r>
            <a:endParaRPr kumimoji="1" lang="en-US" altLang="zh-CN" sz="3200" dirty="0">
              <a:highlight>
                <a:srgbClr val="FFFF00"/>
              </a:highlight>
            </a:endParaRPr>
          </a:p>
          <a:p>
            <a:r>
              <a:rPr kumimoji="1" lang="zh-CN" altLang="en-US" sz="3200" dirty="0">
                <a:highlight>
                  <a:srgbClr val="FFFF00"/>
                </a:highlight>
              </a:rPr>
              <a:t>题目类型！！！</a:t>
            </a:r>
          </a:p>
        </p:txBody>
      </p:sp>
    </p:spTree>
    <p:extLst>
      <p:ext uri="{BB962C8B-B14F-4D97-AF65-F5344CB8AC3E}">
        <p14:creationId xmlns:p14="http://schemas.microsoft.com/office/powerpoint/2010/main" val="186110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939C2-DE06-F5A2-B6A4-51E0CE6E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635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如何准备复试笔试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文科</a:t>
            </a:r>
            <a:endParaRPr kumimoji="1" lang="en-US" altLang="zh-CN" sz="3200" dirty="0"/>
          </a:p>
          <a:p>
            <a:pPr lvl="1"/>
            <a:r>
              <a:rPr kumimoji="1" lang="zh-CN" altLang="en-US" sz="2400" dirty="0"/>
              <a:t>专业知识</a:t>
            </a:r>
            <a:endParaRPr kumimoji="1" lang="en-US" altLang="zh-CN" sz="2400" dirty="0"/>
          </a:p>
          <a:p>
            <a:pPr lvl="1"/>
            <a:r>
              <a:rPr kumimoji="1" lang="zh-CN" altLang="en-US" sz="2400" dirty="0"/>
              <a:t>拓展性思考</a:t>
            </a:r>
            <a:endParaRPr kumimoji="1" lang="en-US" altLang="zh-CN" sz="2400" dirty="0"/>
          </a:p>
          <a:p>
            <a:r>
              <a:rPr kumimoji="1" lang="zh-CN" altLang="en-US" dirty="0"/>
              <a:t>例子</a:t>
            </a:r>
            <a:endParaRPr kumimoji="1" lang="en-US" altLang="zh-CN" dirty="0"/>
          </a:p>
          <a:p>
            <a:pPr lvl="1"/>
            <a:r>
              <a:rPr kumimoji="1" lang="en-US" altLang="zh-CN" sz="2000" dirty="0"/>
              <a:t>1.</a:t>
            </a:r>
            <a:r>
              <a:rPr kumimoji="1" lang="zh-CN" altLang="en-US" sz="2000" dirty="0"/>
              <a:t>给一篇文章，从里面找例句说明一个语言问题，问题也是自己选的。要求介绍学界主流的几种观点，和你自己的观点，然后为你采用的观点给出证据。</a:t>
            </a:r>
          </a:p>
          <a:p>
            <a:pPr lvl="1"/>
            <a:r>
              <a:rPr kumimoji="1" lang="en-US" altLang="zh-CN" sz="2000" dirty="0"/>
              <a:t>2.</a:t>
            </a:r>
            <a:r>
              <a:rPr kumimoji="1" lang="zh-CN" altLang="en-US" sz="2000" dirty="0"/>
              <a:t>举一本你读过的语言学著作，介绍其中的思想和你的收获。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DA5234E-C4D9-0C3B-E508-6137A6653DCC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3200" dirty="0"/>
              <a:t>理工科</a:t>
            </a:r>
            <a:endParaRPr kumimoji="1" lang="en-US" altLang="zh-CN" sz="3200" dirty="0"/>
          </a:p>
          <a:p>
            <a:pPr lvl="1"/>
            <a:r>
              <a:rPr kumimoji="1" lang="zh-CN" altLang="en-US" dirty="0"/>
              <a:t>专业知识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解题技巧</a:t>
            </a:r>
            <a:endParaRPr kumimoji="1" lang="en-US" altLang="zh-CN" dirty="0"/>
          </a:p>
          <a:p>
            <a:r>
              <a:rPr kumimoji="1" lang="zh-CN" altLang="en-US" dirty="0"/>
              <a:t>例子</a:t>
            </a:r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6B0C1A-D838-88AF-6668-49819F79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33" y="3608614"/>
            <a:ext cx="5079767" cy="20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5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939C2-DE06-F5A2-B6A4-51E0CE6E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9" y="207699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学习工具参考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CA21E5D-409C-C7ED-C396-F77A5FCA3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871" y="689620"/>
            <a:ext cx="48768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1800" dirty="0"/>
              <a:t>区分自己是什么知识没有掌握</a:t>
            </a:r>
            <a:endParaRPr kumimoji="1" lang="en-US" altLang="zh-CN" sz="1800" dirty="0"/>
          </a:p>
          <a:p>
            <a:pPr>
              <a:lnSpc>
                <a:spcPct val="120000"/>
              </a:lnSpc>
            </a:pPr>
            <a:r>
              <a:rPr kumimoji="1" lang="zh-CN" altLang="en-US" sz="1800" dirty="0"/>
              <a:t>概念性知识的理解</a:t>
            </a:r>
            <a:endParaRPr kumimoji="1" lang="en-US" altLang="zh-CN" sz="1800" dirty="0"/>
          </a:p>
          <a:p>
            <a:pPr lvl="1">
              <a:lnSpc>
                <a:spcPct val="120000"/>
              </a:lnSpc>
            </a:pPr>
            <a:r>
              <a:rPr kumimoji="1" lang="en-US" altLang="zh-CN" sz="1400" dirty="0"/>
              <a:t>2.1</a:t>
            </a:r>
            <a:r>
              <a:rPr kumimoji="1" lang="zh-CN" altLang="en-US" sz="1400" dirty="0"/>
              <a:t>解释、释义、描述、翻译（如用自己的话描述诗句描绘的景象）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1400" dirty="0"/>
              <a:t>2.2</a:t>
            </a:r>
            <a:r>
              <a:rPr kumimoji="1" lang="zh-CN" altLang="en-US" sz="1400" dirty="0"/>
              <a:t>举例、示例、实例化（如列举边塞诗的例子）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1400" dirty="0"/>
              <a:t>2.3</a:t>
            </a:r>
            <a:r>
              <a:rPr kumimoji="1" lang="zh-CN" altLang="en-US" sz="1400" dirty="0"/>
              <a:t>分类、归类、归入（如把古诗按照题材分类）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1400" dirty="0"/>
              <a:t>2.4</a:t>
            </a:r>
            <a:r>
              <a:rPr kumimoji="1" lang="zh-CN" altLang="en-US" sz="1400" dirty="0"/>
              <a:t>总结、概括、归纳（如阅读</a:t>
            </a:r>
            <a:r>
              <a:rPr kumimoji="1" lang="en-US" altLang="zh-CN" sz="1400" dirty="0"/>
              <a:t>《“</a:t>
            </a:r>
            <a:r>
              <a:rPr kumimoji="1" lang="zh-CN" altLang="en-US" sz="1400" dirty="0"/>
              <a:t>两弹元勋”邓稼先</a:t>
            </a:r>
            <a:r>
              <a:rPr kumimoji="1" lang="en-US" altLang="zh-CN" sz="1400" dirty="0"/>
              <a:t>》</a:t>
            </a:r>
            <a:r>
              <a:rPr kumimoji="1" lang="zh-CN" altLang="en-US" sz="1400" dirty="0"/>
              <a:t>总结他的主要贡献）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1400" dirty="0"/>
              <a:t>2.5</a:t>
            </a:r>
            <a:r>
              <a:rPr kumimoji="1" lang="zh-CN" altLang="en-US" sz="1400" dirty="0"/>
              <a:t>推断、预测（如根据“惊涛骇浪”“骇人听闻”推测“骇”的意思）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1400" dirty="0"/>
              <a:t>2.6</a:t>
            </a:r>
            <a:r>
              <a:rPr kumimoji="1" lang="zh-CN" altLang="en-US" sz="1400" dirty="0"/>
              <a:t>比较、对比、对应（如比较</a:t>
            </a:r>
            <a:r>
              <a:rPr kumimoji="1" lang="en-US" altLang="zh-CN" sz="1400" dirty="0"/>
              <a:t>《</a:t>
            </a:r>
            <a:r>
              <a:rPr kumimoji="1" lang="zh-CN" altLang="en-US" sz="1400" dirty="0"/>
              <a:t>骆驼祥子</a:t>
            </a:r>
            <a:r>
              <a:rPr kumimoji="1" lang="en-US" altLang="zh-CN" sz="1400" dirty="0"/>
              <a:t>》</a:t>
            </a:r>
            <a:r>
              <a:rPr kumimoji="1" lang="zh-CN" altLang="en-US" sz="1400" dirty="0"/>
              <a:t>电影和原著的异同）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1400" dirty="0"/>
              <a:t>2.7</a:t>
            </a:r>
            <a:r>
              <a:rPr kumimoji="1" lang="zh-CN" altLang="en-US" sz="1400" dirty="0"/>
              <a:t>说明、建模（如说明人物的行为动机）</a:t>
            </a:r>
            <a:endParaRPr kumimoji="1" lang="en-US" altLang="zh-CN" sz="1400" dirty="0"/>
          </a:p>
          <a:p>
            <a:pPr>
              <a:lnSpc>
                <a:spcPct val="120000"/>
              </a:lnSpc>
            </a:pPr>
            <a:r>
              <a:rPr kumimoji="1" lang="zh-CN" altLang="en-US" sz="1800" dirty="0"/>
              <a:t>也即，展现自己对一个问题的理解可以从这些方面去回答</a:t>
            </a:r>
            <a:endParaRPr kumimoji="1" lang="en-US" altLang="zh-CN" sz="1800" dirty="0"/>
          </a:p>
          <a:p>
            <a:pPr>
              <a:lnSpc>
                <a:spcPct val="120000"/>
              </a:lnSpc>
            </a:pPr>
            <a:r>
              <a:rPr kumimoji="1" lang="zh-CN" altLang="en-US" sz="1800" dirty="0"/>
              <a:t>面试回答同样适用</a:t>
            </a:r>
            <a:endParaRPr kumimoji="1" lang="en-US" altLang="zh-CN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395F65-514B-6D61-B977-27D0C37C5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9" y="1678957"/>
            <a:ext cx="6294664" cy="38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E5ADC7-D8F5-9CFC-4853-D23BA02E9E13}"/>
              </a:ext>
            </a:extLst>
          </p:cNvPr>
          <p:cNvSpPr txBox="1"/>
          <p:nvPr/>
        </p:nvSpPr>
        <p:spPr>
          <a:xfrm>
            <a:off x="397329" y="584562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highlight>
                  <a:srgbClr val="FFFF00"/>
                </a:highlight>
              </a:rPr>
              <a:t>会印发给大家</a:t>
            </a:r>
          </a:p>
        </p:txBody>
      </p:sp>
    </p:spTree>
    <p:extLst>
      <p:ext uri="{BB962C8B-B14F-4D97-AF65-F5344CB8AC3E}">
        <p14:creationId xmlns:p14="http://schemas.microsoft.com/office/powerpoint/2010/main" val="2259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939C2-DE06-F5A2-B6A4-51E0CE6E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5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纸质材料</a:t>
            </a:r>
            <a:endParaRPr kumimoji="1" lang="en-US" altLang="zh-CN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C66D6A-B564-54D8-635B-9714EEE9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730372"/>
            <a:ext cx="5753100" cy="2082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5516E5-6FB1-9C3A-670E-A65BA521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4081462"/>
            <a:ext cx="6375400" cy="2108200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917DF12-25DD-BF85-6AD6-A224CE7B8ACA}"/>
              </a:ext>
            </a:extLst>
          </p:cNvPr>
          <p:cNvSpPr txBox="1">
            <a:spLocks/>
          </p:cNvSpPr>
          <p:nvPr/>
        </p:nvSpPr>
        <p:spPr>
          <a:xfrm>
            <a:off x="838200" y="3811810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3200" dirty="0"/>
              <a:t>自我介绍</a:t>
            </a:r>
            <a:endParaRPr kumimoji="1" lang="en-US" altLang="zh-CN" sz="3200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053994F-5995-913C-76BE-B0B5A63DB0A1}"/>
              </a:ext>
            </a:extLst>
          </p:cNvPr>
          <p:cNvSpPr txBox="1">
            <a:spLocks/>
          </p:cNvSpPr>
          <p:nvPr/>
        </p:nvSpPr>
        <p:spPr>
          <a:xfrm>
            <a:off x="838200" y="6026375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3200" dirty="0"/>
              <a:t>面试回应</a:t>
            </a:r>
            <a:endParaRPr kumimoji="1"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6044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纸质材料</a:t>
            </a:r>
            <a:endParaRPr kumimoji="1" lang="en-US" altLang="zh-CN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C66D6A-B564-54D8-635B-9714EEE9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9305"/>
            <a:ext cx="10020300" cy="36276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AF58F0E-D43F-A5FD-3284-B8EF127C91DC}"/>
              </a:ext>
            </a:extLst>
          </p:cNvPr>
          <p:cNvSpPr/>
          <p:nvPr/>
        </p:nvSpPr>
        <p:spPr>
          <a:xfrm>
            <a:off x="3722914" y="4001294"/>
            <a:ext cx="2726872" cy="6523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7A2F99-C35C-A438-CBC7-C57DB4A3CD04}"/>
              </a:ext>
            </a:extLst>
          </p:cNvPr>
          <p:cNvSpPr txBox="1"/>
          <p:nvPr/>
        </p:nvSpPr>
        <p:spPr>
          <a:xfrm>
            <a:off x="4385999" y="35159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C00000"/>
                </a:solidFill>
              </a:rPr>
              <a:t>实事求是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652E098-A17B-279A-A369-EF202F63C56E}"/>
              </a:ext>
            </a:extLst>
          </p:cNvPr>
          <p:cNvSpPr/>
          <p:nvPr/>
        </p:nvSpPr>
        <p:spPr>
          <a:xfrm>
            <a:off x="6640285" y="3989274"/>
            <a:ext cx="2242458" cy="6523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DD6A44-820F-8B3F-BE5B-4E5AED8CE881}"/>
              </a:ext>
            </a:extLst>
          </p:cNvPr>
          <p:cNvSpPr txBox="1"/>
          <p:nvPr/>
        </p:nvSpPr>
        <p:spPr>
          <a:xfrm>
            <a:off x="6322658" y="3054264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学术基础与创新能力</a:t>
            </a:r>
            <a:r>
              <a:rPr kumimoji="1" lang="en-US" altLang="zh-CN" dirty="0">
                <a:solidFill>
                  <a:srgbClr val="002060"/>
                </a:solidFill>
              </a:rPr>
              <a:t>+</a:t>
            </a:r>
            <a:r>
              <a:rPr kumimoji="1" lang="zh-CN" altLang="en-US" dirty="0">
                <a:solidFill>
                  <a:srgbClr val="002060"/>
                </a:solidFill>
              </a:rPr>
              <a:t>兴趣</a:t>
            </a: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思维逻辑与自我管理能力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沟通表达与团队合作能力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9019A69-36AC-7921-C5A7-1D47D9FAA69A}"/>
              </a:ext>
            </a:extLst>
          </p:cNvPr>
          <p:cNvSpPr/>
          <p:nvPr/>
        </p:nvSpPr>
        <p:spPr>
          <a:xfrm>
            <a:off x="9073242" y="3989274"/>
            <a:ext cx="1311729" cy="6523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461DA9-01B5-79CC-E696-E446F5D45BC3}"/>
              </a:ext>
            </a:extLst>
          </p:cNvPr>
          <p:cNvSpPr txBox="1"/>
          <p:nvPr/>
        </p:nvSpPr>
        <p:spPr>
          <a:xfrm>
            <a:off x="7400584" y="4684606"/>
            <a:ext cx="4657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参考意向导师的方向、学长学姐的规划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结合自己的兴趣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参考研究生培养方案（问辅导员</a:t>
            </a:r>
            <a:r>
              <a:rPr kumimoji="1" lang="en-US" altLang="zh-CN" dirty="0">
                <a:solidFill>
                  <a:srgbClr val="002060"/>
                </a:solidFill>
              </a:rPr>
              <a:t>/</a:t>
            </a:r>
            <a:r>
              <a:rPr kumimoji="1" lang="zh-CN" altLang="en-US" dirty="0">
                <a:solidFill>
                  <a:srgbClr val="002060"/>
                </a:solidFill>
              </a:rPr>
              <a:t>学长学姐）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6C3CBE-62BF-EAAE-72F5-D88BDEB9C1D1}"/>
              </a:ext>
            </a:extLst>
          </p:cNvPr>
          <p:cNvSpPr txBox="1"/>
          <p:nvPr/>
        </p:nvSpPr>
        <p:spPr>
          <a:xfrm>
            <a:off x="8045869" y="1801929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C00000"/>
                </a:solidFill>
              </a:rPr>
              <a:t>不要挖坑！！</a:t>
            </a:r>
            <a:endParaRPr kumimoji="1" lang="en-US" altLang="zh-CN" sz="2400" dirty="0">
              <a:solidFill>
                <a:srgbClr val="C00000"/>
              </a:solidFill>
            </a:endParaRPr>
          </a:p>
          <a:p>
            <a:r>
              <a:rPr kumimoji="1" lang="zh-CN" altLang="en-US" sz="2400" dirty="0">
                <a:solidFill>
                  <a:srgbClr val="C00000"/>
                </a:solidFill>
              </a:rPr>
              <a:t>面试与笔试不同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19DC9B4-43A2-DF1B-3D9A-CDF14D12E4A6}"/>
              </a:ext>
            </a:extLst>
          </p:cNvPr>
          <p:cNvSpPr txBox="1">
            <a:spLocks/>
          </p:cNvSpPr>
          <p:nvPr/>
        </p:nvSpPr>
        <p:spPr>
          <a:xfrm>
            <a:off x="838200" y="6569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/>
              <a:t>如何准备复试面试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4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820EF-95FD-85FE-D62C-FA11795B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r>
              <a:rPr kumimoji="1" lang="zh-CN" altLang="en-US" sz="3200" dirty="0"/>
              <a:t>纸质材料</a:t>
            </a:r>
            <a:endParaRPr kumimoji="1" lang="en-US" altLang="zh-CN" sz="3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DD6A44-820F-8B3F-BE5B-4E5AED8CE881}"/>
              </a:ext>
            </a:extLst>
          </p:cNvPr>
          <p:cNvSpPr txBox="1"/>
          <p:nvPr/>
        </p:nvSpPr>
        <p:spPr>
          <a:xfrm>
            <a:off x="838200" y="2711364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学术基础与创新能力</a:t>
            </a:r>
            <a:r>
              <a:rPr kumimoji="1" lang="en-US" altLang="zh-CN" dirty="0">
                <a:solidFill>
                  <a:srgbClr val="002060"/>
                </a:solidFill>
              </a:rPr>
              <a:t>+</a:t>
            </a:r>
            <a:r>
              <a:rPr kumimoji="1" lang="zh-CN" altLang="en-US" dirty="0">
                <a:solidFill>
                  <a:srgbClr val="002060"/>
                </a:solidFill>
              </a:rPr>
              <a:t>兴趣</a:t>
            </a: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思维逻辑与自我管理能力</a:t>
            </a:r>
            <a:endParaRPr kumimoji="1" lang="en-US" altLang="zh-CN" dirty="0">
              <a:solidFill>
                <a:srgbClr val="002060"/>
              </a:solidFill>
            </a:endParaRPr>
          </a:p>
          <a:p>
            <a:pPr algn="ctr"/>
            <a:r>
              <a:rPr kumimoji="1" lang="zh-CN" altLang="en-US" dirty="0">
                <a:solidFill>
                  <a:srgbClr val="002060"/>
                </a:solidFill>
              </a:rPr>
              <a:t>沟通表达与团队合作能力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BE6FE8-BACE-E1E4-B097-859FDD694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93" y="1545886"/>
            <a:ext cx="6337300" cy="4648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0422C6-8AFE-A381-4695-AE08163A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47" y="1944349"/>
            <a:ext cx="6121400" cy="9271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0E928D-E682-4BED-4620-D36047FB2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93" y="2407899"/>
            <a:ext cx="6299200" cy="24003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59D3B33-5991-A7E4-0463-EA357AE1D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493" y="2922817"/>
            <a:ext cx="6159500" cy="9271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E8C6E0-8B5E-4D35-AB75-5140D4DA16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7929"/>
          <a:stretch/>
        </p:blipFill>
        <p:spPr>
          <a:xfrm>
            <a:off x="3974193" y="3484652"/>
            <a:ext cx="6273800" cy="22682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213D6B0-2199-712D-9E3D-2557ED7607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870"/>
          <a:stretch/>
        </p:blipFill>
        <p:spPr>
          <a:xfrm>
            <a:off x="4927147" y="3920459"/>
            <a:ext cx="6273800" cy="205303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303091A4-3665-4D03-123A-7F3D5277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92"/>
            <a:ext cx="10058400" cy="1609344"/>
          </a:xfrm>
        </p:spPr>
        <p:txBody>
          <a:bodyPr/>
          <a:lstStyle/>
          <a:p>
            <a:r>
              <a:rPr kumimoji="1" lang="zh-CN" altLang="en-US" dirty="0"/>
              <a:t>如何准备复试面试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DE746C-E4B7-717A-30C5-1D36FDEF83D3}"/>
              </a:ext>
            </a:extLst>
          </p:cNvPr>
          <p:cNvSpPr txBox="1"/>
          <p:nvPr/>
        </p:nvSpPr>
        <p:spPr>
          <a:xfrm>
            <a:off x="953622" y="4058768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组织方法一：</a:t>
            </a:r>
            <a:endParaRPr kumimoji="1" lang="en-US" altLang="zh-CN" sz="24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ctr"/>
            <a:r>
              <a:rPr kumimoji="1" lang="zh-CN" alt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以能力为核心</a:t>
            </a:r>
            <a:endParaRPr kumimoji="1" lang="en-US" altLang="zh-CN" sz="24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ctr"/>
            <a:r>
              <a:rPr kumimoji="1" lang="zh-CN" alt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由基础向进阶递进</a:t>
            </a:r>
          </a:p>
        </p:txBody>
      </p:sp>
    </p:spTree>
    <p:extLst>
      <p:ext uri="{BB962C8B-B14F-4D97-AF65-F5344CB8AC3E}">
        <p14:creationId xmlns:p14="http://schemas.microsoft.com/office/powerpoint/2010/main" val="13276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{B4CE81D0-3EF1-5145-907A-6D070A29DD28}tf10001070</Template>
  <TotalTime>341</TotalTime>
  <Words>1452</Words>
  <Application>Microsoft Macintosh PowerPoint</Application>
  <PresentationFormat>宽屏</PresentationFormat>
  <Paragraphs>231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Arial</vt:lpstr>
      <vt:lpstr>Calibri</vt:lpstr>
      <vt:lpstr>Gill Sans MT</vt:lpstr>
      <vt:lpstr>Rockwell Extra Bold</vt:lpstr>
      <vt:lpstr>Wingdings</vt:lpstr>
      <vt:lpstr>木材纹理</vt:lpstr>
      <vt:lpstr>考研复试准备</vt:lpstr>
      <vt:lpstr>为什么要重视复试？</vt:lpstr>
      <vt:lpstr>确认复试流程</vt:lpstr>
      <vt:lpstr>确认复试内容</vt:lpstr>
      <vt:lpstr>如何准备复试笔试</vt:lpstr>
      <vt:lpstr>学习工具参考</vt:lpstr>
      <vt:lpstr>如何准备复试面试</vt:lpstr>
      <vt:lpstr>PowerPoint 演示文稿</vt:lpstr>
      <vt:lpstr>如何准备复试面试</vt:lpstr>
      <vt:lpstr>如何准备复试面试</vt:lpstr>
      <vt:lpstr>如何准备复试面试</vt:lpstr>
      <vt:lpstr>如何准备复试面试</vt:lpstr>
      <vt:lpstr>如何准备复试面试</vt:lpstr>
      <vt:lpstr>如何准备复试面试</vt:lpstr>
      <vt:lpstr>如何准备复试面试</vt:lpstr>
      <vt:lpstr>如何准备复试面试</vt:lpstr>
      <vt:lpstr>如何准备复试面试</vt:lpstr>
      <vt:lpstr>自我介绍+面试回应</vt:lpstr>
      <vt:lpstr>复试胜在何处？</vt:lpstr>
      <vt:lpstr>PowerPoint 演示文稿</vt:lpstr>
      <vt:lpstr>祝大家复试顺利！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考研复试准备</dc:title>
  <dc:creator>丹妮 秦</dc:creator>
  <cp:lastModifiedBy>丹妮 秦</cp:lastModifiedBy>
  <cp:revision>70</cp:revision>
  <dcterms:created xsi:type="dcterms:W3CDTF">2024-03-15T05:01:52Z</dcterms:created>
  <dcterms:modified xsi:type="dcterms:W3CDTF">2024-03-19T04:36:43Z</dcterms:modified>
</cp:coreProperties>
</file>