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7" r:id="rId2"/>
    <p:sldId id="523" r:id="rId3"/>
    <p:sldId id="524" r:id="rId4"/>
    <p:sldId id="258" r:id="rId5"/>
    <p:sldId id="507" r:id="rId6"/>
    <p:sldId id="541" r:id="rId7"/>
    <p:sldId id="544" r:id="rId8"/>
    <p:sldId id="575" r:id="rId9"/>
    <p:sldId id="549" r:id="rId10"/>
    <p:sldId id="550" r:id="rId11"/>
    <p:sldId id="551" r:id="rId12"/>
    <p:sldId id="552" r:id="rId13"/>
    <p:sldId id="553" r:id="rId14"/>
    <p:sldId id="554" r:id="rId15"/>
    <p:sldId id="555" r:id="rId16"/>
    <p:sldId id="556" r:id="rId17"/>
    <p:sldId id="576" r:id="rId18"/>
    <p:sldId id="542" r:id="rId19"/>
    <p:sldId id="557" r:id="rId20"/>
    <p:sldId id="558" r:id="rId21"/>
    <p:sldId id="559" r:id="rId22"/>
    <p:sldId id="562" r:id="rId23"/>
    <p:sldId id="561" r:id="rId24"/>
    <p:sldId id="560" r:id="rId25"/>
    <p:sldId id="563" r:id="rId26"/>
    <p:sldId id="564" r:id="rId27"/>
    <p:sldId id="565" r:id="rId28"/>
    <p:sldId id="566" r:id="rId29"/>
    <p:sldId id="567" r:id="rId30"/>
    <p:sldId id="568" r:id="rId31"/>
    <p:sldId id="569" r:id="rId32"/>
    <p:sldId id="570" r:id="rId33"/>
    <p:sldId id="571" r:id="rId34"/>
    <p:sldId id="572" r:id="rId35"/>
    <p:sldId id="573" r:id="rId36"/>
    <p:sldId id="574" r:id="rId37"/>
    <p:sldId id="545" r:id="rId38"/>
    <p:sldId id="546" r:id="rId39"/>
    <p:sldId id="547" r:id="rId40"/>
    <p:sldId id="577" r:id="rId41"/>
    <p:sldId id="308" r:id="rId42"/>
    <p:sldId id="517" r:id="rId43"/>
    <p:sldId id="310" r:id="rId44"/>
    <p:sldId id="516" r:id="rId45"/>
    <p:sldId id="276" r:id="rId46"/>
    <p:sldId id="578" r:id="rId47"/>
    <p:sldId id="579" r:id="rId48"/>
    <p:sldId id="580" r:id="rId49"/>
    <p:sldId id="581" r:id="rId50"/>
    <p:sldId id="582" r:id="rId51"/>
    <p:sldId id="583" r:id="rId52"/>
    <p:sldId id="584" r:id="rId53"/>
    <p:sldId id="282" r:id="rId54"/>
    <p:sldId id="585" r:id="rId55"/>
    <p:sldId id="587" r:id="rId56"/>
    <p:sldId id="586" r:id="rId57"/>
    <p:sldId id="588" r:id="rId58"/>
    <p:sldId id="589" r:id="rId59"/>
    <p:sldId id="389" r:id="rId60"/>
    <p:sldId id="590" r:id="rId61"/>
    <p:sldId id="413" r:id="rId62"/>
    <p:sldId id="591" r:id="rId63"/>
    <p:sldId id="592" r:id="rId64"/>
    <p:sldId id="519" r:id="rId65"/>
    <p:sldId id="520" r:id="rId66"/>
    <p:sldId id="521" r:id="rId67"/>
    <p:sldId id="522" r:id="rId68"/>
    <p:sldId id="274" r:id="rId6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510E93DB-6488-4689-B973-B390E39F6FA1}">
          <p14:sldIdLst>
            <p14:sldId id="257"/>
          </p14:sldIdLst>
        </p14:section>
        <p14:section name="目录" id="{239AE5DF-556B-405C-ABE0-5AA2447F5E5D}">
          <p14:sldIdLst>
            <p14:sldId id="523"/>
            <p14:sldId id="524"/>
            <p14:sldId id="258"/>
          </p14:sldIdLst>
        </p14:section>
        <p14:section name="正文" id="{1A3652B8-8073-44D2-9896-929BD4ED8F1E}">
          <p14:sldIdLst>
            <p14:sldId id="507"/>
            <p14:sldId id="541"/>
            <p14:sldId id="544"/>
            <p14:sldId id="575"/>
            <p14:sldId id="549"/>
            <p14:sldId id="550"/>
            <p14:sldId id="551"/>
            <p14:sldId id="552"/>
            <p14:sldId id="553"/>
            <p14:sldId id="554"/>
            <p14:sldId id="555"/>
            <p14:sldId id="556"/>
            <p14:sldId id="576"/>
            <p14:sldId id="542"/>
            <p14:sldId id="557"/>
            <p14:sldId id="558"/>
            <p14:sldId id="559"/>
            <p14:sldId id="562"/>
            <p14:sldId id="561"/>
            <p14:sldId id="560"/>
            <p14:sldId id="563"/>
            <p14:sldId id="564"/>
            <p14:sldId id="565"/>
            <p14:sldId id="566"/>
            <p14:sldId id="567"/>
            <p14:sldId id="568"/>
            <p14:sldId id="569"/>
            <p14:sldId id="570"/>
            <p14:sldId id="571"/>
            <p14:sldId id="572"/>
            <p14:sldId id="573"/>
            <p14:sldId id="574"/>
            <p14:sldId id="545"/>
            <p14:sldId id="546"/>
            <p14:sldId id="547"/>
            <p14:sldId id="577"/>
            <p14:sldId id="308"/>
            <p14:sldId id="517"/>
            <p14:sldId id="310"/>
            <p14:sldId id="516"/>
            <p14:sldId id="276"/>
            <p14:sldId id="578"/>
            <p14:sldId id="579"/>
            <p14:sldId id="580"/>
            <p14:sldId id="581"/>
            <p14:sldId id="582"/>
            <p14:sldId id="583"/>
            <p14:sldId id="584"/>
            <p14:sldId id="282"/>
            <p14:sldId id="585"/>
            <p14:sldId id="587"/>
            <p14:sldId id="586"/>
            <p14:sldId id="588"/>
            <p14:sldId id="589"/>
            <p14:sldId id="389"/>
            <p14:sldId id="590"/>
            <p14:sldId id="413"/>
            <p14:sldId id="591"/>
            <p14:sldId id="592"/>
            <p14:sldId id="519"/>
            <p14:sldId id="520"/>
            <p14:sldId id="521"/>
            <p14:sldId id="522"/>
          </p14:sldIdLst>
        </p14:section>
        <p14:section name="封底" id="{668F6E79-1A58-4ED7-9E75-9BED35B7CB9A}">
          <p14:sldIdLst>
            <p14:sldId id="27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731" userDrawn="1">
          <p15:clr>
            <a:srgbClr val="A4A3A4"/>
          </p15:clr>
        </p15:guide>
        <p15:guide id="4" pos="483" userDrawn="1">
          <p15:clr>
            <a:srgbClr val="A4A3A4"/>
          </p15:clr>
        </p15:guide>
        <p15:guide id="5" pos="72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891"/>
    <a:srgbClr val="FF9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showGuides="1">
      <p:cViewPr varScale="1">
        <p:scale>
          <a:sx n="107" d="100"/>
          <a:sy n="107" d="100"/>
        </p:scale>
        <p:origin x="52" y="232"/>
      </p:cViewPr>
      <p:guideLst>
        <p:guide orient="horz" pos="2160"/>
        <p:guide pos="3840"/>
        <p:guide orient="horz" pos="731"/>
        <p:guide pos="483"/>
        <p:guide pos="721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4CC43-4880-4B7B-9DAE-3C6DA0BCC578}" type="datetimeFigureOut">
              <a:rPr lang="zh-CN" altLang="en-US" smtClean="0"/>
              <a:t>2023/4/5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EB086-C0FD-4C19-B77F-076BA092B7C7}" type="slidenum">
              <a:rPr lang="zh-CN" altLang="en-US" smtClean="0"/>
              <a:t>‹#›</a:t>
            </a:fld>
            <a:endParaRPr lang="zh-CN" altLang="en-US"/>
          </a:p>
        </p:txBody>
      </p:sp>
    </p:spTree>
    <p:extLst>
      <p:ext uri="{BB962C8B-B14F-4D97-AF65-F5344CB8AC3E}">
        <p14:creationId xmlns:p14="http://schemas.microsoft.com/office/powerpoint/2010/main" val="1073330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A5EB086-C0FD-4C19-B77F-076BA092B7C7}" type="slidenum">
              <a:rPr lang="zh-CN" altLang="en-US" smtClean="0"/>
              <a:t>64</a:t>
            </a:fld>
            <a:endParaRPr lang="zh-CN" altLang="en-US"/>
          </a:p>
        </p:txBody>
      </p:sp>
    </p:spTree>
    <p:extLst>
      <p:ext uri="{BB962C8B-B14F-4D97-AF65-F5344CB8AC3E}">
        <p14:creationId xmlns:p14="http://schemas.microsoft.com/office/powerpoint/2010/main" val="1989300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4077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1435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7606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B9A376-6FCE-4C7C-91FF-9CE4A47390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6712761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B9F754-E469-4C0D-8D5A-5374E67E4D8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483D5C0-A27E-46BB-A49E-0434CD1CE8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79BBC00-DA78-4CAE-BA66-7D544E2CBD54}"/>
              </a:ext>
            </a:extLst>
          </p:cNvPr>
          <p:cNvSpPr>
            <a:spLocks noGrp="1"/>
          </p:cNvSpPr>
          <p:nvPr>
            <p:ph type="dt" sz="half" idx="10"/>
          </p:nvPr>
        </p:nvSpPr>
        <p:spPr/>
        <p:txBody>
          <a:bodyPr/>
          <a:lstStyle/>
          <a:p>
            <a:fld id="{D04E5915-8AE2-4E4A-AC1D-59F78F00B70E}" type="datetimeFigureOut">
              <a:rPr lang="zh-CN" altLang="en-US" smtClean="0"/>
              <a:t>2023/4/5</a:t>
            </a:fld>
            <a:endParaRPr lang="zh-CN" altLang="en-US"/>
          </a:p>
        </p:txBody>
      </p:sp>
      <p:sp>
        <p:nvSpPr>
          <p:cNvPr id="5" name="页脚占位符 4">
            <a:extLst>
              <a:ext uri="{FF2B5EF4-FFF2-40B4-BE49-F238E27FC236}">
                <a16:creationId xmlns:a16="http://schemas.microsoft.com/office/drawing/2014/main" id="{BC6222E4-422B-422B-BFA2-CC834C7197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3C67C93-CC14-440F-B7A9-1A447532EBAC}"/>
              </a:ext>
            </a:extLst>
          </p:cNvPr>
          <p:cNvSpPr>
            <a:spLocks noGrp="1"/>
          </p:cNvSpPr>
          <p:nvPr>
            <p:ph type="sldNum" sz="quarter" idx="12"/>
          </p:nvPr>
        </p:nvSpPr>
        <p:spPr/>
        <p:txBody>
          <a:bodyPr/>
          <a:lstStyle/>
          <a:p>
            <a:fld id="{8EA87A4A-864D-4F83-B520-5D9F2044E779}" type="slidenum">
              <a:rPr lang="zh-CN" altLang="en-US" smtClean="0"/>
              <a:t>‹#›</a:t>
            </a:fld>
            <a:endParaRPr lang="zh-CN" altLang="en-US"/>
          </a:p>
        </p:txBody>
      </p:sp>
    </p:spTree>
    <p:extLst>
      <p:ext uri="{BB962C8B-B14F-4D97-AF65-F5344CB8AC3E}">
        <p14:creationId xmlns:p14="http://schemas.microsoft.com/office/powerpoint/2010/main" val="12463374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240079"/>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57" r:id="rId3"/>
    <p:sldLayoutId id="2147483658" r:id="rId4"/>
    <p:sldLayoutId id="2147483659" r:id="rId5"/>
  </p:sldLayoutIdLst>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31572;&#30097;&#22346;&#23459;&#20256;&#35270;&#39057;_&#29255;&#23614;.mp4"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31572;&#30097;&#22346;&#23459;&#20256;&#35270;&#39057;&#33050;&#26412;.xlsx"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hyperlink" Target="https://www.bilibili.com/video/BV1af4y167st/?buvid=8B3C4140-2433-4C8E-951A-60BED13E9D2E110234infoc&amp;is_story_h5=false&amp;mid=VsxxyoxjO1H05k9NDNJqAw%3D%3D&amp;p=1&amp;plat_id=116&amp;share_from=ugc&amp;share_medium=android&amp;share_plat=android&amp;share_session_id=6c54c53d-d2db-4112-84b3-749af4d0ea29&amp;share_source=WEIXIN&amp;share_tag=s_i&amp;timestamp=1680705971&amp;unique_k=63MTUPi&amp;up_id=1393437"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bilibili.com/video/BV1pS4y147SU/?spm_id_from=333.999.0.0&amp;vd_source=bae71a4fceb4060c1c81bbbf703d54ff"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www.bilibili.com/video/BV12v411a7Qr/?spm_id_from=333.337.search-card.all.click&amp;vd_source=bae71a4fceb4060c1c81bbbf703d54ff"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www.bilibili.com/video/BV1EW411c7UT/?spm_id_from=333.999.0.0"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hyperlink" Target="https://www.bilibili.com/video/BV1ne411g7Rf/?spm_id_from=333.999.0.0&amp;vd_source=bae71a4fceb4060c1c81bbbf703d54ff"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hyperlink" Target="https://www.zhihu.com/search?q=%E6%95%B0%E5%AD%97%E5%89%AA%E8%BE%91&amp;search_source=Entity&amp;hybrid_search_source=Entity&amp;hybrid_search_extra=%7B%22sourceType%22%3A%22answer%22%2C%22sourceId%22%3A1458860179%7D" TargetMode="External"/><Relationship Id="rId5" Type="http://schemas.openxmlformats.org/officeDocument/2006/relationships/hyperlink" Target="https://www.zhihu.com/search?q=%E5%B8%83%E6%8B%89%E6%A0%BC%E4%B9%8B%E6%81%8B&amp;search_source=Entity&amp;hybrid_search_source=Entity&amp;hybrid_search_extra=%7B%22sourceType%22%3A%22answer%22%2C%22sourceId%22%3A1458860179%7D" TargetMode="External"/><Relationship Id="rId4" Type="http://schemas.openxmlformats.org/officeDocument/2006/relationships/hyperlink" Target="https://www.zhihu.com/search?q=%E6%B2%83%E5%B0%94%E7%89%B9%C2%B7%E9%BB%98%E5%A5%87&amp;search_source=Entity&amp;hybrid_search_source=Entity&amp;hybrid_search_extra=%7B%22sourceType%22%3A%22answer%22%2C%22sourceId%22%3A1458860179%7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www.newcger.com/" TargetMode="External"/><Relationship Id="rId2" Type="http://schemas.openxmlformats.org/officeDocument/2006/relationships/hyperlink" Target="https://www.vjshi.com/" TargetMode="Externa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26657;&#22253;&#33258;&#34892;&#36710;&#23433;&#20840;&#30701;&#35270;&#39057;.mp4"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直角三角形 31">
            <a:extLst>
              <a:ext uri="{FF2B5EF4-FFF2-40B4-BE49-F238E27FC236}">
                <a16:creationId xmlns:a16="http://schemas.microsoft.com/office/drawing/2014/main" id="{E9F8515F-6D68-4D58-A0AE-83693EF59595}"/>
              </a:ext>
            </a:extLst>
          </p:cNvPr>
          <p:cNvSpPr/>
          <p:nvPr/>
        </p:nvSpPr>
        <p:spPr>
          <a:xfrm flipH="1">
            <a:off x="8101263" y="4393038"/>
            <a:ext cx="4154806" cy="2464962"/>
          </a:xfrm>
          <a:prstGeom prst="rtTriangle">
            <a:avLst/>
          </a:prstGeom>
          <a:solidFill>
            <a:schemeClr val="accent3">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F526A859-941E-4143-9B12-644E34451515}"/>
              </a:ext>
            </a:extLst>
          </p:cNvPr>
          <p:cNvSpPr/>
          <p:nvPr/>
        </p:nvSpPr>
        <p:spPr>
          <a:xfrm rot="5400000">
            <a:off x="1989403" y="2286498"/>
            <a:ext cx="1720055" cy="151409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75000"/>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任意多边形: 形状 9">
            <a:extLst>
              <a:ext uri="{FF2B5EF4-FFF2-40B4-BE49-F238E27FC236}">
                <a16:creationId xmlns:a16="http://schemas.microsoft.com/office/drawing/2014/main" id="{49FFAAE7-24D7-473B-A18C-607AB78F98CF}"/>
              </a:ext>
            </a:extLst>
          </p:cNvPr>
          <p:cNvSpPr/>
          <p:nvPr/>
        </p:nvSpPr>
        <p:spPr>
          <a:xfrm rot="5400000">
            <a:off x="-401537" y="363950"/>
            <a:ext cx="3587225" cy="3157686"/>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rgbClr val="FDE891"/>
          </a:solidFill>
          <a:ln w="857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文本框 10">
            <a:extLst>
              <a:ext uri="{FF2B5EF4-FFF2-40B4-BE49-F238E27FC236}">
                <a16:creationId xmlns:a16="http://schemas.microsoft.com/office/drawing/2014/main" id="{47B4ECF5-E96C-492C-8F66-541AF2165F1B}"/>
              </a:ext>
            </a:extLst>
          </p:cNvPr>
          <p:cNvSpPr txBox="1"/>
          <p:nvPr/>
        </p:nvSpPr>
        <p:spPr>
          <a:xfrm>
            <a:off x="4284991" y="2145064"/>
            <a:ext cx="7353295" cy="2308324"/>
          </a:xfrm>
          <a:prstGeom prst="rect">
            <a:avLst/>
          </a:prstGeom>
          <a:noFill/>
        </p:spPr>
        <p:txBody>
          <a:bodyPr wrap="none" rtlCol="0">
            <a:spAutoFit/>
          </a:bodyPr>
          <a:lstStyle/>
          <a:p>
            <a:r>
              <a:rPr lang="zh-CN" altLang="en-US" sz="7200" b="1" spc="600" dirty="0">
                <a:solidFill>
                  <a:schemeClr val="tx1">
                    <a:lumMod val="85000"/>
                    <a:lumOff val="15000"/>
                  </a:schemeClr>
                </a:solidFill>
              </a:rPr>
              <a:t>视频剪辑初讲 </a:t>
            </a:r>
            <a:endParaRPr lang="en-US" altLang="zh-CN" sz="7200" b="1" spc="600" dirty="0">
              <a:solidFill>
                <a:schemeClr val="tx1">
                  <a:lumMod val="85000"/>
                  <a:lumOff val="15000"/>
                </a:schemeClr>
              </a:solidFill>
            </a:endParaRPr>
          </a:p>
          <a:p>
            <a:r>
              <a:rPr lang="en-US" altLang="zh-CN" sz="7200" b="1" spc="600" dirty="0">
                <a:solidFill>
                  <a:schemeClr val="tx1">
                    <a:lumMod val="85000"/>
                    <a:lumOff val="15000"/>
                  </a:schemeClr>
                </a:solidFill>
              </a:rPr>
              <a:t>&amp; </a:t>
            </a:r>
            <a:r>
              <a:rPr lang="zh-CN" altLang="en-US" sz="7200" b="1" spc="600" dirty="0">
                <a:solidFill>
                  <a:schemeClr val="tx1">
                    <a:lumMod val="85000"/>
                    <a:lumOff val="15000"/>
                  </a:schemeClr>
                </a:solidFill>
              </a:rPr>
              <a:t>剪映操作指南</a:t>
            </a:r>
          </a:p>
        </p:txBody>
      </p:sp>
      <p:sp>
        <p:nvSpPr>
          <p:cNvPr id="12" name="文本框 11">
            <a:extLst>
              <a:ext uri="{FF2B5EF4-FFF2-40B4-BE49-F238E27FC236}">
                <a16:creationId xmlns:a16="http://schemas.microsoft.com/office/drawing/2014/main" id="{409D9130-039C-469A-B43D-702B228D6B18}"/>
              </a:ext>
            </a:extLst>
          </p:cNvPr>
          <p:cNvSpPr txBox="1"/>
          <p:nvPr/>
        </p:nvSpPr>
        <p:spPr>
          <a:xfrm>
            <a:off x="4340355" y="1508721"/>
            <a:ext cx="5570756" cy="523220"/>
          </a:xfrm>
          <a:prstGeom prst="rect">
            <a:avLst/>
          </a:prstGeom>
          <a:noFill/>
        </p:spPr>
        <p:txBody>
          <a:bodyPr wrap="none" rtlCol="0">
            <a:spAutoFit/>
          </a:bodyPr>
          <a:lstStyle/>
          <a:p>
            <a:r>
              <a:rPr lang="zh-CN" altLang="en-US" sz="2800" dirty="0">
                <a:solidFill>
                  <a:schemeClr val="tx1">
                    <a:lumMod val="85000"/>
                    <a:lumOff val="15000"/>
                  </a:schemeClr>
                </a:solidFill>
              </a:rPr>
              <a:t>清华大学学生学习与发展指导中心</a:t>
            </a:r>
          </a:p>
        </p:txBody>
      </p:sp>
      <p:sp>
        <p:nvSpPr>
          <p:cNvPr id="14" name="任意多边形: 形状 13">
            <a:extLst>
              <a:ext uri="{FF2B5EF4-FFF2-40B4-BE49-F238E27FC236}">
                <a16:creationId xmlns:a16="http://schemas.microsoft.com/office/drawing/2014/main" id="{5C14F949-B42A-4EB8-BEF2-64E53066E63A}"/>
              </a:ext>
            </a:extLst>
          </p:cNvPr>
          <p:cNvSpPr/>
          <p:nvPr/>
        </p:nvSpPr>
        <p:spPr>
          <a:xfrm rot="5400000">
            <a:off x="-829379" y="3439054"/>
            <a:ext cx="2067868" cy="182026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75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任意多边形: 形状 18">
            <a:extLst>
              <a:ext uri="{FF2B5EF4-FFF2-40B4-BE49-F238E27FC236}">
                <a16:creationId xmlns:a16="http://schemas.microsoft.com/office/drawing/2014/main" id="{272C5B0A-9DA7-499E-972F-233056156D11}"/>
              </a:ext>
            </a:extLst>
          </p:cNvPr>
          <p:cNvSpPr/>
          <p:nvPr/>
        </p:nvSpPr>
        <p:spPr>
          <a:xfrm rot="5400000">
            <a:off x="458626" y="5396536"/>
            <a:ext cx="1382016" cy="121653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75000"/>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任意多边形: 形状 4">
            <a:extLst>
              <a:ext uri="{FF2B5EF4-FFF2-40B4-BE49-F238E27FC236}">
                <a16:creationId xmlns:a16="http://schemas.microsoft.com/office/drawing/2014/main" id="{80D6BCBD-B901-45DD-BE08-E8D6B39B7C93}"/>
              </a:ext>
            </a:extLst>
          </p:cNvPr>
          <p:cNvSpPr/>
          <p:nvPr/>
        </p:nvSpPr>
        <p:spPr>
          <a:xfrm rot="5400000">
            <a:off x="1128816" y="3826138"/>
            <a:ext cx="1833453" cy="161391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1">
              <a:lumMod val="20000"/>
              <a:lumOff val="80000"/>
            </a:schemeClr>
          </a:solidFill>
          <a:ln w="539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矩形: 圆角 23">
            <a:extLst>
              <a:ext uri="{FF2B5EF4-FFF2-40B4-BE49-F238E27FC236}">
                <a16:creationId xmlns:a16="http://schemas.microsoft.com/office/drawing/2014/main" id="{A2BE60EC-0C51-483F-BF15-EA67D3277F6F}"/>
              </a:ext>
            </a:extLst>
          </p:cNvPr>
          <p:cNvSpPr/>
          <p:nvPr/>
        </p:nvSpPr>
        <p:spPr>
          <a:xfrm>
            <a:off x="4340727" y="4714073"/>
            <a:ext cx="2022722" cy="49237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2000" b="1" dirty="0"/>
              <a:t>主讲人：梁兆麟</a:t>
            </a:r>
          </a:p>
        </p:txBody>
      </p:sp>
      <p:sp>
        <p:nvSpPr>
          <p:cNvPr id="27" name="任意多边形: 形状 26">
            <a:extLst>
              <a:ext uri="{FF2B5EF4-FFF2-40B4-BE49-F238E27FC236}">
                <a16:creationId xmlns:a16="http://schemas.microsoft.com/office/drawing/2014/main" id="{3F8ADB4A-4220-4524-BD92-FCAB5F295D82}"/>
              </a:ext>
            </a:extLst>
          </p:cNvPr>
          <p:cNvSpPr/>
          <p:nvPr/>
        </p:nvSpPr>
        <p:spPr>
          <a:xfrm rot="5400000">
            <a:off x="2603241" y="5331357"/>
            <a:ext cx="492377" cy="433419"/>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任意多边形: 形状 17">
            <a:extLst>
              <a:ext uri="{FF2B5EF4-FFF2-40B4-BE49-F238E27FC236}">
                <a16:creationId xmlns:a16="http://schemas.microsoft.com/office/drawing/2014/main" id="{D25A6F22-023E-4F2F-84C4-4FEFF8EA67CF}"/>
              </a:ext>
            </a:extLst>
          </p:cNvPr>
          <p:cNvSpPr/>
          <p:nvPr/>
        </p:nvSpPr>
        <p:spPr>
          <a:xfrm rot="5400000">
            <a:off x="605299" y="4727119"/>
            <a:ext cx="1018771" cy="896782"/>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任意多边形: 形状 28">
            <a:extLst>
              <a:ext uri="{FF2B5EF4-FFF2-40B4-BE49-F238E27FC236}">
                <a16:creationId xmlns:a16="http://schemas.microsoft.com/office/drawing/2014/main" id="{C08FEB39-A7A6-4A62-B848-645C57863373}"/>
              </a:ext>
            </a:extLst>
          </p:cNvPr>
          <p:cNvSpPr/>
          <p:nvPr/>
        </p:nvSpPr>
        <p:spPr>
          <a:xfrm rot="5400000">
            <a:off x="2589058" y="176872"/>
            <a:ext cx="729270" cy="641946"/>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3" name="任意多边形: 形状 32">
            <a:extLst>
              <a:ext uri="{FF2B5EF4-FFF2-40B4-BE49-F238E27FC236}">
                <a16:creationId xmlns:a16="http://schemas.microsoft.com/office/drawing/2014/main" id="{71BD8E31-B212-4DF1-87C4-E861B18AD664}"/>
              </a:ext>
            </a:extLst>
          </p:cNvPr>
          <p:cNvSpPr/>
          <p:nvPr/>
        </p:nvSpPr>
        <p:spPr>
          <a:xfrm rot="5400000">
            <a:off x="11176585" y="5784445"/>
            <a:ext cx="1382016" cy="1216532"/>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4" name="任意多边形: 形状 33">
            <a:extLst>
              <a:ext uri="{FF2B5EF4-FFF2-40B4-BE49-F238E27FC236}">
                <a16:creationId xmlns:a16="http://schemas.microsoft.com/office/drawing/2014/main" id="{030F3DE9-1463-4216-BB1F-C7C2B3EF71B5}"/>
              </a:ext>
            </a:extLst>
          </p:cNvPr>
          <p:cNvSpPr/>
          <p:nvPr/>
        </p:nvSpPr>
        <p:spPr>
          <a:xfrm rot="5400000">
            <a:off x="10957550" y="5760461"/>
            <a:ext cx="603554" cy="531284"/>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 name="图片 2" descr="图片包含 游戏机, 标志&#10;&#10;描述已自动生成">
            <a:extLst>
              <a:ext uri="{FF2B5EF4-FFF2-40B4-BE49-F238E27FC236}">
                <a16:creationId xmlns:a16="http://schemas.microsoft.com/office/drawing/2014/main" id="{63815AE6-BB8E-4521-90F8-AAA8CFA2143B}"/>
              </a:ext>
            </a:extLst>
          </p:cNvPr>
          <p:cNvPicPr>
            <a:picLocks noChangeAspect="1"/>
          </p:cNvPicPr>
          <p:nvPr/>
        </p:nvPicPr>
        <p:blipFill rotWithShape="1">
          <a:blip r:embed="rId2">
            <a:extLst>
              <a:ext uri="{28A0092B-C50C-407E-A947-70E740481C1C}">
                <a14:useLocalDpi xmlns:a14="http://schemas.microsoft.com/office/drawing/2010/main" val="0"/>
              </a:ext>
            </a:extLst>
          </a:blip>
          <a:srcRect l="9997" t="15400" r="11084" b="13718"/>
          <a:stretch/>
        </p:blipFill>
        <p:spPr>
          <a:xfrm>
            <a:off x="281139" y="1031825"/>
            <a:ext cx="2180494" cy="1958396"/>
          </a:xfrm>
          <a:prstGeom prst="rect">
            <a:avLst/>
          </a:prstGeom>
          <a:effectLst/>
        </p:spPr>
      </p:pic>
    </p:spTree>
    <p:extLst>
      <p:ext uri="{BB962C8B-B14F-4D97-AF65-F5344CB8AC3E}">
        <p14:creationId xmlns:p14="http://schemas.microsoft.com/office/powerpoint/2010/main" val="192263481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科普法</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dirty="0">
                <a:solidFill>
                  <a:schemeClr val="bg1"/>
                </a:solidFill>
                <a:latin typeface="-apple-system"/>
              </a:rPr>
              <a:t>热点法</a:t>
            </a:r>
            <a:endParaRPr lang="en-US" altLang="zh-CN" sz="2400" dirty="0">
              <a:solidFill>
                <a:schemeClr val="bg1"/>
              </a:solidFill>
              <a:latin typeface="-apple-system"/>
            </a:endParaRPr>
          </a:p>
          <a:p>
            <a:pPr>
              <a:lnSpc>
                <a:spcPct val="150000"/>
              </a:lnSpc>
            </a:pPr>
            <a:r>
              <a:rPr lang="zh-CN" altLang="en-US" sz="2400" b="1" dirty="0">
                <a:solidFill>
                  <a:srgbClr val="FFC000"/>
                </a:solidFill>
                <a:latin typeface="-apple-system"/>
              </a:rPr>
              <a:t>科普法</a:t>
            </a:r>
            <a:endParaRPr lang="en-US" altLang="zh-CN" sz="2400" b="1" dirty="0">
              <a:solidFill>
                <a:srgbClr val="FFC000"/>
              </a:solidFill>
              <a:latin typeface="-apple-system"/>
            </a:endParaRPr>
          </a:p>
          <a:p>
            <a:pPr>
              <a:lnSpc>
                <a:spcPct val="150000"/>
              </a:lnSpc>
            </a:pPr>
            <a:r>
              <a:rPr lang="zh-CN" altLang="en-US" sz="2400" dirty="0">
                <a:solidFill>
                  <a:schemeClr val="bg1"/>
                </a:solidFill>
                <a:latin typeface="-apple-system"/>
              </a:rPr>
              <a:t>教程法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案例法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拆解法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专题法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14275"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6" name="矩形 5">
            <a:extLst>
              <a:ext uri="{FF2B5EF4-FFF2-40B4-BE49-F238E27FC236}">
                <a16:creationId xmlns:a16="http://schemas.microsoft.com/office/drawing/2014/main" id="{DFDD944B-73BA-5976-D8B9-96B6FC2CCE30}"/>
              </a:ext>
            </a:extLst>
          </p:cNvPr>
          <p:cNvSpPr/>
          <p:nvPr/>
        </p:nvSpPr>
        <p:spPr>
          <a:xfrm>
            <a:off x="763544" y="1962263"/>
            <a:ext cx="7786345" cy="4198201"/>
          </a:xfrm>
          <a:prstGeom prst="rect">
            <a:avLst/>
          </a:prstGeom>
          <a:noFill/>
        </p:spPr>
        <p:txBody>
          <a:bodyPr wrap="square" rtlCol="0">
            <a:spAutoFit/>
          </a:bodyPr>
          <a:lstStyle/>
          <a:p>
            <a:pPr>
              <a:lnSpc>
                <a:spcPct val="150000"/>
              </a:lnSpc>
            </a:pPr>
            <a:r>
              <a:rPr lang="zh-CN" altLang="en-US" sz="2000" dirty="0">
                <a:latin typeface="-apple-system"/>
              </a:rPr>
              <a:t>输出干货知识、规则等</a:t>
            </a:r>
            <a:endParaRPr lang="en-US" altLang="zh-CN" sz="2000" dirty="0">
              <a:latin typeface="-apple-system"/>
            </a:endParaRPr>
          </a:p>
          <a:p>
            <a:pPr>
              <a:lnSpc>
                <a:spcPct val="150000"/>
              </a:lnSpc>
            </a:pPr>
            <a:r>
              <a:rPr lang="zh-CN" altLang="en-US" sz="2000" dirty="0">
                <a:latin typeface="-apple-system"/>
              </a:rPr>
              <a:t>短视频用户普遍喜欢在碎片时间吸收零碎的知识</a:t>
            </a:r>
            <a:endParaRPr lang="en-US" altLang="zh-CN" sz="2000" dirty="0">
              <a:latin typeface="-apple-system"/>
            </a:endParaRPr>
          </a:p>
          <a:p>
            <a:pPr>
              <a:lnSpc>
                <a:spcPct val="150000"/>
              </a:lnSpc>
            </a:pPr>
            <a:endParaRPr lang="en-US" altLang="zh-CN" sz="2000" dirty="0">
              <a:latin typeface="-apple-system"/>
            </a:endParaRPr>
          </a:p>
          <a:p>
            <a:pPr>
              <a:lnSpc>
                <a:spcPct val="150000"/>
              </a:lnSpc>
            </a:pPr>
            <a:r>
              <a:rPr lang="zh-CN" altLang="en-US" sz="2000" b="1" dirty="0">
                <a:latin typeface="-apple-system"/>
              </a:rPr>
              <a:t>可选的知识门类：</a:t>
            </a:r>
            <a:endParaRPr lang="en-US" altLang="zh-CN" sz="2000" b="1" dirty="0">
              <a:latin typeface="-apple-system"/>
            </a:endParaRPr>
          </a:p>
          <a:p>
            <a:pPr>
              <a:lnSpc>
                <a:spcPct val="150000"/>
              </a:lnSpc>
            </a:pPr>
            <a:r>
              <a:rPr lang="en-US" altLang="zh-CN" sz="2000" dirty="0">
                <a:latin typeface="-apple-system"/>
              </a:rPr>
              <a:t>1. </a:t>
            </a:r>
            <a:r>
              <a:rPr lang="zh-CN" altLang="en-US" sz="2000" dirty="0">
                <a:latin typeface="-apple-system"/>
              </a:rPr>
              <a:t>专业名词解释（理工科、人文学科等）</a:t>
            </a:r>
            <a:endParaRPr lang="en-US" altLang="zh-CN" sz="2000" dirty="0">
              <a:latin typeface="-apple-system"/>
            </a:endParaRPr>
          </a:p>
          <a:p>
            <a:pPr>
              <a:lnSpc>
                <a:spcPct val="150000"/>
              </a:lnSpc>
            </a:pPr>
            <a:r>
              <a:rPr lang="en-US" altLang="zh-CN" sz="2000" dirty="0">
                <a:latin typeface="-apple-system"/>
              </a:rPr>
              <a:t>2. </a:t>
            </a:r>
            <a:r>
              <a:rPr lang="zh-CN" altLang="en-US" sz="2000" dirty="0">
                <a:latin typeface="-apple-system"/>
              </a:rPr>
              <a:t>历史事件介绍</a:t>
            </a:r>
            <a:endParaRPr lang="en-US" altLang="zh-CN" sz="2000" dirty="0">
              <a:latin typeface="-apple-system"/>
            </a:endParaRPr>
          </a:p>
          <a:p>
            <a:pPr>
              <a:lnSpc>
                <a:spcPct val="150000"/>
              </a:lnSpc>
            </a:pPr>
            <a:r>
              <a:rPr lang="en-US" altLang="zh-CN" sz="2000" dirty="0">
                <a:latin typeface="-apple-system"/>
              </a:rPr>
              <a:t>3. </a:t>
            </a:r>
            <a:r>
              <a:rPr lang="zh-CN" altLang="en-US" sz="2000" dirty="0">
                <a:latin typeface="-apple-system"/>
              </a:rPr>
              <a:t>生活常识介绍</a:t>
            </a:r>
            <a:endParaRPr lang="en-US" altLang="zh-CN" sz="2000" dirty="0">
              <a:latin typeface="-apple-system"/>
            </a:endParaRPr>
          </a:p>
          <a:p>
            <a:pPr>
              <a:lnSpc>
                <a:spcPct val="150000"/>
              </a:lnSpc>
            </a:pPr>
            <a:r>
              <a:rPr lang="en-US" altLang="zh-CN" sz="2000" dirty="0">
                <a:latin typeface="-apple-system"/>
              </a:rPr>
              <a:t>4. ……</a:t>
            </a:r>
          </a:p>
          <a:p>
            <a:pPr>
              <a:lnSpc>
                <a:spcPct val="150000"/>
              </a:lnSpc>
            </a:pPr>
            <a:r>
              <a:rPr lang="zh-CN" altLang="en-US" sz="2000" b="1" dirty="0">
                <a:latin typeface="-apple-system"/>
              </a:rPr>
              <a:t>示例：</a:t>
            </a:r>
            <a:r>
              <a:rPr lang="zh-CN" altLang="en-US" sz="2000" dirty="0">
                <a:latin typeface="-apple-system"/>
              </a:rPr>
              <a:t>如何在北京的花粉下存活？</a:t>
            </a:r>
            <a:endParaRPr lang="en-US" altLang="zh-CN" sz="2000" dirty="0">
              <a:latin typeface="-apple-system"/>
            </a:endParaRPr>
          </a:p>
        </p:txBody>
      </p:sp>
    </p:spTree>
    <p:extLst>
      <p:ext uri="{BB962C8B-B14F-4D97-AF65-F5344CB8AC3E}">
        <p14:creationId xmlns:p14="http://schemas.microsoft.com/office/powerpoint/2010/main" val="53176796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教程法</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dirty="0">
                <a:solidFill>
                  <a:schemeClr val="bg1"/>
                </a:solidFill>
                <a:latin typeface="-apple-system"/>
              </a:rPr>
              <a:t>热点法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科普法</a:t>
            </a:r>
            <a:endParaRPr lang="en-US" altLang="zh-CN" sz="2400" dirty="0">
              <a:solidFill>
                <a:schemeClr val="bg1"/>
              </a:solidFill>
              <a:latin typeface="-apple-system"/>
            </a:endParaRPr>
          </a:p>
          <a:p>
            <a:pPr>
              <a:lnSpc>
                <a:spcPct val="150000"/>
              </a:lnSpc>
            </a:pPr>
            <a:r>
              <a:rPr lang="zh-CN" altLang="en-US" sz="2400" b="1" dirty="0">
                <a:solidFill>
                  <a:srgbClr val="FFC000"/>
                </a:solidFill>
                <a:latin typeface="-apple-system"/>
              </a:rPr>
              <a:t>教程法</a:t>
            </a:r>
            <a:endParaRPr lang="en-US" altLang="zh-CN" sz="2400" b="1" dirty="0">
              <a:solidFill>
                <a:srgbClr val="FFC000"/>
              </a:solidFill>
              <a:latin typeface="-apple-system"/>
            </a:endParaRPr>
          </a:p>
          <a:p>
            <a:pPr>
              <a:lnSpc>
                <a:spcPct val="150000"/>
              </a:lnSpc>
            </a:pPr>
            <a:r>
              <a:rPr lang="zh-CN" altLang="en-US" sz="2400" dirty="0">
                <a:solidFill>
                  <a:schemeClr val="bg1"/>
                </a:solidFill>
                <a:latin typeface="-apple-system"/>
              </a:rPr>
              <a:t>案例法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拆解法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专题法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14275"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6" name="矩形 5">
            <a:extLst>
              <a:ext uri="{FF2B5EF4-FFF2-40B4-BE49-F238E27FC236}">
                <a16:creationId xmlns:a16="http://schemas.microsoft.com/office/drawing/2014/main" id="{DFDD944B-73BA-5976-D8B9-96B6FC2CCE30}"/>
              </a:ext>
            </a:extLst>
          </p:cNvPr>
          <p:cNvSpPr/>
          <p:nvPr/>
        </p:nvSpPr>
        <p:spPr>
          <a:xfrm>
            <a:off x="763544" y="1962263"/>
            <a:ext cx="8389528" cy="3274871"/>
          </a:xfrm>
          <a:prstGeom prst="rect">
            <a:avLst/>
          </a:prstGeom>
          <a:noFill/>
        </p:spPr>
        <p:txBody>
          <a:bodyPr wrap="square" rtlCol="0">
            <a:spAutoFit/>
          </a:bodyPr>
          <a:lstStyle/>
          <a:p>
            <a:pPr>
              <a:lnSpc>
                <a:spcPct val="150000"/>
              </a:lnSpc>
            </a:pPr>
            <a:r>
              <a:rPr lang="zh-CN" altLang="en-US" sz="2000" b="1" dirty="0">
                <a:latin typeface="-apple-system"/>
              </a:rPr>
              <a:t>可选的教程门类：</a:t>
            </a:r>
            <a:endParaRPr lang="en-US" altLang="zh-CN" sz="2000" b="1" dirty="0">
              <a:latin typeface="-apple-system"/>
            </a:endParaRPr>
          </a:p>
          <a:p>
            <a:pPr>
              <a:lnSpc>
                <a:spcPct val="150000"/>
              </a:lnSpc>
            </a:pPr>
            <a:r>
              <a:rPr lang="en-US" altLang="zh-CN" sz="2000" dirty="0">
                <a:latin typeface="-apple-system"/>
              </a:rPr>
              <a:t>1. </a:t>
            </a:r>
            <a:r>
              <a:rPr lang="zh-CN" altLang="en-US" sz="2000" dirty="0">
                <a:latin typeface="-apple-system"/>
              </a:rPr>
              <a:t>专业软件教程（视频剪辑软件、理工科软件等）</a:t>
            </a:r>
            <a:endParaRPr lang="en-US" altLang="zh-CN" sz="2000" dirty="0">
              <a:latin typeface="-apple-system"/>
            </a:endParaRPr>
          </a:p>
          <a:p>
            <a:pPr>
              <a:lnSpc>
                <a:spcPct val="150000"/>
              </a:lnSpc>
            </a:pPr>
            <a:r>
              <a:rPr lang="en-US" altLang="zh-CN" sz="2000" dirty="0">
                <a:latin typeface="-apple-system"/>
              </a:rPr>
              <a:t>2. </a:t>
            </a:r>
            <a:r>
              <a:rPr lang="zh-CN" altLang="en-US" sz="2000" dirty="0">
                <a:latin typeface="-apple-system"/>
              </a:rPr>
              <a:t>学习技能教程（如何做笔记，如何规划时间等）</a:t>
            </a:r>
            <a:endParaRPr lang="en-US" altLang="zh-CN" sz="2000" dirty="0">
              <a:latin typeface="-apple-system"/>
            </a:endParaRPr>
          </a:p>
          <a:p>
            <a:pPr>
              <a:lnSpc>
                <a:spcPct val="150000"/>
              </a:lnSpc>
            </a:pPr>
            <a:r>
              <a:rPr lang="en-US" altLang="zh-CN" sz="2000" dirty="0">
                <a:latin typeface="-apple-system"/>
              </a:rPr>
              <a:t>3. </a:t>
            </a:r>
            <a:r>
              <a:rPr lang="zh-CN" altLang="en-US" sz="2000" dirty="0">
                <a:latin typeface="-apple-system"/>
              </a:rPr>
              <a:t>穿搭教程（“拯救理工科男生的宝藏穿搭”）</a:t>
            </a:r>
            <a:endParaRPr lang="en-US" altLang="zh-CN" sz="2000" dirty="0">
              <a:latin typeface="-apple-system"/>
            </a:endParaRPr>
          </a:p>
          <a:p>
            <a:pPr>
              <a:lnSpc>
                <a:spcPct val="150000"/>
              </a:lnSpc>
            </a:pPr>
            <a:r>
              <a:rPr lang="en-US" altLang="zh-CN" sz="2000" dirty="0">
                <a:latin typeface="-apple-system"/>
              </a:rPr>
              <a:t>4. ……</a:t>
            </a:r>
          </a:p>
          <a:p>
            <a:pPr>
              <a:lnSpc>
                <a:spcPct val="150000"/>
              </a:lnSpc>
            </a:pPr>
            <a:endParaRPr lang="en-US" altLang="zh-CN" sz="2000" b="1" dirty="0">
              <a:latin typeface="-apple-system"/>
            </a:endParaRPr>
          </a:p>
          <a:p>
            <a:pPr>
              <a:lnSpc>
                <a:spcPct val="150000"/>
              </a:lnSpc>
            </a:pPr>
            <a:r>
              <a:rPr lang="zh-CN" altLang="en-US" sz="2000" b="1" dirty="0">
                <a:latin typeface="-apple-system"/>
              </a:rPr>
              <a:t>示例：</a:t>
            </a:r>
            <a:r>
              <a:rPr lang="en-US" altLang="zh-CN" sz="2000" dirty="0">
                <a:latin typeface="-apple-system"/>
              </a:rPr>
              <a:t>《</a:t>
            </a:r>
            <a:r>
              <a:rPr lang="zh-CN" altLang="en-US" sz="2000" b="0" i="0" dirty="0">
                <a:effectLst/>
                <a:latin typeface="PingFang SC"/>
              </a:rPr>
              <a:t>效率肉眼可见，从此告别拖延！用好番茄工作法的</a:t>
            </a:r>
            <a:r>
              <a:rPr lang="en-US" altLang="zh-CN" sz="2000" b="0" i="0" dirty="0">
                <a:effectLst/>
                <a:latin typeface="PingFang SC"/>
              </a:rPr>
              <a:t>3</a:t>
            </a:r>
            <a:r>
              <a:rPr lang="zh-CN" altLang="en-US" sz="2000" b="0" i="0" dirty="0">
                <a:effectLst/>
                <a:latin typeface="PingFang SC"/>
              </a:rPr>
              <a:t>个要点</a:t>
            </a:r>
            <a:r>
              <a:rPr lang="en-US" altLang="zh-CN" sz="2000" dirty="0">
                <a:latin typeface="-apple-system"/>
              </a:rPr>
              <a:t>》</a:t>
            </a:r>
          </a:p>
        </p:txBody>
      </p:sp>
    </p:spTree>
    <p:extLst>
      <p:ext uri="{BB962C8B-B14F-4D97-AF65-F5344CB8AC3E}">
        <p14:creationId xmlns:p14="http://schemas.microsoft.com/office/powerpoint/2010/main" val="36551835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案例法</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dirty="0">
                <a:solidFill>
                  <a:schemeClr val="bg1"/>
                </a:solidFill>
                <a:latin typeface="-apple-system"/>
              </a:rPr>
              <a:t>热点法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科普法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教程法</a:t>
            </a:r>
            <a:endParaRPr lang="en-US" altLang="zh-CN" sz="2400" dirty="0">
              <a:solidFill>
                <a:schemeClr val="bg1"/>
              </a:solidFill>
              <a:latin typeface="-apple-system"/>
            </a:endParaRPr>
          </a:p>
          <a:p>
            <a:pPr>
              <a:lnSpc>
                <a:spcPct val="150000"/>
              </a:lnSpc>
            </a:pPr>
            <a:r>
              <a:rPr lang="zh-CN" altLang="en-US" sz="2400" b="1" dirty="0">
                <a:solidFill>
                  <a:srgbClr val="FFC000"/>
                </a:solidFill>
                <a:latin typeface="-apple-system"/>
              </a:rPr>
              <a:t>案例法</a:t>
            </a:r>
            <a:endParaRPr lang="en-US" altLang="zh-CN" sz="2400" b="1" dirty="0">
              <a:solidFill>
                <a:srgbClr val="FFC000"/>
              </a:solidFill>
              <a:latin typeface="-apple-system"/>
            </a:endParaRPr>
          </a:p>
          <a:p>
            <a:pPr>
              <a:lnSpc>
                <a:spcPct val="150000"/>
              </a:lnSpc>
            </a:pPr>
            <a:r>
              <a:rPr lang="zh-CN" altLang="en-US" sz="2400" dirty="0">
                <a:solidFill>
                  <a:schemeClr val="bg1"/>
                </a:solidFill>
                <a:latin typeface="-apple-system"/>
              </a:rPr>
              <a:t>拆解法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专题法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14275"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6" name="矩形 5">
            <a:extLst>
              <a:ext uri="{FF2B5EF4-FFF2-40B4-BE49-F238E27FC236}">
                <a16:creationId xmlns:a16="http://schemas.microsoft.com/office/drawing/2014/main" id="{DFDD944B-73BA-5976-D8B9-96B6FC2CCE30}"/>
              </a:ext>
            </a:extLst>
          </p:cNvPr>
          <p:cNvSpPr/>
          <p:nvPr/>
        </p:nvSpPr>
        <p:spPr>
          <a:xfrm>
            <a:off x="763544" y="1962263"/>
            <a:ext cx="8389528" cy="1889876"/>
          </a:xfrm>
          <a:prstGeom prst="rect">
            <a:avLst/>
          </a:prstGeom>
          <a:noFill/>
        </p:spPr>
        <p:txBody>
          <a:bodyPr wrap="square" rtlCol="0">
            <a:spAutoFit/>
          </a:bodyPr>
          <a:lstStyle/>
          <a:p>
            <a:pPr>
              <a:lnSpc>
                <a:spcPct val="150000"/>
              </a:lnSpc>
            </a:pPr>
            <a:r>
              <a:rPr lang="zh-CN" altLang="en-US" sz="2000" dirty="0">
                <a:latin typeface="-apple-system"/>
              </a:rPr>
              <a:t>通过用户产出内容，把用户当做案例晒出服务过程</a:t>
            </a:r>
            <a:endParaRPr lang="en-US" altLang="zh-CN" sz="2000" dirty="0">
              <a:latin typeface="-apple-system"/>
            </a:endParaRPr>
          </a:p>
          <a:p>
            <a:pPr>
              <a:lnSpc>
                <a:spcPct val="150000"/>
              </a:lnSpc>
            </a:pPr>
            <a:r>
              <a:rPr lang="zh-CN" altLang="en-US" sz="2000" dirty="0">
                <a:latin typeface="-apple-system"/>
              </a:rPr>
              <a:t>适用于拍摄活动类短视频，可以结合采访等形式</a:t>
            </a:r>
            <a:endParaRPr lang="en-US" altLang="zh-CN" sz="2000" dirty="0">
              <a:latin typeface="-apple-system"/>
            </a:endParaRPr>
          </a:p>
          <a:p>
            <a:pPr>
              <a:lnSpc>
                <a:spcPct val="150000"/>
              </a:lnSpc>
            </a:pPr>
            <a:endParaRPr lang="en-US" altLang="zh-CN" sz="2000" b="1" dirty="0">
              <a:latin typeface="-apple-system"/>
            </a:endParaRPr>
          </a:p>
          <a:p>
            <a:pPr>
              <a:lnSpc>
                <a:spcPct val="150000"/>
              </a:lnSpc>
            </a:pPr>
            <a:r>
              <a:rPr lang="zh-CN" altLang="en-US" sz="2000" b="1" dirty="0">
                <a:latin typeface="-apple-system"/>
              </a:rPr>
              <a:t>示例：</a:t>
            </a:r>
            <a:r>
              <a:rPr lang="zh-CN" altLang="en-US" sz="2000" dirty="0">
                <a:latin typeface="-apple-system"/>
                <a:hlinkClick r:id="rId3" action="ppaction://hlinkfile"/>
              </a:rPr>
              <a:t>答疑坊志愿者宣传视频</a:t>
            </a:r>
            <a:endParaRPr lang="en-US" altLang="zh-CN" sz="2000" dirty="0">
              <a:latin typeface="-apple-system"/>
            </a:endParaRPr>
          </a:p>
        </p:txBody>
      </p:sp>
    </p:spTree>
    <p:extLst>
      <p:ext uri="{BB962C8B-B14F-4D97-AF65-F5344CB8AC3E}">
        <p14:creationId xmlns:p14="http://schemas.microsoft.com/office/powerpoint/2010/main" val="151528055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拆解法</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dirty="0">
                <a:solidFill>
                  <a:schemeClr val="bg1"/>
                </a:solidFill>
                <a:latin typeface="-apple-system"/>
              </a:rPr>
              <a:t>热点法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科普法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教程法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案例法</a:t>
            </a:r>
            <a:endParaRPr lang="en-US" altLang="zh-CN" sz="2400" dirty="0">
              <a:solidFill>
                <a:schemeClr val="bg1"/>
              </a:solidFill>
              <a:latin typeface="-apple-system"/>
            </a:endParaRPr>
          </a:p>
          <a:p>
            <a:pPr>
              <a:lnSpc>
                <a:spcPct val="150000"/>
              </a:lnSpc>
            </a:pPr>
            <a:r>
              <a:rPr lang="zh-CN" altLang="en-US" sz="2400" b="1" dirty="0">
                <a:solidFill>
                  <a:srgbClr val="FFC000"/>
                </a:solidFill>
                <a:latin typeface="-apple-system"/>
              </a:rPr>
              <a:t>拆解法</a:t>
            </a:r>
            <a:endParaRPr lang="en-US" altLang="zh-CN" sz="2400" b="1" dirty="0">
              <a:solidFill>
                <a:srgbClr val="FFC000"/>
              </a:solidFill>
              <a:latin typeface="-apple-system"/>
            </a:endParaRPr>
          </a:p>
          <a:p>
            <a:pPr>
              <a:lnSpc>
                <a:spcPct val="150000"/>
              </a:lnSpc>
            </a:pPr>
            <a:r>
              <a:rPr lang="zh-CN" altLang="en-US" sz="2400" dirty="0">
                <a:solidFill>
                  <a:schemeClr val="bg1"/>
                </a:solidFill>
                <a:latin typeface="-apple-system"/>
              </a:rPr>
              <a:t>专题法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14275"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6" name="矩形 5">
            <a:extLst>
              <a:ext uri="{FF2B5EF4-FFF2-40B4-BE49-F238E27FC236}">
                <a16:creationId xmlns:a16="http://schemas.microsoft.com/office/drawing/2014/main" id="{DFDD944B-73BA-5976-D8B9-96B6FC2CCE30}"/>
              </a:ext>
            </a:extLst>
          </p:cNvPr>
          <p:cNvSpPr/>
          <p:nvPr/>
        </p:nvSpPr>
        <p:spPr>
          <a:xfrm>
            <a:off x="763544" y="1962263"/>
            <a:ext cx="8389528" cy="2352952"/>
          </a:xfrm>
          <a:prstGeom prst="rect">
            <a:avLst/>
          </a:prstGeom>
          <a:noFill/>
        </p:spPr>
        <p:txBody>
          <a:bodyPr wrap="square" rtlCol="0">
            <a:spAutoFit/>
          </a:bodyPr>
          <a:lstStyle/>
          <a:p>
            <a:pPr>
              <a:lnSpc>
                <a:spcPct val="150000"/>
              </a:lnSpc>
            </a:pPr>
            <a:r>
              <a:rPr lang="zh-CN" altLang="en-US" sz="2000" dirty="0">
                <a:latin typeface="-apple-system"/>
              </a:rPr>
              <a:t>将长视频内容拆解为一集一集的形式</a:t>
            </a:r>
            <a:endParaRPr lang="en-US" altLang="zh-CN" sz="2000" dirty="0">
              <a:latin typeface="-apple-system"/>
            </a:endParaRPr>
          </a:p>
          <a:p>
            <a:pPr>
              <a:lnSpc>
                <a:spcPct val="150000"/>
              </a:lnSpc>
            </a:pPr>
            <a:r>
              <a:rPr lang="zh-CN" altLang="en-US" sz="2000" b="1" dirty="0">
                <a:latin typeface="-apple-system"/>
              </a:rPr>
              <a:t>该方法要求每一集内容必须有强烈的吸引力</a:t>
            </a:r>
            <a:endParaRPr lang="en-US" altLang="zh-CN" sz="2000" b="1" dirty="0">
              <a:latin typeface="-apple-system"/>
            </a:endParaRPr>
          </a:p>
          <a:p>
            <a:pPr>
              <a:lnSpc>
                <a:spcPct val="150000"/>
              </a:lnSpc>
            </a:pPr>
            <a:r>
              <a:rPr lang="zh-CN" altLang="en-US" sz="2000" b="1" dirty="0">
                <a:latin typeface="-apple-system"/>
              </a:rPr>
              <a:t>示例：</a:t>
            </a:r>
            <a:r>
              <a:rPr lang="zh-CN" altLang="en-US" sz="2000" dirty="0">
                <a:latin typeface="-apple-system"/>
              </a:rPr>
              <a:t>各类电影剧情介绍短视频</a:t>
            </a:r>
            <a:endParaRPr lang="en-US" altLang="zh-CN" sz="2000" dirty="0">
              <a:latin typeface="-apple-system"/>
            </a:endParaRPr>
          </a:p>
          <a:p>
            <a:pPr>
              <a:lnSpc>
                <a:spcPct val="150000"/>
              </a:lnSpc>
            </a:pPr>
            <a:r>
              <a:rPr lang="en-US" altLang="zh-CN" sz="2000" dirty="0">
                <a:latin typeface="-apple-system"/>
              </a:rPr>
              <a:t>《</a:t>
            </a:r>
            <a:r>
              <a:rPr lang="zh-CN" altLang="en-US" sz="2000" dirty="0">
                <a:latin typeface="-apple-system"/>
              </a:rPr>
              <a:t>一口气带你看完</a:t>
            </a:r>
            <a:r>
              <a:rPr lang="en-US" altLang="zh-CN" sz="2000" dirty="0">
                <a:latin typeface="-apple-system"/>
              </a:rPr>
              <a:t>XXX #1》《</a:t>
            </a:r>
            <a:r>
              <a:rPr lang="zh-CN" altLang="en-US" sz="2000" dirty="0">
                <a:latin typeface="-apple-system"/>
              </a:rPr>
              <a:t>一口气带你看完</a:t>
            </a:r>
            <a:r>
              <a:rPr lang="en-US" altLang="zh-CN" sz="2000" dirty="0">
                <a:latin typeface="-apple-system"/>
              </a:rPr>
              <a:t>XXX #2》……</a:t>
            </a:r>
          </a:p>
          <a:p>
            <a:pPr>
              <a:lnSpc>
                <a:spcPct val="150000"/>
              </a:lnSpc>
            </a:pPr>
            <a:endParaRPr lang="en-US" altLang="zh-CN" sz="2000" dirty="0">
              <a:latin typeface="-apple-system"/>
            </a:endParaRPr>
          </a:p>
        </p:txBody>
      </p:sp>
      <p:pic>
        <p:nvPicPr>
          <p:cNvPr id="7" name="图片 6">
            <a:extLst>
              <a:ext uri="{FF2B5EF4-FFF2-40B4-BE49-F238E27FC236}">
                <a16:creationId xmlns:a16="http://schemas.microsoft.com/office/drawing/2014/main" id="{105AF411-5EC7-77C7-C0D6-781ADD4D6CEC}"/>
              </a:ext>
            </a:extLst>
          </p:cNvPr>
          <p:cNvPicPr>
            <a:picLocks noChangeAspect="1"/>
          </p:cNvPicPr>
          <p:nvPr/>
        </p:nvPicPr>
        <p:blipFill>
          <a:blip r:embed="rId3"/>
          <a:stretch>
            <a:fillRect/>
          </a:stretch>
        </p:blipFill>
        <p:spPr>
          <a:xfrm>
            <a:off x="983582" y="3950073"/>
            <a:ext cx="3254838" cy="2630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a:extLst>
              <a:ext uri="{FF2B5EF4-FFF2-40B4-BE49-F238E27FC236}">
                <a16:creationId xmlns:a16="http://schemas.microsoft.com/office/drawing/2014/main" id="{800D4E9B-D5ED-144A-6F5D-67832A3C8BDA}"/>
              </a:ext>
            </a:extLst>
          </p:cNvPr>
          <p:cNvPicPr>
            <a:picLocks noChangeAspect="1"/>
          </p:cNvPicPr>
          <p:nvPr/>
        </p:nvPicPr>
        <p:blipFill>
          <a:blip r:embed="rId4"/>
          <a:stretch>
            <a:fillRect/>
          </a:stretch>
        </p:blipFill>
        <p:spPr>
          <a:xfrm>
            <a:off x="4763511" y="3949561"/>
            <a:ext cx="3237386" cy="2630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411916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专题法</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dirty="0">
                <a:solidFill>
                  <a:schemeClr val="bg1"/>
                </a:solidFill>
                <a:latin typeface="-apple-system"/>
              </a:rPr>
              <a:t>热点法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科普法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教程法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案例法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拆解法</a:t>
            </a:r>
            <a:endParaRPr lang="en-US" altLang="zh-CN" sz="2400" dirty="0">
              <a:solidFill>
                <a:schemeClr val="bg1"/>
              </a:solidFill>
              <a:latin typeface="-apple-system"/>
            </a:endParaRPr>
          </a:p>
          <a:p>
            <a:pPr>
              <a:lnSpc>
                <a:spcPct val="150000"/>
              </a:lnSpc>
            </a:pPr>
            <a:r>
              <a:rPr lang="zh-CN" altLang="en-US" sz="2400" b="1" dirty="0">
                <a:solidFill>
                  <a:srgbClr val="FFC000"/>
                </a:solidFill>
                <a:latin typeface="-apple-system"/>
              </a:rPr>
              <a:t>专题法</a:t>
            </a:r>
            <a:endParaRPr lang="en-US" altLang="zh-CN" sz="2400" b="1" dirty="0">
              <a:solidFill>
                <a:srgbClr val="FFC000"/>
              </a:solidFill>
              <a:latin typeface="-apple-system"/>
            </a:endParaRPr>
          </a:p>
          <a:p>
            <a:pPr>
              <a:lnSpc>
                <a:spcPct val="150000"/>
              </a:lnSpc>
            </a:pPr>
            <a:r>
              <a:rPr lang="zh-CN" altLang="en-US" sz="2400" dirty="0">
                <a:solidFill>
                  <a:schemeClr val="bg1"/>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14275"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6" name="矩形 5">
            <a:extLst>
              <a:ext uri="{FF2B5EF4-FFF2-40B4-BE49-F238E27FC236}">
                <a16:creationId xmlns:a16="http://schemas.microsoft.com/office/drawing/2014/main" id="{DFDD944B-73BA-5976-D8B9-96B6FC2CCE30}"/>
              </a:ext>
            </a:extLst>
          </p:cNvPr>
          <p:cNvSpPr/>
          <p:nvPr/>
        </p:nvSpPr>
        <p:spPr>
          <a:xfrm>
            <a:off x="763544" y="1962263"/>
            <a:ext cx="8389528" cy="2352952"/>
          </a:xfrm>
          <a:prstGeom prst="rect">
            <a:avLst/>
          </a:prstGeom>
          <a:noFill/>
        </p:spPr>
        <p:txBody>
          <a:bodyPr wrap="square" rtlCol="0">
            <a:spAutoFit/>
          </a:bodyPr>
          <a:lstStyle/>
          <a:p>
            <a:pPr>
              <a:lnSpc>
                <a:spcPct val="150000"/>
              </a:lnSpc>
            </a:pPr>
            <a:r>
              <a:rPr lang="zh-CN" altLang="en-US" sz="2000" dirty="0">
                <a:latin typeface="-apple-system"/>
              </a:rPr>
              <a:t>在某个领域内可以作为专题呈现的一系列内容</a:t>
            </a:r>
            <a:endParaRPr lang="en-US" altLang="zh-CN" sz="2000" dirty="0">
              <a:latin typeface="-apple-system"/>
            </a:endParaRPr>
          </a:p>
          <a:p>
            <a:pPr>
              <a:lnSpc>
                <a:spcPct val="150000"/>
              </a:lnSpc>
            </a:pPr>
            <a:r>
              <a:rPr lang="zh-CN" altLang="en-US" sz="2000" dirty="0">
                <a:latin typeface="-apple-system"/>
              </a:rPr>
              <a:t>适合在某个领域有大量专业内容的话题</a:t>
            </a:r>
            <a:endParaRPr lang="en-US" altLang="zh-CN" sz="2000" dirty="0">
              <a:latin typeface="-apple-system"/>
            </a:endParaRPr>
          </a:p>
          <a:p>
            <a:pPr>
              <a:lnSpc>
                <a:spcPct val="150000"/>
              </a:lnSpc>
            </a:pPr>
            <a:endParaRPr lang="en-US" altLang="zh-CN" sz="2000" b="1" dirty="0">
              <a:latin typeface="-apple-system"/>
            </a:endParaRPr>
          </a:p>
          <a:p>
            <a:pPr>
              <a:lnSpc>
                <a:spcPct val="150000"/>
              </a:lnSpc>
            </a:pPr>
            <a:r>
              <a:rPr lang="zh-CN" altLang="en-US" sz="2000" b="1" dirty="0">
                <a:latin typeface="-apple-system"/>
              </a:rPr>
              <a:t>示例：</a:t>
            </a:r>
            <a:r>
              <a:rPr lang="en-US" altLang="zh-CN" sz="2000" b="0" i="0" dirty="0">
                <a:effectLst/>
                <a:latin typeface="PingFang SC"/>
              </a:rPr>
              <a:t>【</a:t>
            </a:r>
            <a:r>
              <a:rPr lang="en-US" altLang="zh-CN" sz="2000" b="0" i="0" dirty="0" err="1">
                <a:effectLst/>
                <a:latin typeface="PingFang SC"/>
              </a:rPr>
              <a:t>MiniWar</a:t>
            </a:r>
            <a:r>
              <a:rPr lang="en-US" altLang="zh-CN" sz="2000" b="0" i="0" dirty="0">
                <a:effectLst/>
                <a:latin typeface="PingFang SC"/>
              </a:rPr>
              <a:t>】</a:t>
            </a:r>
            <a:r>
              <a:rPr lang="zh-CN" altLang="en-US" sz="2000" b="0" i="0" dirty="0">
                <a:effectLst/>
                <a:latin typeface="PingFang SC"/>
              </a:rPr>
              <a:t>系列</a:t>
            </a:r>
            <a:endParaRPr lang="en-US" altLang="zh-CN" sz="2000" b="0" i="0" dirty="0">
              <a:effectLst/>
              <a:latin typeface="PingFang SC"/>
            </a:endParaRPr>
          </a:p>
          <a:p>
            <a:pPr>
              <a:lnSpc>
                <a:spcPct val="150000"/>
              </a:lnSpc>
            </a:pPr>
            <a:endParaRPr lang="en-US" altLang="zh-CN" sz="2000" dirty="0">
              <a:latin typeface="-apple-system"/>
            </a:endParaRPr>
          </a:p>
        </p:txBody>
      </p:sp>
      <p:pic>
        <p:nvPicPr>
          <p:cNvPr id="14" name="图片 13">
            <a:extLst>
              <a:ext uri="{FF2B5EF4-FFF2-40B4-BE49-F238E27FC236}">
                <a16:creationId xmlns:a16="http://schemas.microsoft.com/office/drawing/2014/main" id="{1A0CBD65-E2C8-DEE6-8DA5-C109650B73B8}"/>
              </a:ext>
            </a:extLst>
          </p:cNvPr>
          <p:cNvPicPr>
            <a:picLocks noChangeAspect="1"/>
          </p:cNvPicPr>
          <p:nvPr/>
        </p:nvPicPr>
        <p:blipFill>
          <a:blip r:embed="rId3"/>
          <a:stretch>
            <a:fillRect/>
          </a:stretch>
        </p:blipFill>
        <p:spPr>
          <a:xfrm>
            <a:off x="576788" y="4009937"/>
            <a:ext cx="2676927" cy="2097324"/>
          </a:xfrm>
          <a:prstGeom prst="rect">
            <a:avLst/>
          </a:prstGeom>
        </p:spPr>
      </p:pic>
      <p:pic>
        <p:nvPicPr>
          <p:cNvPr id="17" name="图片 16">
            <a:extLst>
              <a:ext uri="{FF2B5EF4-FFF2-40B4-BE49-F238E27FC236}">
                <a16:creationId xmlns:a16="http://schemas.microsoft.com/office/drawing/2014/main" id="{15EEB2D6-35EB-EF59-38AA-743FB1634100}"/>
              </a:ext>
            </a:extLst>
          </p:cNvPr>
          <p:cNvPicPr>
            <a:picLocks noChangeAspect="1"/>
          </p:cNvPicPr>
          <p:nvPr/>
        </p:nvPicPr>
        <p:blipFill>
          <a:blip r:embed="rId4"/>
          <a:stretch>
            <a:fillRect/>
          </a:stretch>
        </p:blipFill>
        <p:spPr>
          <a:xfrm>
            <a:off x="3253715" y="3940228"/>
            <a:ext cx="2722734" cy="2236741"/>
          </a:xfrm>
          <a:prstGeom prst="rect">
            <a:avLst/>
          </a:prstGeom>
        </p:spPr>
      </p:pic>
      <p:pic>
        <p:nvPicPr>
          <p:cNvPr id="19" name="图片 18">
            <a:extLst>
              <a:ext uri="{FF2B5EF4-FFF2-40B4-BE49-F238E27FC236}">
                <a16:creationId xmlns:a16="http://schemas.microsoft.com/office/drawing/2014/main" id="{486A853F-9E08-A5EC-F1D2-133032A83EDA}"/>
              </a:ext>
            </a:extLst>
          </p:cNvPr>
          <p:cNvPicPr>
            <a:picLocks noChangeAspect="1"/>
          </p:cNvPicPr>
          <p:nvPr/>
        </p:nvPicPr>
        <p:blipFill>
          <a:blip r:embed="rId5"/>
          <a:stretch>
            <a:fillRect/>
          </a:stretch>
        </p:blipFill>
        <p:spPr>
          <a:xfrm>
            <a:off x="5976449" y="4009936"/>
            <a:ext cx="2704135" cy="2097324"/>
          </a:xfrm>
          <a:prstGeom prst="rect">
            <a:avLst/>
          </a:prstGeom>
        </p:spPr>
      </p:pic>
    </p:spTree>
    <p:extLst>
      <p:ext uri="{BB962C8B-B14F-4D97-AF65-F5344CB8AC3E}">
        <p14:creationId xmlns:p14="http://schemas.microsoft.com/office/powerpoint/2010/main" val="2460566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细分法</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dirty="0">
                <a:solidFill>
                  <a:schemeClr val="bg1"/>
                </a:solidFill>
                <a:latin typeface="-apple-system"/>
              </a:rPr>
              <a:t>热点法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科普法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教程法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案例法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拆解法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专题法</a:t>
            </a:r>
            <a:endParaRPr lang="en-US" altLang="zh-CN" sz="2400" dirty="0">
              <a:solidFill>
                <a:schemeClr val="bg1"/>
              </a:solidFill>
              <a:latin typeface="-apple-system"/>
            </a:endParaRPr>
          </a:p>
          <a:p>
            <a:pPr>
              <a:lnSpc>
                <a:spcPct val="150000"/>
              </a:lnSpc>
            </a:pPr>
            <a:r>
              <a:rPr lang="zh-CN" altLang="en-US" sz="2400" b="1" dirty="0">
                <a:solidFill>
                  <a:srgbClr val="FFC000"/>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65571"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6" name="矩形 5">
            <a:extLst>
              <a:ext uri="{FF2B5EF4-FFF2-40B4-BE49-F238E27FC236}">
                <a16:creationId xmlns:a16="http://schemas.microsoft.com/office/drawing/2014/main" id="{DFDD944B-73BA-5976-D8B9-96B6FC2CCE30}"/>
              </a:ext>
            </a:extLst>
          </p:cNvPr>
          <p:cNvSpPr/>
          <p:nvPr/>
        </p:nvSpPr>
        <p:spPr>
          <a:xfrm>
            <a:off x="763544" y="1962263"/>
            <a:ext cx="8389528" cy="3276282"/>
          </a:xfrm>
          <a:prstGeom prst="rect">
            <a:avLst/>
          </a:prstGeom>
          <a:noFill/>
        </p:spPr>
        <p:txBody>
          <a:bodyPr wrap="square" rtlCol="0">
            <a:spAutoFit/>
          </a:bodyPr>
          <a:lstStyle/>
          <a:p>
            <a:pPr>
              <a:lnSpc>
                <a:spcPct val="150000"/>
              </a:lnSpc>
            </a:pPr>
            <a:r>
              <a:rPr lang="zh-CN" altLang="en-US" sz="2000" dirty="0">
                <a:latin typeface="-apple-system"/>
              </a:rPr>
              <a:t>同一个话题，结合专业内容进行切割和细分来产出内容</a:t>
            </a:r>
            <a:endParaRPr lang="en-US" altLang="zh-CN" sz="2000" dirty="0">
              <a:latin typeface="-apple-system"/>
            </a:endParaRPr>
          </a:p>
          <a:p>
            <a:pPr>
              <a:lnSpc>
                <a:spcPct val="150000"/>
              </a:lnSpc>
            </a:pPr>
            <a:endParaRPr lang="en-US" altLang="zh-CN" sz="2000" b="1" dirty="0">
              <a:latin typeface="-apple-system"/>
            </a:endParaRPr>
          </a:p>
          <a:p>
            <a:pPr>
              <a:lnSpc>
                <a:spcPct val="150000"/>
              </a:lnSpc>
            </a:pPr>
            <a:r>
              <a:rPr lang="zh-CN" altLang="en-US" sz="2000" b="1" dirty="0">
                <a:latin typeface="-apple-system"/>
              </a:rPr>
              <a:t>示例：</a:t>
            </a:r>
            <a:r>
              <a:rPr lang="zh-CN" altLang="en-US" sz="2000" dirty="0">
                <a:latin typeface="PingFang SC"/>
              </a:rPr>
              <a:t>特朗普被起诉事件</a:t>
            </a:r>
            <a:endParaRPr lang="en-US" altLang="zh-CN" sz="2000" dirty="0">
              <a:latin typeface="PingFang SC"/>
            </a:endParaRPr>
          </a:p>
          <a:p>
            <a:pPr>
              <a:lnSpc>
                <a:spcPct val="150000"/>
              </a:lnSpc>
            </a:pPr>
            <a:r>
              <a:rPr lang="zh-CN" altLang="en-US" sz="2000" b="0" i="0" dirty="0">
                <a:effectLst/>
                <a:latin typeface="PingFang SC"/>
              </a:rPr>
              <a:t>（法律系）为什么特朗普被拘捕却不用进看守所？</a:t>
            </a:r>
            <a:endParaRPr lang="en-US" altLang="zh-CN" sz="2000" b="0" i="0" dirty="0">
              <a:effectLst/>
              <a:latin typeface="PingFang SC"/>
            </a:endParaRPr>
          </a:p>
          <a:p>
            <a:pPr>
              <a:lnSpc>
                <a:spcPct val="150000"/>
              </a:lnSpc>
            </a:pPr>
            <a:r>
              <a:rPr lang="zh-CN" altLang="en-US" sz="2000" dirty="0">
                <a:latin typeface="PingFang SC"/>
              </a:rPr>
              <a:t>（经济系）特朗普被拘捕对美国股市的影响？</a:t>
            </a:r>
            <a:endParaRPr lang="en-US" altLang="zh-CN" sz="2000" dirty="0">
              <a:latin typeface="PingFang SC"/>
            </a:endParaRPr>
          </a:p>
          <a:p>
            <a:pPr>
              <a:lnSpc>
                <a:spcPct val="150000"/>
              </a:lnSpc>
            </a:pPr>
            <a:r>
              <a:rPr lang="zh-CN" altLang="en-US" sz="2000" b="0" i="0" dirty="0">
                <a:effectLst/>
                <a:latin typeface="PingFang SC"/>
              </a:rPr>
              <a:t>（历史系）历史上被清算的前任最高领导人有哪些？</a:t>
            </a:r>
            <a:endParaRPr lang="en-US" altLang="zh-CN" sz="2000" b="0" i="0" dirty="0">
              <a:effectLst/>
              <a:latin typeface="PingFang SC"/>
            </a:endParaRPr>
          </a:p>
          <a:p>
            <a:pPr>
              <a:lnSpc>
                <a:spcPct val="150000"/>
              </a:lnSpc>
            </a:pPr>
            <a:endParaRPr lang="en-US" altLang="zh-CN" sz="2000" dirty="0">
              <a:latin typeface="-apple-system"/>
            </a:endParaRPr>
          </a:p>
        </p:txBody>
      </p:sp>
    </p:spTree>
    <p:extLst>
      <p:ext uri="{BB962C8B-B14F-4D97-AF65-F5344CB8AC3E}">
        <p14:creationId xmlns:p14="http://schemas.microsoft.com/office/powerpoint/2010/main" val="117820311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其他视频选题技巧</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dirty="0">
                <a:solidFill>
                  <a:schemeClr val="bg1"/>
                </a:solidFill>
                <a:latin typeface="-apple-system"/>
              </a:rPr>
              <a:t>热点法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科普法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教程法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案例法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拆解法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专题法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65571"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6" name="矩形 5">
            <a:extLst>
              <a:ext uri="{FF2B5EF4-FFF2-40B4-BE49-F238E27FC236}">
                <a16:creationId xmlns:a16="http://schemas.microsoft.com/office/drawing/2014/main" id="{DFDD944B-73BA-5976-D8B9-96B6FC2CCE30}"/>
              </a:ext>
            </a:extLst>
          </p:cNvPr>
          <p:cNvSpPr/>
          <p:nvPr/>
        </p:nvSpPr>
        <p:spPr>
          <a:xfrm>
            <a:off x="763544" y="1962263"/>
            <a:ext cx="7555121" cy="466127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sz="2000" dirty="0">
                <a:latin typeface="-apple-system"/>
              </a:rPr>
              <a:t>熟悉感选题：展示熟悉的事物陌生的一面</a:t>
            </a:r>
            <a:endParaRPr lang="en-US" altLang="zh-CN" sz="2000" dirty="0">
              <a:latin typeface="-apple-system"/>
            </a:endParaRPr>
          </a:p>
          <a:p>
            <a:pPr>
              <a:lnSpc>
                <a:spcPct val="150000"/>
              </a:lnSpc>
            </a:pPr>
            <a:r>
              <a:rPr lang="en-US" altLang="zh-CN" sz="2000" dirty="0">
                <a:latin typeface="-apple-system"/>
              </a:rPr>
              <a:t>        </a:t>
            </a:r>
            <a:r>
              <a:rPr lang="zh-CN" altLang="en-US" sz="2000" dirty="0">
                <a:latin typeface="-apple-system"/>
              </a:rPr>
              <a:t>例：</a:t>
            </a:r>
            <a:r>
              <a:rPr lang="en-US" altLang="zh-CN" sz="2000" dirty="0">
                <a:latin typeface="-apple-system"/>
              </a:rPr>
              <a:t>《</a:t>
            </a:r>
            <a:r>
              <a:rPr lang="zh-CN" altLang="en-US" sz="2000" dirty="0">
                <a:latin typeface="-apple-system"/>
              </a:rPr>
              <a:t>观畴园三层竟然悄悄开了这间餐厅！</a:t>
            </a:r>
            <a:r>
              <a:rPr lang="en-US" altLang="zh-CN" sz="2000" dirty="0">
                <a:latin typeface="-apple-system"/>
              </a:rPr>
              <a:t>》</a:t>
            </a:r>
          </a:p>
          <a:p>
            <a:pPr>
              <a:lnSpc>
                <a:spcPct val="150000"/>
              </a:lnSpc>
            </a:pPr>
            <a:r>
              <a:rPr lang="en-US" altLang="zh-CN" sz="2000" dirty="0">
                <a:latin typeface="-apple-system"/>
              </a:rPr>
              <a:t>                 《</a:t>
            </a:r>
            <a:r>
              <a:rPr lang="zh-CN" altLang="en-US" sz="2000" dirty="0">
                <a:latin typeface="-apple-system"/>
              </a:rPr>
              <a:t>四教桌子上的这个凹槽竟有这个作用！</a:t>
            </a:r>
            <a:r>
              <a:rPr lang="en-US" altLang="zh-CN" sz="2000" dirty="0">
                <a:latin typeface="-apple-system"/>
              </a:rPr>
              <a:t>》</a:t>
            </a:r>
          </a:p>
          <a:p>
            <a:pPr>
              <a:lnSpc>
                <a:spcPct val="150000"/>
              </a:lnSpc>
            </a:pPr>
            <a:endParaRPr lang="en-US" altLang="zh-CN" sz="2000" dirty="0">
              <a:latin typeface="-apple-system"/>
            </a:endParaRPr>
          </a:p>
          <a:p>
            <a:pPr marL="457200" indent="-457200">
              <a:lnSpc>
                <a:spcPct val="150000"/>
              </a:lnSpc>
              <a:buFont typeface="Arial" panose="020B0604020202020204" pitchFamily="34" charset="0"/>
              <a:buChar char="•"/>
            </a:pPr>
            <a:r>
              <a:rPr lang="zh-CN" altLang="en-US" sz="2000" dirty="0">
                <a:latin typeface="-apple-system"/>
              </a:rPr>
              <a:t>强冲突选题：冲突引发好奇，形成流量密码</a:t>
            </a:r>
            <a:endParaRPr lang="en-US" altLang="zh-CN" sz="2000" dirty="0">
              <a:latin typeface="-apple-system"/>
            </a:endParaRPr>
          </a:p>
          <a:p>
            <a:pPr>
              <a:lnSpc>
                <a:spcPct val="150000"/>
              </a:lnSpc>
            </a:pPr>
            <a:r>
              <a:rPr lang="en-US" altLang="zh-CN" sz="2000" dirty="0">
                <a:latin typeface="-apple-system"/>
              </a:rPr>
              <a:t>        </a:t>
            </a:r>
            <a:r>
              <a:rPr lang="zh-CN" altLang="en-US" sz="2000" dirty="0">
                <a:latin typeface="-apple-system"/>
              </a:rPr>
              <a:t>例：</a:t>
            </a:r>
            <a:r>
              <a:rPr lang="en-US" altLang="zh-CN" sz="2000" dirty="0">
                <a:latin typeface="-apple-system"/>
              </a:rPr>
              <a:t>《</a:t>
            </a:r>
            <a:r>
              <a:rPr lang="zh-CN" altLang="en-US" sz="2000" dirty="0">
                <a:latin typeface="-apple-system"/>
              </a:rPr>
              <a:t>清华学生遭遇骗子，竟反骗了</a:t>
            </a:r>
            <a:r>
              <a:rPr lang="en-US" altLang="zh-CN" sz="2000" dirty="0">
                <a:latin typeface="-apple-system"/>
              </a:rPr>
              <a:t>500</a:t>
            </a:r>
            <a:r>
              <a:rPr lang="zh-CN" altLang="en-US" sz="2000" dirty="0">
                <a:latin typeface="-apple-system"/>
              </a:rPr>
              <a:t>元</a:t>
            </a:r>
            <a:r>
              <a:rPr lang="en-US" altLang="zh-CN" sz="2000" dirty="0">
                <a:latin typeface="-apple-system"/>
              </a:rPr>
              <a:t>》</a:t>
            </a:r>
          </a:p>
          <a:p>
            <a:pPr>
              <a:lnSpc>
                <a:spcPct val="150000"/>
              </a:lnSpc>
            </a:pPr>
            <a:endParaRPr lang="en-US" altLang="zh-CN" sz="2000" dirty="0">
              <a:latin typeface="-apple-system"/>
            </a:endParaRPr>
          </a:p>
          <a:p>
            <a:pPr marL="457200" indent="-457200">
              <a:lnSpc>
                <a:spcPct val="150000"/>
              </a:lnSpc>
              <a:buFont typeface="Arial" panose="020B0604020202020204" pitchFamily="34" charset="0"/>
              <a:buChar char="•"/>
            </a:pPr>
            <a:r>
              <a:rPr lang="zh-CN" altLang="en-US" sz="2000" dirty="0">
                <a:latin typeface="-apple-system"/>
              </a:rPr>
              <a:t>反认知选题：颠覆已有认知，形成反常事物</a:t>
            </a:r>
            <a:endParaRPr lang="en-US" altLang="zh-CN" sz="2000" dirty="0">
              <a:latin typeface="-apple-system"/>
            </a:endParaRPr>
          </a:p>
          <a:p>
            <a:pPr>
              <a:lnSpc>
                <a:spcPct val="150000"/>
              </a:lnSpc>
            </a:pPr>
            <a:r>
              <a:rPr lang="en-US" altLang="zh-CN" sz="2000" dirty="0">
                <a:latin typeface="-apple-system"/>
              </a:rPr>
              <a:t>        </a:t>
            </a:r>
            <a:r>
              <a:rPr lang="zh-CN" altLang="en-US" sz="2000" dirty="0">
                <a:latin typeface="-apple-system"/>
              </a:rPr>
              <a:t>例：</a:t>
            </a:r>
            <a:r>
              <a:rPr lang="en-US" altLang="zh-CN" sz="2000" dirty="0">
                <a:latin typeface="-apple-system"/>
              </a:rPr>
              <a:t>《</a:t>
            </a:r>
            <a:r>
              <a:rPr lang="zh-CN" altLang="en-US" sz="2000" dirty="0">
                <a:latin typeface="-apple-system"/>
              </a:rPr>
              <a:t>经管学生年薪百万？更多只是糊口罢了！</a:t>
            </a:r>
            <a:r>
              <a:rPr lang="en-US" altLang="zh-CN" sz="2000" dirty="0">
                <a:latin typeface="-apple-system"/>
              </a:rPr>
              <a:t>》</a:t>
            </a:r>
          </a:p>
          <a:p>
            <a:pPr marL="457200" indent="-457200">
              <a:lnSpc>
                <a:spcPct val="150000"/>
              </a:lnSpc>
              <a:buAutoNum type="arabicPeriod"/>
            </a:pPr>
            <a:endParaRPr lang="en-US" altLang="zh-CN" sz="2000" dirty="0">
              <a:latin typeface="-apple-system"/>
            </a:endParaRPr>
          </a:p>
        </p:txBody>
      </p:sp>
    </p:spTree>
    <p:extLst>
      <p:ext uri="{BB962C8B-B14F-4D97-AF65-F5344CB8AC3E}">
        <p14:creationId xmlns:p14="http://schemas.microsoft.com/office/powerpoint/2010/main" val="171089666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4950EFD-6C74-4F12-A945-2854C68C9662}"/>
              </a:ext>
            </a:extLst>
          </p:cNvPr>
          <p:cNvPicPr>
            <a:picLocks noChangeAspect="1"/>
          </p:cNvPicPr>
          <p:nvPr/>
        </p:nvPicPr>
        <p:blipFill rotWithShape="1">
          <a:blip r:embed="rId2"/>
          <a:srcRect l="19532" b="48526"/>
          <a:stretch/>
        </p:blipFill>
        <p:spPr>
          <a:xfrm>
            <a:off x="-1" y="1160309"/>
            <a:ext cx="10118601" cy="5697691"/>
          </a:xfrm>
          <a:prstGeom prst="rect">
            <a:avLst/>
          </a:prstGeom>
        </p:spPr>
      </p:pic>
      <p:pic>
        <p:nvPicPr>
          <p:cNvPr id="17" name="图片 16">
            <a:extLst>
              <a:ext uri="{FF2B5EF4-FFF2-40B4-BE49-F238E27FC236}">
                <a16:creationId xmlns:a16="http://schemas.microsoft.com/office/drawing/2014/main" id="{A44D15B5-B202-43DB-A99B-2A534D96796C}"/>
              </a:ext>
            </a:extLst>
          </p:cNvPr>
          <p:cNvPicPr>
            <a:picLocks noChangeAspect="1"/>
          </p:cNvPicPr>
          <p:nvPr/>
        </p:nvPicPr>
        <p:blipFill rotWithShape="1">
          <a:blip r:embed="rId3"/>
          <a:srcRect t="17174" r="25859"/>
          <a:stretch/>
        </p:blipFill>
        <p:spPr>
          <a:xfrm>
            <a:off x="10153481" y="0"/>
            <a:ext cx="2038519" cy="2590405"/>
          </a:xfrm>
          <a:prstGeom prst="rect">
            <a:avLst/>
          </a:prstGeom>
        </p:spPr>
      </p:pic>
      <p:sp>
        <p:nvSpPr>
          <p:cNvPr id="4" name="文本框 3">
            <a:extLst>
              <a:ext uri="{FF2B5EF4-FFF2-40B4-BE49-F238E27FC236}">
                <a16:creationId xmlns:a16="http://schemas.microsoft.com/office/drawing/2014/main" id="{972C195D-2045-4DFC-BDA2-D640C745ED6C}"/>
              </a:ext>
            </a:extLst>
          </p:cNvPr>
          <p:cNvSpPr txBox="1"/>
          <p:nvPr/>
        </p:nvSpPr>
        <p:spPr>
          <a:xfrm>
            <a:off x="766763" y="2031276"/>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02</a:t>
            </a:r>
            <a:endParaRPr lang="zh-CN" altLang="en-US" sz="11500" b="1" dirty="0">
              <a:solidFill>
                <a:schemeClr val="accent3">
                  <a:lumMod val="20000"/>
                  <a:lumOff val="80000"/>
                </a:schemeClr>
              </a:solidFill>
              <a:latin typeface="+mn-ea"/>
            </a:endParaRPr>
          </a:p>
        </p:txBody>
      </p:sp>
      <p:sp>
        <p:nvSpPr>
          <p:cNvPr id="3" name="文本框 2">
            <a:extLst>
              <a:ext uri="{FF2B5EF4-FFF2-40B4-BE49-F238E27FC236}">
                <a16:creationId xmlns:a16="http://schemas.microsoft.com/office/drawing/2014/main" id="{416C853E-6415-49C4-A4CD-83444689E58A}"/>
              </a:ext>
            </a:extLst>
          </p:cNvPr>
          <p:cNvSpPr txBox="1"/>
          <p:nvPr/>
        </p:nvSpPr>
        <p:spPr>
          <a:xfrm>
            <a:off x="766763" y="3893325"/>
            <a:ext cx="6624464" cy="861774"/>
          </a:xfrm>
          <a:prstGeom prst="rect">
            <a:avLst/>
          </a:prstGeom>
          <a:noFill/>
        </p:spPr>
        <p:txBody>
          <a:bodyPr wrap="square" rtlCol="0">
            <a:spAutoFit/>
          </a:bodyPr>
          <a:lstStyle/>
          <a:p>
            <a:r>
              <a:rPr lang="zh-CN" altLang="en-US" sz="5000" b="1" spc="600" dirty="0">
                <a:solidFill>
                  <a:schemeClr val="tx1">
                    <a:lumMod val="85000"/>
                    <a:lumOff val="15000"/>
                  </a:schemeClr>
                </a:solidFill>
              </a:rPr>
              <a:t>学习剪辑思维</a:t>
            </a:r>
          </a:p>
        </p:txBody>
      </p:sp>
      <p:sp>
        <p:nvSpPr>
          <p:cNvPr id="8" name="任意多边形: 形状 7">
            <a:extLst>
              <a:ext uri="{FF2B5EF4-FFF2-40B4-BE49-F238E27FC236}">
                <a16:creationId xmlns:a16="http://schemas.microsoft.com/office/drawing/2014/main" id="{B6FC3C2D-B56B-4187-9D17-AB05832576AD}"/>
              </a:ext>
            </a:extLst>
          </p:cNvPr>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6360020B-8CDF-4D02-86DC-1D595B64ACAB}"/>
              </a:ext>
            </a:extLst>
          </p:cNvPr>
          <p:cNvSpPr txBox="1"/>
          <p:nvPr/>
        </p:nvSpPr>
        <p:spPr>
          <a:xfrm>
            <a:off x="766763" y="5014965"/>
            <a:ext cx="7828596" cy="880369"/>
          </a:xfrm>
          <a:prstGeom prst="rect">
            <a:avLst/>
          </a:prstGeom>
          <a:noFill/>
        </p:spPr>
        <p:txBody>
          <a:bodyPr wrap="square" rtlCol="0">
            <a:spAutoFit/>
          </a:bodyPr>
          <a:lstStyle/>
          <a:p>
            <a:pPr>
              <a:lnSpc>
                <a:spcPct val="150000"/>
              </a:lnSpc>
            </a:pPr>
            <a:r>
              <a:rPr lang="zh-CN" altLang="en-US" b="1" dirty="0">
                <a:solidFill>
                  <a:srgbClr val="121212"/>
                </a:solidFill>
                <a:latin typeface="-apple-system"/>
              </a:rPr>
              <a:t>框架思维 </a:t>
            </a:r>
            <a:r>
              <a:rPr lang="en-US" altLang="zh-CN" b="1" dirty="0">
                <a:solidFill>
                  <a:srgbClr val="121212"/>
                </a:solidFill>
                <a:latin typeface="-apple-system"/>
              </a:rPr>
              <a:t>+ </a:t>
            </a:r>
            <a:r>
              <a:rPr lang="zh-CN" altLang="en-US" b="1" dirty="0">
                <a:solidFill>
                  <a:srgbClr val="121212"/>
                </a:solidFill>
                <a:latin typeface="-apple-system"/>
              </a:rPr>
              <a:t>写作思维 </a:t>
            </a:r>
            <a:r>
              <a:rPr lang="en-US" altLang="zh-CN" b="1" dirty="0">
                <a:solidFill>
                  <a:srgbClr val="121212"/>
                </a:solidFill>
                <a:latin typeface="-apple-system"/>
              </a:rPr>
              <a:t>+ </a:t>
            </a:r>
            <a:r>
              <a:rPr lang="zh-CN" altLang="en-US" b="1" dirty="0">
                <a:solidFill>
                  <a:srgbClr val="121212"/>
                </a:solidFill>
                <a:latin typeface="-apple-system"/>
              </a:rPr>
              <a:t>设锚思维</a:t>
            </a:r>
            <a:endParaRPr lang="en-US" altLang="zh-CN" b="1" dirty="0">
              <a:solidFill>
                <a:srgbClr val="121212"/>
              </a:solidFill>
              <a:latin typeface="-apple-system"/>
            </a:endParaRPr>
          </a:p>
          <a:p>
            <a:pPr>
              <a:lnSpc>
                <a:spcPct val="150000"/>
              </a:lnSpc>
            </a:pPr>
            <a:endParaRPr lang="en-US" altLang="zh-CN" b="1" dirty="0">
              <a:solidFill>
                <a:srgbClr val="121212"/>
              </a:solidFill>
              <a:latin typeface="-apple-system"/>
            </a:endParaRPr>
          </a:p>
        </p:txBody>
      </p:sp>
      <p:sp>
        <p:nvSpPr>
          <p:cNvPr id="11" name="任意多边形: 形状 10">
            <a:extLst>
              <a:ext uri="{FF2B5EF4-FFF2-40B4-BE49-F238E27FC236}">
                <a16:creationId xmlns:a16="http://schemas.microsoft.com/office/drawing/2014/main" id="{5A6FA8ED-D3D3-4545-95AD-08426AEFD55D}"/>
              </a:ext>
            </a:extLst>
          </p:cNvPr>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3253FA98-EE50-443C-A748-681D051F3A60}"/>
              </a:ext>
            </a:extLst>
          </p:cNvPr>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ABF3114B-F0D6-4285-AB0A-463C70E4FC93}"/>
              </a:ext>
            </a:extLst>
          </p:cNvPr>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4543C0E7-5B10-4FEF-965A-C862B46EC9F5}"/>
              </a:ext>
            </a:extLst>
          </p:cNvPr>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 name="图片 5" descr="文本&#10;&#10;描述已自动生成">
            <a:extLst>
              <a:ext uri="{FF2B5EF4-FFF2-40B4-BE49-F238E27FC236}">
                <a16:creationId xmlns:a16="http://schemas.microsoft.com/office/drawing/2014/main" id="{5A39F7C7-D718-471C-91DF-F63A79E8A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9" y="-28953"/>
            <a:ext cx="4038600" cy="918484"/>
          </a:xfrm>
          <a:prstGeom prst="rect">
            <a:avLst/>
          </a:prstGeom>
        </p:spPr>
      </p:pic>
    </p:spTree>
    <p:extLst>
      <p:ext uri="{BB962C8B-B14F-4D97-AF65-F5344CB8AC3E}">
        <p14:creationId xmlns:p14="http://schemas.microsoft.com/office/powerpoint/2010/main" val="40372414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学习剪辑思维</a:t>
            </a:r>
            <a:endParaRPr sz="2400" b="1" dirty="0">
              <a:solidFill>
                <a:schemeClr val="tx1">
                  <a:lumMod val="85000"/>
                  <a:lumOff val="15000"/>
                </a:schemeClr>
              </a:solidFill>
            </a:endParaRPr>
          </a:p>
        </p:txBody>
      </p:sp>
      <p:sp>
        <p:nvSpPr>
          <p:cNvPr id="5" name="矩形 4"/>
          <p:cNvSpPr/>
          <p:nvPr/>
        </p:nvSpPr>
        <p:spPr>
          <a:xfrm>
            <a:off x="1164275" y="1970160"/>
            <a:ext cx="10443855" cy="4758354"/>
          </a:xfrm>
          <a:prstGeom prst="rect">
            <a:avLst/>
          </a:prstGeom>
          <a:noFill/>
        </p:spPr>
        <p:txBody>
          <a:bodyPr wrap="square" rtlCol="0">
            <a:spAutoFit/>
          </a:bodyPr>
          <a:lstStyle/>
          <a:p>
            <a:pPr>
              <a:lnSpc>
                <a:spcPct val="150000"/>
              </a:lnSpc>
            </a:pPr>
            <a:r>
              <a:rPr lang="zh-CN" altLang="en-US" sz="2400" b="1" i="0" dirty="0">
                <a:solidFill>
                  <a:srgbClr val="121212"/>
                </a:solidFill>
                <a:effectLst/>
                <a:latin typeface="-apple-system"/>
              </a:rPr>
              <a:t>剪辑</a:t>
            </a:r>
            <a:r>
              <a:rPr lang="en-US" altLang="zh-CN" sz="2400" b="1" i="0" dirty="0">
                <a:solidFill>
                  <a:srgbClr val="121212"/>
                </a:solidFill>
                <a:effectLst/>
                <a:latin typeface="-apple-system"/>
              </a:rPr>
              <a:t>——</a:t>
            </a:r>
            <a:r>
              <a:rPr lang="zh-CN" altLang="en-US" sz="2400" b="1" i="0" dirty="0">
                <a:solidFill>
                  <a:srgbClr val="121212"/>
                </a:solidFill>
                <a:effectLst/>
                <a:latin typeface="-apple-system"/>
              </a:rPr>
              <a:t>把收集的材料进行加工、整理的能力</a:t>
            </a:r>
            <a:endParaRPr lang="en-US" altLang="zh-CN" sz="2400" b="1" i="0" dirty="0">
              <a:solidFill>
                <a:srgbClr val="121212"/>
              </a:solidFill>
              <a:effectLst/>
              <a:latin typeface="-apple-system"/>
            </a:endParaRPr>
          </a:p>
          <a:p>
            <a:pPr>
              <a:lnSpc>
                <a:spcPct val="150000"/>
              </a:lnSpc>
            </a:pPr>
            <a:endParaRPr lang="en-US" altLang="zh-CN" b="1" i="0" dirty="0">
              <a:solidFill>
                <a:srgbClr val="121212"/>
              </a:solidFill>
              <a:effectLst/>
              <a:latin typeface="-apple-system"/>
            </a:endParaRPr>
          </a:p>
          <a:p>
            <a:pPr>
              <a:lnSpc>
                <a:spcPct val="150000"/>
              </a:lnSpc>
            </a:pPr>
            <a:r>
              <a:rPr lang="zh-CN" altLang="en-US" b="1" dirty="0">
                <a:solidFill>
                  <a:srgbClr val="121212"/>
                </a:solidFill>
                <a:latin typeface="-apple-system"/>
              </a:rPr>
              <a:t>框架思维 </a:t>
            </a:r>
            <a:r>
              <a:rPr lang="en-US" altLang="zh-CN" b="1" dirty="0">
                <a:solidFill>
                  <a:srgbClr val="121212"/>
                </a:solidFill>
                <a:latin typeface="-apple-system"/>
              </a:rPr>
              <a:t>+ </a:t>
            </a:r>
            <a:r>
              <a:rPr lang="zh-CN" altLang="en-US" b="1" dirty="0">
                <a:solidFill>
                  <a:srgbClr val="121212"/>
                </a:solidFill>
                <a:latin typeface="-apple-system"/>
              </a:rPr>
              <a:t>写作思维 </a:t>
            </a:r>
            <a:r>
              <a:rPr lang="en-US" altLang="zh-CN" b="1" dirty="0">
                <a:solidFill>
                  <a:srgbClr val="121212"/>
                </a:solidFill>
                <a:latin typeface="-apple-system"/>
              </a:rPr>
              <a:t>+ </a:t>
            </a:r>
            <a:r>
              <a:rPr lang="zh-CN" altLang="en-US" b="1" dirty="0">
                <a:solidFill>
                  <a:srgbClr val="121212"/>
                </a:solidFill>
                <a:latin typeface="-apple-system"/>
              </a:rPr>
              <a:t>设锚思维</a:t>
            </a:r>
            <a:endParaRPr lang="en-US" altLang="zh-CN" b="1" dirty="0">
              <a:solidFill>
                <a:srgbClr val="121212"/>
              </a:solidFill>
              <a:latin typeface="-apple-system"/>
            </a:endParaRPr>
          </a:p>
          <a:p>
            <a:pPr>
              <a:lnSpc>
                <a:spcPct val="150000"/>
              </a:lnSpc>
            </a:pPr>
            <a:endParaRPr lang="en-US" altLang="zh-CN" b="1" dirty="0">
              <a:solidFill>
                <a:srgbClr val="121212"/>
              </a:solidFill>
              <a:latin typeface="-apple-system"/>
            </a:endParaRPr>
          </a:p>
          <a:p>
            <a:pPr>
              <a:lnSpc>
                <a:spcPct val="150000"/>
              </a:lnSpc>
            </a:pPr>
            <a:r>
              <a:rPr lang="zh-CN" altLang="en-US" b="1" dirty="0">
                <a:solidFill>
                  <a:srgbClr val="121212"/>
                </a:solidFill>
                <a:latin typeface="-apple-system"/>
              </a:rPr>
              <a:t>框架思维：（列提纲、写脚本）</a:t>
            </a:r>
            <a:endParaRPr lang="en-US" altLang="zh-CN" b="1" dirty="0">
              <a:solidFill>
                <a:srgbClr val="121212"/>
              </a:solidFill>
              <a:latin typeface="-apple-system"/>
            </a:endParaRPr>
          </a:p>
          <a:p>
            <a:pPr>
              <a:lnSpc>
                <a:spcPct val="150000"/>
              </a:lnSpc>
            </a:pPr>
            <a:r>
              <a:rPr lang="zh-CN" altLang="en-US" dirty="0">
                <a:solidFill>
                  <a:srgbClr val="121212"/>
                </a:solidFill>
                <a:latin typeface="-apple-system"/>
              </a:rPr>
              <a:t>导入素材、动手剪辑前，用一定的时间思考，大致了解所有的素材和镜头风格，搭建好剪辑结构</a:t>
            </a:r>
            <a:endParaRPr lang="en-US" altLang="zh-CN" dirty="0">
              <a:solidFill>
                <a:srgbClr val="121212"/>
              </a:solidFill>
              <a:latin typeface="-apple-system"/>
            </a:endParaRPr>
          </a:p>
          <a:p>
            <a:pPr>
              <a:lnSpc>
                <a:spcPct val="150000"/>
              </a:lnSpc>
            </a:pPr>
            <a:r>
              <a:rPr lang="zh-CN" altLang="en-US" b="1" dirty="0">
                <a:solidFill>
                  <a:srgbClr val="121212"/>
                </a:solidFill>
                <a:latin typeface="-apple-system"/>
              </a:rPr>
              <a:t>写作思维</a:t>
            </a:r>
            <a:r>
              <a:rPr lang="zh-CN" altLang="en-US" b="1" dirty="0">
                <a:solidFill>
                  <a:srgbClr val="121212"/>
                </a:solidFill>
                <a:latin typeface="-apple-system"/>
                <a:sym typeface="Wingdings" panose="05000000000000000000" pitchFamily="2" charset="2"/>
              </a:rPr>
              <a:t>：（具体创作）</a:t>
            </a:r>
            <a:endParaRPr lang="en-US" altLang="zh-CN" b="1" dirty="0">
              <a:solidFill>
                <a:srgbClr val="121212"/>
              </a:solidFill>
              <a:latin typeface="-apple-system"/>
            </a:endParaRPr>
          </a:p>
          <a:p>
            <a:pPr>
              <a:lnSpc>
                <a:spcPct val="150000"/>
              </a:lnSpc>
            </a:pPr>
            <a:r>
              <a:rPr lang="zh-CN" altLang="en-US" dirty="0">
                <a:solidFill>
                  <a:srgbClr val="121212"/>
                </a:solidFill>
                <a:latin typeface="-apple-system"/>
              </a:rPr>
              <a:t>剪辑遵循剧本的基本写作规律</a:t>
            </a:r>
            <a:r>
              <a:rPr lang="en-US" altLang="zh-CN" dirty="0">
                <a:solidFill>
                  <a:srgbClr val="121212"/>
                </a:solidFill>
                <a:latin typeface="-apple-system"/>
              </a:rPr>
              <a:t>——</a:t>
            </a:r>
            <a:r>
              <a:rPr lang="zh-CN" altLang="en-US" dirty="0">
                <a:solidFill>
                  <a:srgbClr val="121212"/>
                </a:solidFill>
                <a:latin typeface="-apple-system"/>
              </a:rPr>
              <a:t>三幕化结构：建置阶段 </a:t>
            </a:r>
            <a:r>
              <a:rPr lang="en-US" altLang="zh-CN" dirty="0">
                <a:solidFill>
                  <a:srgbClr val="121212"/>
                </a:solidFill>
                <a:latin typeface="-apple-system"/>
              </a:rPr>
              <a:t>- </a:t>
            </a:r>
            <a:r>
              <a:rPr lang="zh-CN" altLang="en-US" dirty="0">
                <a:solidFill>
                  <a:srgbClr val="121212"/>
                </a:solidFill>
                <a:latin typeface="-apple-system"/>
              </a:rPr>
              <a:t>复杂化阶段 </a:t>
            </a:r>
            <a:r>
              <a:rPr lang="en-US" altLang="zh-CN" dirty="0">
                <a:solidFill>
                  <a:srgbClr val="121212"/>
                </a:solidFill>
                <a:latin typeface="-apple-system"/>
              </a:rPr>
              <a:t>- </a:t>
            </a:r>
            <a:r>
              <a:rPr lang="zh-CN" altLang="en-US" dirty="0">
                <a:solidFill>
                  <a:srgbClr val="121212"/>
                </a:solidFill>
                <a:latin typeface="-apple-system"/>
              </a:rPr>
              <a:t>危机与解决阶段（起承转合）</a:t>
            </a:r>
            <a:endParaRPr lang="en-US" altLang="zh-CN" dirty="0">
              <a:solidFill>
                <a:srgbClr val="121212"/>
              </a:solidFill>
              <a:latin typeface="-apple-system"/>
            </a:endParaRPr>
          </a:p>
          <a:p>
            <a:pPr>
              <a:lnSpc>
                <a:spcPct val="150000"/>
              </a:lnSpc>
            </a:pPr>
            <a:r>
              <a:rPr lang="zh-CN" altLang="en-US" b="1" dirty="0">
                <a:solidFill>
                  <a:srgbClr val="121212"/>
                </a:solidFill>
                <a:latin typeface="-apple-system"/>
              </a:rPr>
              <a:t>设锚思维：（细节优化）</a:t>
            </a:r>
            <a:endParaRPr lang="en-US" altLang="zh-CN" b="1" dirty="0">
              <a:solidFill>
                <a:srgbClr val="121212"/>
              </a:solidFill>
              <a:latin typeface="-apple-system"/>
            </a:endParaRPr>
          </a:p>
          <a:p>
            <a:pPr>
              <a:lnSpc>
                <a:spcPct val="150000"/>
              </a:lnSpc>
            </a:pPr>
            <a:r>
              <a:rPr lang="zh-CN" altLang="en-US" dirty="0">
                <a:solidFill>
                  <a:srgbClr val="121212"/>
                </a:solidFill>
                <a:latin typeface="-apple-system"/>
              </a:rPr>
              <a:t>用镜头、音效、转场等手法，让剧本的每一幕之间呈现出明显的逻辑关系：顺承、转折、铺垫</a:t>
            </a: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3" name="图片 2">
            <a:extLst>
              <a:ext uri="{FF2B5EF4-FFF2-40B4-BE49-F238E27FC236}">
                <a16:creationId xmlns:a16="http://schemas.microsoft.com/office/drawing/2014/main" id="{65EB96B4-8069-D77B-3803-3E6FE2D0D934}"/>
              </a:ext>
            </a:extLst>
          </p:cNvPr>
          <p:cNvPicPr>
            <a:picLocks noChangeAspect="1"/>
          </p:cNvPicPr>
          <p:nvPr/>
        </p:nvPicPr>
        <p:blipFill>
          <a:blip r:embed="rId3"/>
          <a:stretch>
            <a:fillRect/>
          </a:stretch>
        </p:blipFill>
        <p:spPr>
          <a:xfrm>
            <a:off x="7431554" y="862648"/>
            <a:ext cx="4562475" cy="3076575"/>
          </a:xfrm>
          <a:prstGeom prst="rect">
            <a:avLst/>
          </a:prstGeom>
        </p:spPr>
      </p:pic>
    </p:spTree>
    <p:extLst>
      <p:ext uri="{BB962C8B-B14F-4D97-AF65-F5344CB8AC3E}">
        <p14:creationId xmlns:p14="http://schemas.microsoft.com/office/powerpoint/2010/main" val="25115850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7" dur="500"/>
                                        <p:tgtEl>
                                          <p:spTgt spid="5">
                                            <p:txEl>
                                              <p:pRg st="4" end="4"/>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0" dur="500"/>
                                        <p:tgtEl>
                                          <p:spTgt spid="5">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5" dur="500"/>
                                        <p:tgtEl>
                                          <p:spTgt spid="5">
                                            <p:txEl>
                                              <p:pRg st="6" end="6"/>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randombar(horizontal)">
                                      <p:cBhvr>
                                        <p:cTn id="28" dur="500"/>
                                        <p:tgtEl>
                                          <p:spTgt spid="5">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5">
                                            <p:txEl>
                                              <p:pRg st="8" end="8"/>
                                            </p:txEl>
                                          </p:spTgt>
                                        </p:tgtEl>
                                        <p:attrNameLst>
                                          <p:attrName>style.visibility</p:attrName>
                                        </p:attrNameLst>
                                      </p:cBhvr>
                                      <p:to>
                                        <p:strVal val="visible"/>
                                      </p:to>
                                    </p:set>
                                    <p:animEffect transition="in" filter="randombar(horizontal)">
                                      <p:cBhvr>
                                        <p:cTn id="38" dur="500"/>
                                        <p:tgtEl>
                                          <p:spTgt spid="5">
                                            <p:txEl>
                                              <p:pRg st="8" end="8"/>
                                            </p:txEl>
                                          </p:spTgt>
                                        </p:tgtEl>
                                      </p:cBhvr>
                                    </p:animEffect>
                                  </p:childTnLst>
                                </p:cTn>
                              </p:par>
                              <p:par>
                                <p:cTn id="39" presetID="14" presetClass="entr" presetSubtype="10" fill="hold" nodeType="with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Effect transition="in" filter="randombar(horizontal)">
                                      <p:cBhvr>
                                        <p:cTn id="41"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框架思维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脚本创作</a:t>
            </a:r>
            <a:endParaRPr sz="2400" b="1" dirty="0">
              <a:solidFill>
                <a:schemeClr val="tx1">
                  <a:lumMod val="85000"/>
                  <a:lumOff val="15000"/>
                </a:schemeClr>
              </a:solidFill>
            </a:endParaRPr>
          </a:p>
        </p:txBody>
      </p:sp>
      <p:sp>
        <p:nvSpPr>
          <p:cNvPr id="5" name="矩形 4"/>
          <p:cNvSpPr/>
          <p:nvPr/>
        </p:nvSpPr>
        <p:spPr>
          <a:xfrm>
            <a:off x="3663850" y="2173223"/>
            <a:ext cx="4864300" cy="2859244"/>
          </a:xfrm>
          <a:prstGeom prst="rect">
            <a:avLst/>
          </a:prstGeom>
          <a:noFill/>
        </p:spPr>
        <p:txBody>
          <a:bodyPr wrap="square" rtlCol="0">
            <a:spAutoFit/>
          </a:bodyPr>
          <a:lstStyle/>
          <a:p>
            <a:pPr>
              <a:lnSpc>
                <a:spcPct val="150000"/>
              </a:lnSpc>
            </a:pPr>
            <a:r>
              <a:rPr lang="zh-CN" altLang="en-US" sz="4400" b="1" dirty="0">
                <a:solidFill>
                  <a:srgbClr val="121212"/>
                </a:solidFill>
                <a:latin typeface="-apple-system"/>
              </a:rPr>
              <a:t>为什么要写脚本？</a:t>
            </a:r>
            <a:endParaRPr lang="en-US" altLang="zh-CN" sz="4400" b="1" dirty="0">
              <a:solidFill>
                <a:srgbClr val="121212"/>
              </a:solidFill>
              <a:latin typeface="-apple-system"/>
            </a:endParaRPr>
          </a:p>
          <a:p>
            <a:pPr>
              <a:lnSpc>
                <a:spcPct val="150000"/>
              </a:lnSpc>
            </a:pPr>
            <a:br>
              <a:rPr lang="zh-CN" altLang="en-US" sz="4000" dirty="0">
                <a:solidFill>
                  <a:srgbClr val="121212"/>
                </a:solidFill>
                <a:latin typeface="-apple-system"/>
              </a:rPr>
            </a:br>
            <a:endParaRPr lang="zh-CN" altLang="en-US" sz="4000"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2" name="文本框 1">
            <a:extLst>
              <a:ext uri="{FF2B5EF4-FFF2-40B4-BE49-F238E27FC236}">
                <a16:creationId xmlns:a16="http://schemas.microsoft.com/office/drawing/2014/main" id="{CF079382-91FD-C434-0B9A-F3344BB2481D}"/>
              </a:ext>
            </a:extLst>
          </p:cNvPr>
          <p:cNvSpPr txBox="1"/>
          <p:nvPr/>
        </p:nvSpPr>
        <p:spPr>
          <a:xfrm>
            <a:off x="4360225" y="3827001"/>
            <a:ext cx="3280706" cy="1446550"/>
          </a:xfrm>
          <a:prstGeom prst="rect">
            <a:avLst/>
          </a:prstGeom>
          <a:noFill/>
        </p:spPr>
        <p:txBody>
          <a:bodyPr wrap="square" rtlCol="0">
            <a:spAutoFit/>
          </a:bodyPr>
          <a:lstStyle/>
          <a:p>
            <a:pPr algn="ctr"/>
            <a:r>
              <a:rPr lang="zh-CN" altLang="en-US" sz="4400" dirty="0"/>
              <a:t>提高短视频拍摄质量</a:t>
            </a:r>
          </a:p>
        </p:txBody>
      </p:sp>
      <p:sp>
        <p:nvSpPr>
          <p:cNvPr id="6" name="文本框 5">
            <a:extLst>
              <a:ext uri="{FF2B5EF4-FFF2-40B4-BE49-F238E27FC236}">
                <a16:creationId xmlns:a16="http://schemas.microsoft.com/office/drawing/2014/main" id="{04EABC7D-07EA-5804-A422-7B837A1E6CA1}"/>
              </a:ext>
            </a:extLst>
          </p:cNvPr>
          <p:cNvSpPr txBox="1"/>
          <p:nvPr/>
        </p:nvSpPr>
        <p:spPr>
          <a:xfrm>
            <a:off x="8459636" y="3827001"/>
            <a:ext cx="3280706" cy="1446550"/>
          </a:xfrm>
          <a:prstGeom prst="rect">
            <a:avLst/>
          </a:prstGeom>
          <a:noFill/>
        </p:spPr>
        <p:txBody>
          <a:bodyPr wrap="square" rtlCol="0">
            <a:spAutoFit/>
          </a:bodyPr>
          <a:lstStyle/>
          <a:p>
            <a:pPr algn="ctr"/>
            <a:r>
              <a:rPr lang="zh-CN" altLang="en-US" sz="4400" dirty="0"/>
              <a:t>拍摄时思路更加清晰</a:t>
            </a:r>
          </a:p>
        </p:txBody>
      </p:sp>
      <p:sp>
        <p:nvSpPr>
          <p:cNvPr id="7" name="加号 6">
            <a:extLst>
              <a:ext uri="{FF2B5EF4-FFF2-40B4-BE49-F238E27FC236}">
                <a16:creationId xmlns:a16="http://schemas.microsoft.com/office/drawing/2014/main" id="{5D897495-279B-25F6-00B5-F248F47FDA49}"/>
              </a:ext>
            </a:extLst>
          </p:cNvPr>
          <p:cNvSpPr/>
          <p:nvPr/>
        </p:nvSpPr>
        <p:spPr>
          <a:xfrm>
            <a:off x="3420234" y="4013193"/>
            <a:ext cx="857703" cy="911431"/>
          </a:xfrm>
          <a:prstGeom prst="mathPlu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加号 13">
            <a:extLst>
              <a:ext uri="{FF2B5EF4-FFF2-40B4-BE49-F238E27FC236}">
                <a16:creationId xmlns:a16="http://schemas.microsoft.com/office/drawing/2014/main" id="{34776D74-5D85-B20A-76F5-6982560AE790}"/>
              </a:ext>
            </a:extLst>
          </p:cNvPr>
          <p:cNvSpPr/>
          <p:nvPr/>
        </p:nvSpPr>
        <p:spPr>
          <a:xfrm>
            <a:off x="7621432" y="4013193"/>
            <a:ext cx="857703" cy="911431"/>
          </a:xfrm>
          <a:prstGeom prst="mathPlu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A48ECD83-1A49-0BB5-705D-277E51ABBEDC}"/>
              </a:ext>
            </a:extLst>
          </p:cNvPr>
          <p:cNvSpPr txBox="1"/>
          <p:nvPr/>
        </p:nvSpPr>
        <p:spPr>
          <a:xfrm>
            <a:off x="672932" y="3861433"/>
            <a:ext cx="2849089" cy="1446550"/>
          </a:xfrm>
          <a:prstGeom prst="rect">
            <a:avLst/>
          </a:prstGeom>
          <a:noFill/>
        </p:spPr>
        <p:txBody>
          <a:bodyPr wrap="square" rtlCol="0">
            <a:spAutoFit/>
          </a:bodyPr>
          <a:lstStyle/>
          <a:p>
            <a:pPr algn="ctr"/>
            <a:r>
              <a:rPr lang="zh-CN" altLang="en-US" sz="4400" dirty="0"/>
              <a:t>节省团队沟通时间</a:t>
            </a:r>
          </a:p>
        </p:txBody>
      </p:sp>
    </p:spTree>
    <p:extLst>
      <p:ext uri="{BB962C8B-B14F-4D97-AF65-F5344CB8AC3E}">
        <p14:creationId xmlns:p14="http://schemas.microsoft.com/office/powerpoint/2010/main" val="139188665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12A1EA2B-4181-464A-9F94-B1F799080141}"/>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B23FD9E4-5154-44E5-A664-09B67439813B}"/>
              </a:ext>
            </a:extLst>
          </p:cNvPr>
          <p:cNvSpPr txBox="1"/>
          <p:nvPr/>
        </p:nvSpPr>
        <p:spPr>
          <a:xfrm>
            <a:off x="1164276" y="355470"/>
            <a:ext cx="2621230" cy="584775"/>
          </a:xfrm>
          <a:prstGeom prst="rect">
            <a:avLst/>
          </a:prstGeom>
          <a:noFill/>
        </p:spPr>
        <p:txBody>
          <a:bodyPr wrap="none" rtlCol="0">
            <a:spAutoFit/>
          </a:bodyPr>
          <a:lstStyle/>
          <a:p>
            <a:r>
              <a:rPr lang="zh-CN" altLang="en-US" sz="3200" b="1" spc="600" dirty="0">
                <a:solidFill>
                  <a:schemeClr val="tx1">
                    <a:lumMod val="85000"/>
                    <a:lumOff val="15000"/>
                  </a:schemeClr>
                </a:solidFill>
              </a:rPr>
              <a:t>主讲人介绍</a:t>
            </a:r>
          </a:p>
        </p:txBody>
      </p:sp>
      <p:sp>
        <p:nvSpPr>
          <p:cNvPr id="5" name="文本框 4">
            <a:extLst>
              <a:ext uri="{FF2B5EF4-FFF2-40B4-BE49-F238E27FC236}">
                <a16:creationId xmlns:a16="http://schemas.microsoft.com/office/drawing/2014/main" id="{F2D2E469-94B8-48C5-905A-2A010478AF84}"/>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00</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ABC35D38-0755-4891-B946-A5AE0DCD7939}"/>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任意多边形: 形状 8">
            <a:extLst>
              <a:ext uri="{FF2B5EF4-FFF2-40B4-BE49-F238E27FC236}">
                <a16:creationId xmlns:a16="http://schemas.microsoft.com/office/drawing/2014/main" id="{42FAEFB2-D9B1-4F63-A32F-6BD6108EC9D2}"/>
              </a:ext>
            </a:extLst>
          </p:cNvPr>
          <p:cNvSpPr/>
          <p:nvPr/>
        </p:nvSpPr>
        <p:spPr>
          <a:xfrm>
            <a:off x="763544" y="1466940"/>
            <a:ext cx="1358481" cy="119581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文本框 10">
            <a:extLst>
              <a:ext uri="{FF2B5EF4-FFF2-40B4-BE49-F238E27FC236}">
                <a16:creationId xmlns:a16="http://schemas.microsoft.com/office/drawing/2014/main" id="{23A75998-66E9-4D05-AD60-0EC54BB061A2}"/>
              </a:ext>
            </a:extLst>
          </p:cNvPr>
          <p:cNvSpPr txBox="1"/>
          <p:nvPr/>
        </p:nvSpPr>
        <p:spPr>
          <a:xfrm>
            <a:off x="3633083" y="1823643"/>
            <a:ext cx="5141463" cy="422616"/>
          </a:xfrm>
          <a:prstGeom prst="rect">
            <a:avLst/>
          </a:prstGeom>
          <a:noFill/>
        </p:spPr>
        <p:txBody>
          <a:bodyPr wrap="square" rtlCol="0">
            <a:spAutoFit/>
          </a:bodyPr>
          <a:lstStyle/>
          <a:p>
            <a:pPr algn="just">
              <a:lnSpc>
                <a:spcPct val="130000"/>
              </a:lnSpc>
            </a:pPr>
            <a:r>
              <a:rPr lang="zh-CN" altLang="en-US" sz="1800" dirty="0">
                <a:latin typeface="微软雅黑" panose="020B0503020204020204" pitchFamily="-128" charset="-122"/>
                <a:ea typeface="微软雅黑" panose="020B0503020204020204" pitchFamily="-128" charset="-122"/>
              </a:rPr>
              <a:t> 经济管理学院 信息管理与信息系统专业 经</a:t>
            </a:r>
            <a:r>
              <a:rPr lang="en-US" altLang="zh-CN" sz="1800" dirty="0">
                <a:latin typeface="微软雅黑" panose="020B0503020204020204" pitchFamily="-128" charset="-122"/>
                <a:ea typeface="微软雅黑" panose="020B0503020204020204" pitchFamily="-128" charset="-122"/>
              </a:rPr>
              <a:t>91</a:t>
            </a:r>
            <a:r>
              <a:rPr lang="zh-CN" altLang="en-US" sz="1800" dirty="0">
                <a:latin typeface="微软雅黑" panose="020B0503020204020204" pitchFamily="-128" charset="-122"/>
                <a:ea typeface="微软雅黑" panose="020B0503020204020204" pitchFamily="-128" charset="-122"/>
              </a:rPr>
              <a:t>班</a:t>
            </a:r>
            <a:endParaRPr lang="zh-CN" altLang="en-US" dirty="0">
              <a:solidFill>
                <a:schemeClr val="tx1">
                  <a:lumMod val="85000"/>
                  <a:lumOff val="15000"/>
                </a:schemeClr>
              </a:solidFill>
            </a:endParaRPr>
          </a:p>
        </p:txBody>
      </p:sp>
      <p:sp>
        <p:nvSpPr>
          <p:cNvPr id="12" name="文本框 11">
            <a:extLst>
              <a:ext uri="{FF2B5EF4-FFF2-40B4-BE49-F238E27FC236}">
                <a16:creationId xmlns:a16="http://schemas.microsoft.com/office/drawing/2014/main" id="{3579D3BF-D930-462F-A4AE-33897B82E286}"/>
              </a:ext>
            </a:extLst>
          </p:cNvPr>
          <p:cNvSpPr txBox="1"/>
          <p:nvPr/>
        </p:nvSpPr>
        <p:spPr>
          <a:xfrm>
            <a:off x="2386173" y="1834014"/>
            <a:ext cx="2938057" cy="461665"/>
          </a:xfrm>
          <a:prstGeom prst="rect">
            <a:avLst/>
          </a:prstGeom>
          <a:noFill/>
        </p:spPr>
        <p:txBody>
          <a:bodyPr wrap="square" rtlCol="0">
            <a:spAutoFit/>
          </a:bodyPr>
          <a:lstStyle/>
          <a:p>
            <a:r>
              <a:rPr lang="zh-CN" altLang="en-US" sz="2400" b="1" dirty="0">
                <a:solidFill>
                  <a:schemeClr val="tx1">
                    <a:lumMod val="85000"/>
                    <a:lumOff val="15000"/>
                  </a:schemeClr>
                </a:solidFill>
              </a:rPr>
              <a:t>梁兆麟</a:t>
            </a:r>
          </a:p>
        </p:txBody>
      </p:sp>
      <p:pic>
        <p:nvPicPr>
          <p:cNvPr id="13" name="图片 12" descr="文本&#10;&#10;描述已自动生成">
            <a:extLst>
              <a:ext uri="{FF2B5EF4-FFF2-40B4-BE49-F238E27FC236}">
                <a16:creationId xmlns:a16="http://schemas.microsoft.com/office/drawing/2014/main" id="{7223E811-9C65-4B46-B459-9D5C63E4F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文本框 14">
            <a:extLst>
              <a:ext uri="{FF2B5EF4-FFF2-40B4-BE49-F238E27FC236}">
                <a16:creationId xmlns:a16="http://schemas.microsoft.com/office/drawing/2014/main" id="{D752B794-24DA-4873-980D-CDB9C2E9286D}"/>
              </a:ext>
            </a:extLst>
          </p:cNvPr>
          <p:cNvSpPr txBox="1"/>
          <p:nvPr/>
        </p:nvSpPr>
        <p:spPr>
          <a:xfrm>
            <a:off x="2386173" y="2451447"/>
            <a:ext cx="6388373" cy="422616"/>
          </a:xfrm>
          <a:prstGeom prst="rect">
            <a:avLst/>
          </a:prstGeom>
          <a:noFill/>
        </p:spPr>
        <p:txBody>
          <a:bodyPr wrap="square" rtlCol="0">
            <a:spAutoFit/>
          </a:bodyPr>
          <a:lstStyle/>
          <a:p>
            <a:pPr algn="just">
              <a:lnSpc>
                <a:spcPct val="130000"/>
              </a:lnSpc>
            </a:pPr>
            <a:r>
              <a:rPr lang="zh-CN" altLang="en-US" sz="1800" dirty="0">
                <a:latin typeface="微软雅黑" panose="020B0503020204020204" pitchFamily="-128" charset="-122"/>
                <a:ea typeface="微软雅黑" panose="020B0503020204020204" pitchFamily="-128" charset="-122"/>
              </a:rPr>
              <a:t> 目前担任     清华大学学生学习与发展指导中心工作坊讲师 </a:t>
            </a:r>
            <a:endParaRPr lang="zh-CN" altLang="en-US" dirty="0">
              <a:solidFill>
                <a:schemeClr val="tx1">
                  <a:lumMod val="85000"/>
                  <a:lumOff val="15000"/>
                </a:schemeClr>
              </a:solidFill>
            </a:endParaRPr>
          </a:p>
        </p:txBody>
      </p:sp>
      <p:pic>
        <p:nvPicPr>
          <p:cNvPr id="7" name="图片 6">
            <a:extLst>
              <a:ext uri="{FF2B5EF4-FFF2-40B4-BE49-F238E27FC236}">
                <a16:creationId xmlns:a16="http://schemas.microsoft.com/office/drawing/2014/main" id="{89E315C7-C73B-47D0-9BB9-C8BC46A55336}"/>
              </a:ext>
            </a:extLst>
          </p:cNvPr>
          <p:cNvPicPr>
            <a:picLocks noChangeAspect="1"/>
          </p:cNvPicPr>
          <p:nvPr/>
        </p:nvPicPr>
        <p:blipFill>
          <a:blip r:embed="rId3"/>
          <a:stretch>
            <a:fillRect/>
          </a:stretch>
        </p:blipFill>
        <p:spPr>
          <a:xfrm>
            <a:off x="1216630" y="3113220"/>
            <a:ext cx="3035877" cy="3141779"/>
          </a:xfrm>
          <a:prstGeom prst="rect">
            <a:avLst/>
          </a:prstGeom>
        </p:spPr>
      </p:pic>
      <p:pic>
        <p:nvPicPr>
          <p:cNvPr id="21" name="图片 20">
            <a:extLst>
              <a:ext uri="{FF2B5EF4-FFF2-40B4-BE49-F238E27FC236}">
                <a16:creationId xmlns:a16="http://schemas.microsoft.com/office/drawing/2014/main" id="{DC7CD0CD-F0EF-49EF-8601-F728A764F1A7}"/>
              </a:ext>
            </a:extLst>
          </p:cNvPr>
          <p:cNvPicPr>
            <a:picLocks noChangeAspect="1"/>
          </p:cNvPicPr>
          <p:nvPr/>
        </p:nvPicPr>
        <p:blipFill>
          <a:blip r:embed="rId4"/>
          <a:stretch>
            <a:fillRect/>
          </a:stretch>
        </p:blipFill>
        <p:spPr>
          <a:xfrm>
            <a:off x="7844255" y="3029831"/>
            <a:ext cx="3240232" cy="3379597"/>
          </a:xfrm>
          <a:prstGeom prst="rect">
            <a:avLst/>
          </a:prstGeom>
        </p:spPr>
      </p:pic>
      <p:pic>
        <p:nvPicPr>
          <p:cNvPr id="8" name="图片 7">
            <a:extLst>
              <a:ext uri="{FF2B5EF4-FFF2-40B4-BE49-F238E27FC236}">
                <a16:creationId xmlns:a16="http://schemas.microsoft.com/office/drawing/2014/main" id="{C619CF4E-C94C-4C4F-9852-655ADCD7F445}"/>
              </a:ext>
            </a:extLst>
          </p:cNvPr>
          <p:cNvPicPr>
            <a:picLocks noChangeAspect="1"/>
          </p:cNvPicPr>
          <p:nvPr/>
        </p:nvPicPr>
        <p:blipFill>
          <a:blip r:embed="rId5"/>
          <a:stretch>
            <a:fillRect/>
          </a:stretch>
        </p:blipFill>
        <p:spPr>
          <a:xfrm>
            <a:off x="4347746" y="3029831"/>
            <a:ext cx="3397038" cy="3384906"/>
          </a:xfrm>
          <a:prstGeom prst="rect">
            <a:avLst/>
          </a:prstGeom>
        </p:spPr>
      </p:pic>
    </p:spTree>
    <p:extLst>
      <p:ext uri="{BB962C8B-B14F-4D97-AF65-F5344CB8AC3E}">
        <p14:creationId xmlns:p14="http://schemas.microsoft.com/office/powerpoint/2010/main" val="4626180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框架思维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脚本创作</a:t>
            </a:r>
            <a:endParaRPr sz="2400" b="1" dirty="0">
              <a:solidFill>
                <a:schemeClr val="tx1">
                  <a:lumMod val="85000"/>
                  <a:lumOff val="15000"/>
                </a:schemeClr>
              </a:solidFill>
            </a:endParaRPr>
          </a:p>
        </p:txBody>
      </p:sp>
      <p:sp>
        <p:nvSpPr>
          <p:cNvPr id="5" name="矩形 4"/>
          <p:cNvSpPr/>
          <p:nvPr/>
        </p:nvSpPr>
        <p:spPr>
          <a:xfrm>
            <a:off x="3663850" y="2173223"/>
            <a:ext cx="4864300" cy="2859244"/>
          </a:xfrm>
          <a:prstGeom prst="rect">
            <a:avLst/>
          </a:prstGeom>
          <a:noFill/>
        </p:spPr>
        <p:txBody>
          <a:bodyPr wrap="square" rtlCol="0">
            <a:spAutoFit/>
          </a:bodyPr>
          <a:lstStyle/>
          <a:p>
            <a:pPr>
              <a:lnSpc>
                <a:spcPct val="150000"/>
              </a:lnSpc>
            </a:pPr>
            <a:r>
              <a:rPr lang="zh-CN" altLang="en-US" sz="4400" b="1" dirty="0">
                <a:solidFill>
                  <a:srgbClr val="121212"/>
                </a:solidFill>
                <a:latin typeface="-apple-system"/>
              </a:rPr>
              <a:t>脚本的构成要素？</a:t>
            </a:r>
            <a:endParaRPr lang="en-US" altLang="zh-CN" sz="4400" b="1" dirty="0">
              <a:solidFill>
                <a:srgbClr val="121212"/>
              </a:solidFill>
              <a:latin typeface="-apple-system"/>
            </a:endParaRPr>
          </a:p>
          <a:p>
            <a:pPr>
              <a:lnSpc>
                <a:spcPct val="150000"/>
              </a:lnSpc>
            </a:pPr>
            <a:br>
              <a:rPr lang="zh-CN" altLang="en-US" sz="4000" dirty="0">
                <a:solidFill>
                  <a:srgbClr val="121212"/>
                </a:solidFill>
                <a:latin typeface="-apple-system"/>
              </a:rPr>
            </a:br>
            <a:endParaRPr lang="zh-CN" altLang="en-US" sz="4000"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graphicFrame>
        <p:nvGraphicFramePr>
          <p:cNvPr id="3" name="表格 15">
            <a:extLst>
              <a:ext uri="{FF2B5EF4-FFF2-40B4-BE49-F238E27FC236}">
                <a16:creationId xmlns:a16="http://schemas.microsoft.com/office/drawing/2014/main" id="{02104982-2366-D732-C732-4A58D3448CD9}"/>
              </a:ext>
            </a:extLst>
          </p:cNvPr>
          <p:cNvGraphicFramePr>
            <a:graphicFrameLocks noGrp="1"/>
          </p:cNvGraphicFramePr>
          <p:nvPr>
            <p:extLst>
              <p:ext uri="{D42A27DB-BD31-4B8C-83A1-F6EECF244321}">
                <p14:modId xmlns:p14="http://schemas.microsoft.com/office/powerpoint/2010/main" val="1944652705"/>
              </p:ext>
            </p:extLst>
          </p:nvPr>
        </p:nvGraphicFramePr>
        <p:xfrm>
          <a:off x="704512" y="3646933"/>
          <a:ext cx="10867991" cy="1807499"/>
        </p:xfrm>
        <a:graphic>
          <a:graphicData uri="http://schemas.openxmlformats.org/drawingml/2006/table">
            <a:tbl>
              <a:tblPr firstRow="1" bandRow="1">
                <a:tableStyleId>{5C22544A-7EE6-4342-B048-85BDC9FD1C3A}</a:tableStyleId>
              </a:tblPr>
              <a:tblGrid>
                <a:gridCol w="1230549">
                  <a:extLst>
                    <a:ext uri="{9D8B030D-6E8A-4147-A177-3AD203B41FA5}">
                      <a16:colId xmlns:a16="http://schemas.microsoft.com/office/drawing/2014/main" val="3029251530"/>
                    </a:ext>
                  </a:extLst>
                </a:gridCol>
                <a:gridCol w="760638">
                  <a:extLst>
                    <a:ext uri="{9D8B030D-6E8A-4147-A177-3AD203B41FA5}">
                      <a16:colId xmlns:a16="http://schemas.microsoft.com/office/drawing/2014/main" val="3505145124"/>
                    </a:ext>
                  </a:extLst>
                </a:gridCol>
                <a:gridCol w="1700460">
                  <a:extLst>
                    <a:ext uri="{9D8B030D-6E8A-4147-A177-3AD203B41FA5}">
                      <a16:colId xmlns:a16="http://schemas.microsoft.com/office/drawing/2014/main" val="2769343965"/>
                    </a:ext>
                  </a:extLst>
                </a:gridCol>
                <a:gridCol w="1351498">
                  <a:extLst>
                    <a:ext uri="{9D8B030D-6E8A-4147-A177-3AD203B41FA5}">
                      <a16:colId xmlns:a16="http://schemas.microsoft.com/office/drawing/2014/main" val="155387024"/>
                    </a:ext>
                  </a:extLst>
                </a:gridCol>
                <a:gridCol w="1196068">
                  <a:extLst>
                    <a:ext uri="{9D8B030D-6E8A-4147-A177-3AD203B41FA5}">
                      <a16:colId xmlns:a16="http://schemas.microsoft.com/office/drawing/2014/main" val="4102241994"/>
                    </a:ext>
                  </a:extLst>
                </a:gridCol>
                <a:gridCol w="1343025">
                  <a:extLst>
                    <a:ext uri="{9D8B030D-6E8A-4147-A177-3AD203B41FA5}">
                      <a16:colId xmlns:a16="http://schemas.microsoft.com/office/drawing/2014/main" val="1735485687"/>
                    </a:ext>
                  </a:extLst>
                </a:gridCol>
                <a:gridCol w="1031607">
                  <a:extLst>
                    <a:ext uri="{9D8B030D-6E8A-4147-A177-3AD203B41FA5}">
                      <a16:colId xmlns:a16="http://schemas.microsoft.com/office/drawing/2014/main" val="3219053639"/>
                    </a:ext>
                  </a:extLst>
                </a:gridCol>
                <a:gridCol w="1127073">
                  <a:extLst>
                    <a:ext uri="{9D8B030D-6E8A-4147-A177-3AD203B41FA5}">
                      <a16:colId xmlns:a16="http://schemas.microsoft.com/office/drawing/2014/main" val="1656416836"/>
                    </a:ext>
                  </a:extLst>
                </a:gridCol>
                <a:gridCol w="1127073">
                  <a:extLst>
                    <a:ext uri="{9D8B030D-6E8A-4147-A177-3AD203B41FA5}">
                      <a16:colId xmlns:a16="http://schemas.microsoft.com/office/drawing/2014/main" val="951568433"/>
                    </a:ext>
                  </a:extLst>
                </a:gridCol>
              </a:tblGrid>
              <a:tr h="734152">
                <a:tc>
                  <a:txBody>
                    <a:bodyPr/>
                    <a:lstStyle/>
                    <a:p>
                      <a:pPr algn="ctr"/>
                      <a:r>
                        <a:rPr lang="zh-CN" altLang="en-US" sz="2000" dirty="0"/>
                        <a:t>拍摄场景</a:t>
                      </a:r>
                    </a:p>
                  </a:txBody>
                  <a:tcPr/>
                </a:tc>
                <a:tc>
                  <a:txBody>
                    <a:bodyPr/>
                    <a:lstStyle/>
                    <a:p>
                      <a:pPr algn="ctr"/>
                      <a:r>
                        <a:rPr lang="zh-CN" altLang="en-US" sz="2000" dirty="0"/>
                        <a:t>镜号</a:t>
                      </a:r>
                    </a:p>
                  </a:txBody>
                  <a:tcPr/>
                </a:tc>
                <a:tc>
                  <a:txBody>
                    <a:bodyPr/>
                    <a:lstStyle/>
                    <a:p>
                      <a:pPr algn="ctr"/>
                      <a:r>
                        <a:rPr lang="zh-CN" altLang="en-US" sz="2000" dirty="0"/>
                        <a:t>画面内容</a:t>
                      </a:r>
                    </a:p>
                  </a:txBody>
                  <a:tcPr/>
                </a:tc>
                <a:tc>
                  <a:txBody>
                    <a:bodyPr/>
                    <a:lstStyle/>
                    <a:p>
                      <a:pPr algn="ctr"/>
                      <a:r>
                        <a:rPr lang="zh-CN" altLang="en-US" sz="2000" dirty="0"/>
                        <a:t>景别</a:t>
                      </a:r>
                    </a:p>
                  </a:txBody>
                  <a:tcPr/>
                </a:tc>
                <a:tc>
                  <a:txBody>
                    <a:bodyPr/>
                    <a:lstStyle/>
                    <a:p>
                      <a:pPr algn="ctr"/>
                      <a:r>
                        <a:rPr lang="zh-CN" altLang="en-US" sz="2000" dirty="0"/>
                        <a:t>角度</a:t>
                      </a:r>
                    </a:p>
                  </a:txBody>
                  <a:tcPr/>
                </a:tc>
                <a:tc>
                  <a:txBody>
                    <a:bodyPr/>
                    <a:lstStyle/>
                    <a:p>
                      <a:pPr algn="ctr"/>
                      <a:r>
                        <a:rPr lang="zh-CN" altLang="en-US" sz="2000" dirty="0"/>
                        <a:t>音乐</a:t>
                      </a:r>
                      <a:r>
                        <a:rPr lang="en-US" altLang="zh-CN" sz="2000" dirty="0"/>
                        <a:t>/</a:t>
                      </a:r>
                      <a:r>
                        <a:rPr lang="zh-CN" altLang="en-US" sz="2000" dirty="0"/>
                        <a:t>音效</a:t>
                      </a:r>
                    </a:p>
                  </a:txBody>
                  <a:tcPr/>
                </a:tc>
                <a:tc>
                  <a:txBody>
                    <a:bodyPr/>
                    <a:lstStyle/>
                    <a:p>
                      <a:pPr algn="ctr"/>
                      <a:r>
                        <a:rPr lang="zh-CN" altLang="en-US" sz="2000" dirty="0"/>
                        <a:t>旁白</a:t>
                      </a:r>
                    </a:p>
                  </a:txBody>
                  <a:tcPr/>
                </a:tc>
                <a:tc>
                  <a:txBody>
                    <a:bodyPr/>
                    <a:lstStyle/>
                    <a:p>
                      <a:pPr algn="ctr"/>
                      <a:r>
                        <a:rPr lang="zh-CN" altLang="en-US" sz="2000" dirty="0"/>
                        <a:t>字幕</a:t>
                      </a:r>
                    </a:p>
                  </a:txBody>
                  <a:tcPr/>
                </a:tc>
                <a:tc>
                  <a:txBody>
                    <a:bodyPr/>
                    <a:lstStyle/>
                    <a:p>
                      <a:pPr algn="ctr"/>
                      <a:r>
                        <a:rPr lang="zh-CN" altLang="en-US" sz="2000" dirty="0"/>
                        <a:t>时长</a:t>
                      </a:r>
                    </a:p>
                  </a:txBody>
                  <a:tcPr/>
                </a:tc>
                <a:extLst>
                  <a:ext uri="{0D108BD9-81ED-4DB2-BD59-A6C34878D82A}">
                    <a16:rowId xmlns:a16="http://schemas.microsoft.com/office/drawing/2014/main" val="2491085719"/>
                  </a:ext>
                </a:extLst>
              </a:tr>
              <a:tr h="1073347">
                <a:tc>
                  <a:txBody>
                    <a:bodyPr/>
                    <a:lstStyle/>
                    <a:p>
                      <a:pPr algn="ctr"/>
                      <a:endParaRPr lang="zh-CN" altLang="en-US" dirty="0"/>
                    </a:p>
                  </a:txBody>
                  <a:tcPr anchor="ctr"/>
                </a:tc>
                <a:tc>
                  <a:txBody>
                    <a:bodyPr/>
                    <a:lstStyle/>
                    <a:p>
                      <a:pPr algn="ctr"/>
                      <a:endParaRPr lang="zh-CN" altLang="en-US" dirty="0"/>
                    </a:p>
                  </a:txBody>
                  <a:tcPr anchor="ctr"/>
                </a:tc>
                <a:tc>
                  <a:txBody>
                    <a:bodyPr/>
                    <a:lstStyle/>
                    <a:p>
                      <a:pPr algn="ctr"/>
                      <a:endParaRPr lang="zh-CN" altLang="en-US" dirty="0"/>
                    </a:p>
                  </a:txBody>
                  <a:tcPr anchor="ctr"/>
                </a:tc>
                <a:tc>
                  <a:txBody>
                    <a:bodyPr/>
                    <a:lstStyle/>
                    <a:p>
                      <a:pPr algn="ctr"/>
                      <a:r>
                        <a:rPr lang="zh-CN" altLang="en-US" dirty="0"/>
                        <a:t>远景 全景中景 近景特写</a:t>
                      </a:r>
                    </a:p>
                  </a:txBody>
                  <a:tcPr anchor="ctr"/>
                </a:tc>
                <a:tc>
                  <a:txBody>
                    <a:bodyPr/>
                    <a:lstStyle/>
                    <a:p>
                      <a:pPr algn="ctr"/>
                      <a:r>
                        <a:rPr lang="zh-CN" altLang="en-US" dirty="0"/>
                        <a:t>平拍 仰拍</a:t>
                      </a:r>
                      <a:endParaRPr lang="en-US" altLang="zh-CN" dirty="0"/>
                    </a:p>
                    <a:p>
                      <a:pPr algn="ctr"/>
                      <a:r>
                        <a:rPr lang="zh-CN" altLang="en-US" dirty="0"/>
                        <a:t>俯拍 侧拍</a:t>
                      </a:r>
                    </a:p>
                  </a:txBody>
                  <a:tcPr anchor="ctr"/>
                </a:tc>
                <a:tc>
                  <a:txBody>
                    <a:bodyPr/>
                    <a:lstStyle/>
                    <a:p>
                      <a:pPr algn="ctr"/>
                      <a:r>
                        <a:rPr lang="en-US" altLang="zh-CN" dirty="0"/>
                        <a:t>BGM</a:t>
                      </a:r>
                    </a:p>
                    <a:p>
                      <a:pPr algn="ctr"/>
                      <a:r>
                        <a:rPr lang="zh-CN" altLang="en-US" dirty="0"/>
                        <a:t>特殊音效</a:t>
                      </a:r>
                    </a:p>
                  </a:txBody>
                  <a:tcPr anchor="ctr"/>
                </a:tc>
                <a:tc>
                  <a:txBody>
                    <a:bodyPr/>
                    <a:lstStyle/>
                    <a:p>
                      <a:pPr algn="ctr"/>
                      <a:r>
                        <a:rPr lang="zh-CN" altLang="en-US" dirty="0"/>
                        <a:t>该镜头的台词</a:t>
                      </a:r>
                    </a:p>
                  </a:txBody>
                  <a:tcPr anchor="ctr"/>
                </a:tc>
                <a:tc>
                  <a:txBody>
                    <a:bodyPr/>
                    <a:lstStyle/>
                    <a:p>
                      <a:pPr algn="ctr"/>
                      <a:endParaRPr lang="zh-CN" altLang="en-US" dirty="0"/>
                    </a:p>
                  </a:txBody>
                  <a:tcPr anchor="ctr"/>
                </a:tc>
                <a:tc>
                  <a:txBody>
                    <a:bodyPr/>
                    <a:lstStyle/>
                    <a:p>
                      <a:pPr algn="ctr"/>
                      <a:r>
                        <a:rPr lang="en-US" altLang="zh-CN" dirty="0"/>
                        <a:t>3s-10s</a:t>
                      </a:r>
                      <a:endParaRPr lang="zh-CN" altLang="en-US" dirty="0"/>
                    </a:p>
                  </a:txBody>
                  <a:tcPr anchor="ctr"/>
                </a:tc>
                <a:extLst>
                  <a:ext uri="{0D108BD9-81ED-4DB2-BD59-A6C34878D82A}">
                    <a16:rowId xmlns:a16="http://schemas.microsoft.com/office/drawing/2014/main" val="2863749308"/>
                  </a:ext>
                </a:extLst>
              </a:tr>
            </a:tbl>
          </a:graphicData>
        </a:graphic>
      </p:graphicFrame>
      <p:sp>
        <p:nvSpPr>
          <p:cNvPr id="16" name="矩形 15">
            <a:extLst>
              <a:ext uri="{FF2B5EF4-FFF2-40B4-BE49-F238E27FC236}">
                <a16:creationId xmlns:a16="http://schemas.microsoft.com/office/drawing/2014/main" id="{3FC4A47F-10C4-1443-C539-8CDF847A8A9C}"/>
              </a:ext>
            </a:extLst>
          </p:cNvPr>
          <p:cNvSpPr/>
          <p:nvPr/>
        </p:nvSpPr>
        <p:spPr>
          <a:xfrm>
            <a:off x="9380930" y="5948416"/>
            <a:ext cx="2811070" cy="461665"/>
          </a:xfrm>
          <a:prstGeom prst="rect">
            <a:avLst/>
          </a:prstGeom>
          <a:noFill/>
          <a:ln w="9525">
            <a:noFill/>
          </a:ln>
        </p:spPr>
        <p:txBody>
          <a:bodyPr wrap="square">
            <a:spAutoFit/>
          </a:bodyPr>
          <a:lstStyle/>
          <a:p>
            <a:pPr hangingPunct="0">
              <a:buNone/>
            </a:pPr>
            <a:r>
              <a:rPr lang="zh-CN" altLang="en-US" sz="2400" b="1" dirty="0">
                <a:solidFill>
                  <a:schemeClr val="tx1">
                    <a:lumMod val="85000"/>
                    <a:lumOff val="15000"/>
                  </a:schemeClr>
                </a:solidFill>
                <a:hlinkClick r:id="rId3" action="ppaction://hlinkfile"/>
              </a:rPr>
              <a:t>视频脚本示例</a:t>
            </a:r>
            <a:endParaRPr sz="2400" b="1" dirty="0">
              <a:solidFill>
                <a:schemeClr val="tx1">
                  <a:lumMod val="85000"/>
                  <a:lumOff val="15000"/>
                </a:schemeClr>
              </a:solidFill>
            </a:endParaRPr>
          </a:p>
        </p:txBody>
      </p:sp>
    </p:spTree>
    <p:extLst>
      <p:ext uri="{BB962C8B-B14F-4D97-AF65-F5344CB8AC3E}">
        <p14:creationId xmlns:p14="http://schemas.microsoft.com/office/powerpoint/2010/main" val="77618895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框架思维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脚本创作</a:t>
            </a:r>
            <a:endParaRPr sz="2400" b="1" dirty="0">
              <a:solidFill>
                <a:schemeClr val="tx1">
                  <a:lumMod val="85000"/>
                  <a:lumOff val="15000"/>
                </a:schemeClr>
              </a:solidFill>
            </a:endParaRPr>
          </a:p>
        </p:txBody>
      </p:sp>
      <p:sp>
        <p:nvSpPr>
          <p:cNvPr id="5" name="矩形 4"/>
          <p:cNvSpPr/>
          <p:nvPr/>
        </p:nvSpPr>
        <p:spPr>
          <a:xfrm>
            <a:off x="3978175" y="2247499"/>
            <a:ext cx="4864300" cy="2859244"/>
          </a:xfrm>
          <a:prstGeom prst="rect">
            <a:avLst/>
          </a:prstGeom>
          <a:noFill/>
        </p:spPr>
        <p:txBody>
          <a:bodyPr wrap="square" rtlCol="0">
            <a:spAutoFit/>
          </a:bodyPr>
          <a:lstStyle/>
          <a:p>
            <a:pPr>
              <a:lnSpc>
                <a:spcPct val="150000"/>
              </a:lnSpc>
            </a:pPr>
            <a:r>
              <a:rPr lang="zh-CN" altLang="en-US" sz="4400" b="1" dirty="0">
                <a:solidFill>
                  <a:srgbClr val="121212"/>
                </a:solidFill>
                <a:latin typeface="-apple-system"/>
              </a:rPr>
              <a:t>脚本的写作顺序？</a:t>
            </a:r>
            <a:endParaRPr lang="en-US" altLang="zh-CN" sz="4400" b="1" dirty="0">
              <a:solidFill>
                <a:srgbClr val="121212"/>
              </a:solidFill>
              <a:latin typeface="-apple-system"/>
            </a:endParaRPr>
          </a:p>
          <a:p>
            <a:pPr>
              <a:lnSpc>
                <a:spcPct val="150000"/>
              </a:lnSpc>
            </a:pPr>
            <a:br>
              <a:rPr lang="zh-CN" altLang="en-US" sz="4000" dirty="0">
                <a:solidFill>
                  <a:srgbClr val="121212"/>
                </a:solidFill>
                <a:latin typeface="-apple-system"/>
              </a:rPr>
            </a:br>
            <a:endParaRPr lang="zh-CN" altLang="en-US" sz="4000"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2" name="文本框 1">
            <a:extLst>
              <a:ext uri="{FF2B5EF4-FFF2-40B4-BE49-F238E27FC236}">
                <a16:creationId xmlns:a16="http://schemas.microsoft.com/office/drawing/2014/main" id="{233397CB-3EF4-BC1E-0D4D-069151DF81E9}"/>
              </a:ext>
            </a:extLst>
          </p:cNvPr>
          <p:cNvSpPr txBox="1"/>
          <p:nvPr/>
        </p:nvSpPr>
        <p:spPr>
          <a:xfrm>
            <a:off x="1164276" y="4084187"/>
            <a:ext cx="3876520" cy="769441"/>
          </a:xfrm>
          <a:prstGeom prst="rect">
            <a:avLst/>
          </a:prstGeom>
          <a:noFill/>
        </p:spPr>
        <p:txBody>
          <a:bodyPr wrap="square" rtlCol="0">
            <a:spAutoFit/>
          </a:bodyPr>
          <a:lstStyle/>
          <a:p>
            <a:pPr algn="ctr"/>
            <a:r>
              <a:rPr lang="zh-CN" altLang="en-US" sz="4400" dirty="0"/>
              <a:t>讲解故事顺序</a:t>
            </a:r>
          </a:p>
        </p:txBody>
      </p:sp>
      <p:sp>
        <p:nvSpPr>
          <p:cNvPr id="6" name="文本框 5">
            <a:extLst>
              <a:ext uri="{FF2B5EF4-FFF2-40B4-BE49-F238E27FC236}">
                <a16:creationId xmlns:a16="http://schemas.microsoft.com/office/drawing/2014/main" id="{9E8879C8-16AE-F637-6B02-E1CB5078FA3F}"/>
              </a:ext>
            </a:extLst>
          </p:cNvPr>
          <p:cNvSpPr txBox="1"/>
          <p:nvPr/>
        </p:nvSpPr>
        <p:spPr>
          <a:xfrm>
            <a:off x="7151206" y="4088462"/>
            <a:ext cx="4070502" cy="769441"/>
          </a:xfrm>
          <a:prstGeom prst="rect">
            <a:avLst/>
          </a:prstGeom>
          <a:noFill/>
        </p:spPr>
        <p:txBody>
          <a:bodyPr wrap="square" rtlCol="0">
            <a:spAutoFit/>
          </a:bodyPr>
          <a:lstStyle/>
          <a:p>
            <a:pPr algn="ctr"/>
            <a:r>
              <a:rPr lang="zh-CN" altLang="en-US" sz="4400" dirty="0"/>
              <a:t>时间发展顺序</a:t>
            </a:r>
          </a:p>
        </p:txBody>
      </p:sp>
      <p:sp>
        <p:nvSpPr>
          <p:cNvPr id="17" name="文本框 16">
            <a:extLst>
              <a:ext uri="{FF2B5EF4-FFF2-40B4-BE49-F238E27FC236}">
                <a16:creationId xmlns:a16="http://schemas.microsoft.com/office/drawing/2014/main" id="{72553053-19C7-99D3-5A99-96D5768DBC37}"/>
              </a:ext>
            </a:extLst>
          </p:cNvPr>
          <p:cNvSpPr txBox="1"/>
          <p:nvPr/>
        </p:nvSpPr>
        <p:spPr>
          <a:xfrm>
            <a:off x="1221551" y="5274488"/>
            <a:ext cx="4286280" cy="461665"/>
          </a:xfrm>
          <a:prstGeom prst="rect">
            <a:avLst/>
          </a:prstGeom>
          <a:noFill/>
        </p:spPr>
        <p:txBody>
          <a:bodyPr wrap="square" rtlCol="0">
            <a:spAutoFit/>
          </a:bodyPr>
          <a:lstStyle/>
          <a:p>
            <a:r>
              <a:rPr lang="zh-CN" altLang="en-US" sz="2400" dirty="0"/>
              <a:t>讲解类视频、剧情类视频等</a:t>
            </a:r>
          </a:p>
        </p:txBody>
      </p:sp>
      <p:sp>
        <p:nvSpPr>
          <p:cNvPr id="18" name="文本框 17">
            <a:extLst>
              <a:ext uri="{FF2B5EF4-FFF2-40B4-BE49-F238E27FC236}">
                <a16:creationId xmlns:a16="http://schemas.microsoft.com/office/drawing/2014/main" id="{CEC14589-99A3-25AB-380C-E046D176C2CE}"/>
              </a:ext>
            </a:extLst>
          </p:cNvPr>
          <p:cNvSpPr txBox="1"/>
          <p:nvPr/>
        </p:nvSpPr>
        <p:spPr>
          <a:xfrm>
            <a:off x="7043317" y="5274488"/>
            <a:ext cx="4286280" cy="461665"/>
          </a:xfrm>
          <a:prstGeom prst="rect">
            <a:avLst/>
          </a:prstGeom>
          <a:noFill/>
        </p:spPr>
        <p:txBody>
          <a:bodyPr wrap="square" rtlCol="0">
            <a:spAutoFit/>
          </a:bodyPr>
          <a:lstStyle/>
          <a:p>
            <a:pPr algn="ctr"/>
            <a:r>
              <a:rPr lang="en-US" altLang="zh-CN" sz="2400" dirty="0"/>
              <a:t>VLOG</a:t>
            </a:r>
            <a:endParaRPr lang="zh-CN" altLang="en-US" sz="2400" dirty="0"/>
          </a:p>
        </p:txBody>
      </p:sp>
    </p:spTree>
    <p:extLst>
      <p:ext uri="{BB962C8B-B14F-4D97-AF65-F5344CB8AC3E}">
        <p14:creationId xmlns:p14="http://schemas.microsoft.com/office/powerpoint/2010/main" val="408556454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具体创作视频内容</a:t>
            </a:r>
            <a:endParaRPr sz="2400" b="1" dirty="0">
              <a:solidFill>
                <a:schemeClr val="tx1">
                  <a:lumMod val="85000"/>
                  <a:lumOff val="15000"/>
                </a:schemeClr>
              </a:solidFill>
            </a:endParaRP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3" name="图片 2">
            <a:extLst>
              <a:ext uri="{FF2B5EF4-FFF2-40B4-BE49-F238E27FC236}">
                <a16:creationId xmlns:a16="http://schemas.microsoft.com/office/drawing/2014/main" id="{65EB96B4-8069-D77B-3803-3E6FE2D0D934}"/>
              </a:ext>
            </a:extLst>
          </p:cNvPr>
          <p:cNvPicPr>
            <a:picLocks noChangeAspect="1"/>
          </p:cNvPicPr>
          <p:nvPr/>
        </p:nvPicPr>
        <p:blipFill>
          <a:blip r:embed="rId3"/>
          <a:stretch>
            <a:fillRect/>
          </a:stretch>
        </p:blipFill>
        <p:spPr>
          <a:xfrm>
            <a:off x="7660027" y="0"/>
            <a:ext cx="4562475" cy="3076575"/>
          </a:xfrm>
          <a:prstGeom prst="rect">
            <a:avLst/>
          </a:prstGeom>
        </p:spPr>
      </p:pic>
      <p:sp>
        <p:nvSpPr>
          <p:cNvPr id="2" name="矩形 1">
            <a:extLst>
              <a:ext uri="{FF2B5EF4-FFF2-40B4-BE49-F238E27FC236}">
                <a16:creationId xmlns:a16="http://schemas.microsoft.com/office/drawing/2014/main" id="{FB859F74-E395-1016-7D7D-270E816FDF08}"/>
              </a:ext>
            </a:extLst>
          </p:cNvPr>
          <p:cNvSpPr/>
          <p:nvPr/>
        </p:nvSpPr>
        <p:spPr>
          <a:xfrm>
            <a:off x="763544" y="2279416"/>
            <a:ext cx="11027725" cy="475835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2400" b="1" i="0" dirty="0">
                <a:solidFill>
                  <a:srgbClr val="121212"/>
                </a:solidFill>
                <a:effectLst/>
                <a:latin typeface="-apple-system"/>
              </a:rPr>
              <a:t>三秒吸引</a:t>
            </a:r>
            <a:endParaRPr lang="en-US" altLang="zh-CN" sz="2400" b="1" i="0" dirty="0">
              <a:solidFill>
                <a:srgbClr val="121212"/>
              </a:solidFill>
              <a:effectLst/>
              <a:latin typeface="-apple-system"/>
            </a:endParaRPr>
          </a:p>
          <a:p>
            <a:pPr>
              <a:lnSpc>
                <a:spcPct val="150000"/>
              </a:lnSpc>
            </a:pPr>
            <a:r>
              <a:rPr lang="zh-CN" altLang="en-US" sz="2400" dirty="0">
                <a:solidFill>
                  <a:srgbClr val="121212"/>
                </a:solidFill>
                <a:latin typeface="-apple-system"/>
              </a:rPr>
              <a:t>视频前</a:t>
            </a:r>
            <a:r>
              <a:rPr lang="en-US" altLang="zh-CN" sz="2400" dirty="0">
                <a:solidFill>
                  <a:srgbClr val="121212"/>
                </a:solidFill>
                <a:latin typeface="-apple-system"/>
              </a:rPr>
              <a:t>3</a:t>
            </a:r>
            <a:r>
              <a:rPr lang="zh-CN" altLang="en-US" sz="2400" dirty="0">
                <a:solidFill>
                  <a:srgbClr val="121212"/>
                </a:solidFill>
                <a:latin typeface="-apple-system"/>
              </a:rPr>
              <a:t>秒，想办法吸引观众兴趣，抓住用户的目光和好奇心，使观众愿意看下去</a:t>
            </a:r>
            <a:endParaRPr lang="en-US" altLang="zh-CN" sz="2400" i="0" dirty="0">
              <a:solidFill>
                <a:srgbClr val="121212"/>
              </a:solidFill>
              <a:effectLst/>
              <a:latin typeface="-apple-system"/>
            </a:endParaRPr>
          </a:p>
          <a:p>
            <a:pPr marL="342900" indent="-342900">
              <a:lnSpc>
                <a:spcPct val="150000"/>
              </a:lnSpc>
              <a:buFont typeface="Arial" panose="020B0604020202020204" pitchFamily="34" charset="0"/>
              <a:buChar char="•"/>
            </a:pPr>
            <a:r>
              <a:rPr lang="zh-CN" altLang="en-US" sz="2400" b="1" dirty="0">
                <a:solidFill>
                  <a:srgbClr val="121212"/>
                </a:solidFill>
                <a:latin typeface="-apple-system"/>
              </a:rPr>
              <a:t>五秒阐述</a:t>
            </a:r>
            <a:endParaRPr lang="en-US" altLang="zh-CN" sz="2400" b="1" dirty="0">
              <a:solidFill>
                <a:srgbClr val="121212"/>
              </a:solidFill>
              <a:latin typeface="-apple-system"/>
            </a:endParaRPr>
          </a:p>
          <a:p>
            <a:pPr>
              <a:lnSpc>
                <a:spcPct val="150000"/>
              </a:lnSpc>
            </a:pPr>
            <a:r>
              <a:rPr lang="zh-CN" altLang="en-US" sz="2400" dirty="0">
                <a:solidFill>
                  <a:srgbClr val="121212"/>
                </a:solidFill>
                <a:latin typeface="-apple-system"/>
              </a:rPr>
              <a:t>介绍视频内容和主题要简洁明了，不要过多赘述无关内容，东拉西扯会让观众很快失去耐心</a:t>
            </a:r>
            <a:endParaRPr lang="en-US" altLang="zh-CN" sz="2400" dirty="0">
              <a:solidFill>
                <a:srgbClr val="121212"/>
              </a:solidFill>
              <a:latin typeface="-apple-system"/>
            </a:endParaRPr>
          </a:p>
          <a:p>
            <a:pPr marL="342900" indent="-342900">
              <a:lnSpc>
                <a:spcPct val="150000"/>
              </a:lnSpc>
              <a:buFont typeface="Arial" panose="020B0604020202020204" pitchFamily="34" charset="0"/>
              <a:buChar char="•"/>
            </a:pPr>
            <a:r>
              <a:rPr lang="zh-CN" altLang="en-US" sz="2400" b="1" dirty="0">
                <a:solidFill>
                  <a:srgbClr val="121212"/>
                </a:solidFill>
                <a:latin typeface="-apple-system"/>
              </a:rPr>
              <a:t>八秒反转</a:t>
            </a:r>
            <a:endParaRPr lang="en-US" altLang="zh-CN" sz="2400" b="1" dirty="0">
              <a:solidFill>
                <a:srgbClr val="121212"/>
              </a:solidFill>
              <a:latin typeface="-apple-system"/>
            </a:endParaRPr>
          </a:p>
          <a:p>
            <a:pPr>
              <a:lnSpc>
                <a:spcPct val="150000"/>
              </a:lnSpc>
            </a:pPr>
            <a:r>
              <a:rPr lang="zh-CN" altLang="en-US" sz="2400" dirty="0">
                <a:solidFill>
                  <a:srgbClr val="121212"/>
                </a:solidFill>
                <a:latin typeface="-apple-system"/>
              </a:rPr>
              <a:t>接下来的画面每过</a:t>
            </a:r>
            <a:r>
              <a:rPr lang="en-US" altLang="zh-CN" sz="2400" dirty="0">
                <a:solidFill>
                  <a:srgbClr val="121212"/>
                </a:solidFill>
                <a:latin typeface="-apple-system"/>
              </a:rPr>
              <a:t>8</a:t>
            </a:r>
            <a:r>
              <a:rPr lang="zh-CN" altLang="en-US" sz="2400" dirty="0">
                <a:solidFill>
                  <a:srgbClr val="121212"/>
                </a:solidFill>
                <a:latin typeface="-apple-system"/>
              </a:rPr>
              <a:t>秒设置一个反转，调动观众兴趣，持续反转才让观众有所期待</a:t>
            </a:r>
            <a:endParaRPr lang="en-US" altLang="zh-CN" sz="2400" dirty="0">
              <a:solidFill>
                <a:srgbClr val="121212"/>
              </a:solidFill>
              <a:latin typeface="-apple-system"/>
            </a:endParaRPr>
          </a:p>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6" name="文本框 5">
            <a:extLst>
              <a:ext uri="{FF2B5EF4-FFF2-40B4-BE49-F238E27FC236}">
                <a16:creationId xmlns:a16="http://schemas.microsoft.com/office/drawing/2014/main" id="{D33BD4F3-9892-C6C5-D0F0-57A5031154D6}"/>
              </a:ext>
            </a:extLst>
          </p:cNvPr>
          <p:cNvSpPr txBox="1"/>
          <p:nvPr/>
        </p:nvSpPr>
        <p:spPr>
          <a:xfrm>
            <a:off x="6638628" y="1289593"/>
            <a:ext cx="947845" cy="461665"/>
          </a:xfrm>
          <a:prstGeom prst="rect">
            <a:avLst/>
          </a:prstGeom>
          <a:noFill/>
        </p:spPr>
        <p:txBody>
          <a:bodyPr wrap="square" rtlCol="0">
            <a:spAutoFit/>
          </a:bodyPr>
          <a:lstStyle/>
          <a:p>
            <a:r>
              <a:rPr lang="zh-CN" altLang="en-US" sz="2400" dirty="0">
                <a:hlinkClick r:id="rId4"/>
              </a:rPr>
              <a:t>示例</a:t>
            </a:r>
            <a:endParaRPr lang="zh-CN" altLang="en-US" sz="2400" dirty="0"/>
          </a:p>
        </p:txBody>
      </p:sp>
    </p:spTree>
    <p:extLst>
      <p:ext uri="{BB962C8B-B14F-4D97-AF65-F5344CB8AC3E}">
        <p14:creationId xmlns:p14="http://schemas.microsoft.com/office/powerpoint/2010/main" val="212613860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0" dur="500"/>
                                        <p:tgtEl>
                                          <p:spTgt spid="2">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写作思维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具体创作视频内容</a:t>
            </a:r>
            <a:endParaRPr sz="2400" b="1" dirty="0">
              <a:solidFill>
                <a:schemeClr val="tx1">
                  <a:lumMod val="85000"/>
                  <a:lumOff val="15000"/>
                </a:schemeClr>
              </a:solidFill>
            </a:endParaRP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4" name="图片 13">
            <a:extLst>
              <a:ext uri="{FF2B5EF4-FFF2-40B4-BE49-F238E27FC236}">
                <a16:creationId xmlns:a16="http://schemas.microsoft.com/office/drawing/2014/main" id="{86ED02F3-9AC9-66F4-7863-6D25E849DE3D}"/>
              </a:ext>
            </a:extLst>
          </p:cNvPr>
          <p:cNvPicPr>
            <a:picLocks noChangeAspect="1"/>
          </p:cNvPicPr>
          <p:nvPr/>
        </p:nvPicPr>
        <p:blipFill>
          <a:blip r:embed="rId2"/>
          <a:stretch>
            <a:fillRect/>
          </a:stretch>
        </p:blipFill>
        <p:spPr>
          <a:xfrm>
            <a:off x="6657866" y="658811"/>
            <a:ext cx="5327869" cy="2947469"/>
          </a:xfrm>
          <a:prstGeom prst="rect">
            <a:avLst/>
          </a:prstGeom>
        </p:spPr>
      </p:pic>
      <p:sp>
        <p:nvSpPr>
          <p:cNvPr id="15" name="文本框 14">
            <a:extLst>
              <a:ext uri="{FF2B5EF4-FFF2-40B4-BE49-F238E27FC236}">
                <a16:creationId xmlns:a16="http://schemas.microsoft.com/office/drawing/2014/main" id="{C7ADF780-04DA-2B9C-E57A-FB7A8D8B0085}"/>
              </a:ext>
            </a:extLst>
          </p:cNvPr>
          <p:cNvSpPr txBox="1"/>
          <p:nvPr/>
        </p:nvSpPr>
        <p:spPr>
          <a:xfrm>
            <a:off x="4340726" y="4036222"/>
            <a:ext cx="3280706" cy="769441"/>
          </a:xfrm>
          <a:prstGeom prst="rect">
            <a:avLst/>
          </a:prstGeom>
          <a:noFill/>
        </p:spPr>
        <p:txBody>
          <a:bodyPr wrap="square" rtlCol="0">
            <a:spAutoFit/>
          </a:bodyPr>
          <a:lstStyle/>
          <a:p>
            <a:pPr algn="ctr"/>
            <a:r>
              <a:rPr lang="zh-CN" altLang="en-US" sz="4400" dirty="0"/>
              <a:t>五秒时间</a:t>
            </a:r>
          </a:p>
        </p:txBody>
      </p:sp>
      <p:sp>
        <p:nvSpPr>
          <p:cNvPr id="16" name="文本框 15">
            <a:extLst>
              <a:ext uri="{FF2B5EF4-FFF2-40B4-BE49-F238E27FC236}">
                <a16:creationId xmlns:a16="http://schemas.microsoft.com/office/drawing/2014/main" id="{CC2FCC5D-62B3-17C8-4948-4B401D539992}"/>
              </a:ext>
            </a:extLst>
          </p:cNvPr>
          <p:cNvSpPr txBox="1"/>
          <p:nvPr/>
        </p:nvSpPr>
        <p:spPr>
          <a:xfrm>
            <a:off x="8414874" y="4012175"/>
            <a:ext cx="3280706" cy="769441"/>
          </a:xfrm>
          <a:prstGeom prst="rect">
            <a:avLst/>
          </a:prstGeom>
          <a:noFill/>
        </p:spPr>
        <p:txBody>
          <a:bodyPr wrap="square" rtlCol="0">
            <a:spAutoFit/>
          </a:bodyPr>
          <a:lstStyle/>
          <a:p>
            <a:pPr algn="ctr"/>
            <a:r>
              <a:rPr lang="en-US" altLang="zh-CN" sz="4400" dirty="0"/>
              <a:t>8-20</a:t>
            </a:r>
            <a:r>
              <a:rPr lang="zh-CN" altLang="en-US" sz="4400" dirty="0"/>
              <a:t>秒循环</a:t>
            </a:r>
          </a:p>
        </p:txBody>
      </p:sp>
      <p:sp>
        <p:nvSpPr>
          <p:cNvPr id="19" name="文本框 18">
            <a:extLst>
              <a:ext uri="{FF2B5EF4-FFF2-40B4-BE49-F238E27FC236}">
                <a16:creationId xmlns:a16="http://schemas.microsoft.com/office/drawing/2014/main" id="{B3B7BA83-6F36-6241-B714-F6A65F7CBFEC}"/>
              </a:ext>
            </a:extLst>
          </p:cNvPr>
          <p:cNvSpPr txBox="1"/>
          <p:nvPr/>
        </p:nvSpPr>
        <p:spPr>
          <a:xfrm>
            <a:off x="692431" y="4049502"/>
            <a:ext cx="2849089" cy="769441"/>
          </a:xfrm>
          <a:prstGeom prst="rect">
            <a:avLst/>
          </a:prstGeom>
          <a:noFill/>
        </p:spPr>
        <p:txBody>
          <a:bodyPr wrap="square" rtlCol="0">
            <a:spAutoFit/>
          </a:bodyPr>
          <a:lstStyle/>
          <a:p>
            <a:pPr algn="ctr"/>
            <a:r>
              <a:rPr lang="zh-CN" altLang="en-US" sz="4400" dirty="0"/>
              <a:t>三秒时间</a:t>
            </a:r>
          </a:p>
        </p:txBody>
      </p:sp>
      <p:sp>
        <p:nvSpPr>
          <p:cNvPr id="20" name="文本框 19">
            <a:extLst>
              <a:ext uri="{FF2B5EF4-FFF2-40B4-BE49-F238E27FC236}">
                <a16:creationId xmlns:a16="http://schemas.microsoft.com/office/drawing/2014/main" id="{B03E23AA-D44B-B092-E3F0-DC52CB03FE36}"/>
              </a:ext>
            </a:extLst>
          </p:cNvPr>
          <p:cNvSpPr txBox="1"/>
          <p:nvPr/>
        </p:nvSpPr>
        <p:spPr>
          <a:xfrm>
            <a:off x="520347" y="5235605"/>
            <a:ext cx="3193256" cy="830997"/>
          </a:xfrm>
          <a:prstGeom prst="rect">
            <a:avLst/>
          </a:prstGeom>
          <a:noFill/>
        </p:spPr>
        <p:txBody>
          <a:bodyPr wrap="square" rtlCol="0">
            <a:spAutoFit/>
          </a:bodyPr>
          <a:lstStyle/>
          <a:p>
            <a:pPr algn="ctr"/>
            <a:r>
              <a:rPr lang="zh-CN" altLang="en-US" sz="2400" dirty="0"/>
              <a:t>一句话介绍</a:t>
            </a:r>
            <a:endParaRPr lang="en-US" altLang="zh-CN" sz="2400" dirty="0"/>
          </a:p>
          <a:p>
            <a:pPr algn="ctr"/>
            <a:r>
              <a:rPr lang="zh-CN" altLang="en-US" sz="2400" dirty="0"/>
              <a:t>该游戏梗的内容</a:t>
            </a:r>
          </a:p>
        </p:txBody>
      </p:sp>
      <p:sp>
        <p:nvSpPr>
          <p:cNvPr id="21" name="文本框 20">
            <a:extLst>
              <a:ext uri="{FF2B5EF4-FFF2-40B4-BE49-F238E27FC236}">
                <a16:creationId xmlns:a16="http://schemas.microsoft.com/office/drawing/2014/main" id="{F76EBB30-1AE9-8116-FB81-0951EA3BB6F1}"/>
              </a:ext>
            </a:extLst>
          </p:cNvPr>
          <p:cNvSpPr txBox="1"/>
          <p:nvPr/>
        </p:nvSpPr>
        <p:spPr>
          <a:xfrm>
            <a:off x="4384451" y="5235605"/>
            <a:ext cx="3193256" cy="830997"/>
          </a:xfrm>
          <a:prstGeom prst="rect">
            <a:avLst/>
          </a:prstGeom>
          <a:noFill/>
        </p:spPr>
        <p:txBody>
          <a:bodyPr wrap="square" rtlCol="0">
            <a:spAutoFit/>
          </a:bodyPr>
          <a:lstStyle/>
          <a:p>
            <a:pPr algn="ctr"/>
            <a:r>
              <a:rPr lang="zh-CN" altLang="en-US" sz="2400" dirty="0"/>
              <a:t>介绍该游戏梗的出处</a:t>
            </a:r>
            <a:endParaRPr lang="en-US" altLang="zh-CN" sz="2400" dirty="0"/>
          </a:p>
          <a:p>
            <a:pPr algn="ctr"/>
            <a:r>
              <a:rPr lang="zh-CN" altLang="en-US" sz="2400" dirty="0"/>
              <a:t>介绍该梗形成的原因</a:t>
            </a:r>
          </a:p>
        </p:txBody>
      </p:sp>
      <p:sp>
        <p:nvSpPr>
          <p:cNvPr id="22" name="文本框 21">
            <a:extLst>
              <a:ext uri="{FF2B5EF4-FFF2-40B4-BE49-F238E27FC236}">
                <a16:creationId xmlns:a16="http://schemas.microsoft.com/office/drawing/2014/main" id="{1F6AEE70-A77F-008A-F13C-372141D8E1DA}"/>
              </a:ext>
            </a:extLst>
          </p:cNvPr>
          <p:cNvSpPr txBox="1"/>
          <p:nvPr/>
        </p:nvSpPr>
        <p:spPr>
          <a:xfrm>
            <a:off x="8414874" y="5235604"/>
            <a:ext cx="3193256" cy="830997"/>
          </a:xfrm>
          <a:prstGeom prst="rect">
            <a:avLst/>
          </a:prstGeom>
          <a:noFill/>
        </p:spPr>
        <p:txBody>
          <a:bodyPr wrap="square" rtlCol="0">
            <a:spAutoFit/>
          </a:bodyPr>
          <a:lstStyle/>
          <a:p>
            <a:pPr algn="ctr"/>
            <a:r>
              <a:rPr lang="zh-CN" altLang="en-US" sz="2400" dirty="0"/>
              <a:t>介绍索尼“作恶多端”的若干例子</a:t>
            </a:r>
          </a:p>
        </p:txBody>
      </p:sp>
      <p:sp>
        <p:nvSpPr>
          <p:cNvPr id="23" name="箭头: 右 22">
            <a:extLst>
              <a:ext uri="{FF2B5EF4-FFF2-40B4-BE49-F238E27FC236}">
                <a16:creationId xmlns:a16="http://schemas.microsoft.com/office/drawing/2014/main" id="{6A3388A1-7947-19E0-8769-053804B3BEF0}"/>
              </a:ext>
            </a:extLst>
          </p:cNvPr>
          <p:cNvSpPr/>
          <p:nvPr/>
        </p:nvSpPr>
        <p:spPr>
          <a:xfrm>
            <a:off x="3713603" y="4229104"/>
            <a:ext cx="670848" cy="33558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右 23">
            <a:extLst>
              <a:ext uri="{FF2B5EF4-FFF2-40B4-BE49-F238E27FC236}">
                <a16:creationId xmlns:a16="http://schemas.microsoft.com/office/drawing/2014/main" id="{A7D2DC7E-4D58-7402-C8AA-8DADF37456AC}"/>
              </a:ext>
            </a:extLst>
          </p:cNvPr>
          <p:cNvSpPr/>
          <p:nvPr/>
        </p:nvSpPr>
        <p:spPr>
          <a:xfrm>
            <a:off x="7621432" y="4205623"/>
            <a:ext cx="670848" cy="33558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2195586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剪辑技巧</a:t>
            </a:r>
            <a:endParaRPr sz="2400" b="1" dirty="0">
              <a:solidFill>
                <a:schemeClr val="tx1">
                  <a:lumMod val="85000"/>
                  <a:lumOff val="15000"/>
                </a:schemeClr>
              </a:solidFill>
            </a:endParaRP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7" name="矩形 6">
            <a:extLst>
              <a:ext uri="{FF2B5EF4-FFF2-40B4-BE49-F238E27FC236}">
                <a16:creationId xmlns:a16="http://schemas.microsoft.com/office/drawing/2014/main" id="{0D281470-D759-2643-CFCC-0ABA494C125F}"/>
              </a:ext>
            </a:extLst>
          </p:cNvPr>
          <p:cNvSpPr/>
          <p:nvPr/>
        </p:nvSpPr>
        <p:spPr>
          <a:xfrm>
            <a:off x="9153071" y="1409287"/>
            <a:ext cx="2679835" cy="449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CD8F4FD4-E6D2-1D40-BBA9-700794DD7986}"/>
              </a:ext>
            </a:extLst>
          </p:cNvPr>
          <p:cNvSpPr/>
          <p:nvPr/>
        </p:nvSpPr>
        <p:spPr>
          <a:xfrm>
            <a:off x="9536240" y="1657721"/>
            <a:ext cx="1913498" cy="3995837"/>
          </a:xfrm>
          <a:prstGeom prst="rect">
            <a:avLst/>
          </a:prstGeom>
          <a:noFill/>
        </p:spPr>
        <p:txBody>
          <a:bodyPr wrap="square" rtlCol="0">
            <a:spAutoFit/>
          </a:bodyPr>
          <a:lstStyle/>
          <a:p>
            <a:pPr algn="ctr">
              <a:lnSpc>
                <a:spcPct val="150000"/>
              </a:lnSpc>
            </a:pPr>
            <a:r>
              <a:rPr lang="zh-CN" altLang="en-US" sz="3200" b="1" dirty="0">
                <a:solidFill>
                  <a:srgbClr val="FFC000"/>
                </a:solidFill>
                <a:latin typeface="-apple-system"/>
              </a:rPr>
              <a:t>对比</a:t>
            </a:r>
            <a:endParaRPr lang="en-US" altLang="zh-CN" sz="3200" b="1" dirty="0">
              <a:solidFill>
                <a:srgbClr val="FFC000"/>
              </a:solidFill>
              <a:latin typeface="-apple-system"/>
            </a:endParaRPr>
          </a:p>
          <a:p>
            <a:pPr algn="ctr">
              <a:lnSpc>
                <a:spcPct val="150000"/>
              </a:lnSpc>
            </a:pPr>
            <a:r>
              <a:rPr lang="zh-CN" altLang="en-US" sz="2800" dirty="0">
                <a:solidFill>
                  <a:schemeClr val="bg1"/>
                </a:solidFill>
                <a:latin typeface="-apple-system"/>
              </a:rPr>
              <a:t>平行</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象征</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交叉剪辑</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主题重复</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反转 </a:t>
            </a:r>
          </a:p>
        </p:txBody>
      </p:sp>
      <p:sp>
        <p:nvSpPr>
          <p:cNvPr id="15" name="矩形 14">
            <a:extLst>
              <a:ext uri="{FF2B5EF4-FFF2-40B4-BE49-F238E27FC236}">
                <a16:creationId xmlns:a16="http://schemas.microsoft.com/office/drawing/2014/main" id="{8417FB56-41FB-6836-31DC-93BC8101DD3F}"/>
              </a:ext>
            </a:extLst>
          </p:cNvPr>
          <p:cNvSpPr/>
          <p:nvPr/>
        </p:nvSpPr>
        <p:spPr>
          <a:xfrm>
            <a:off x="983582" y="2072483"/>
            <a:ext cx="7234691" cy="3829510"/>
          </a:xfrm>
          <a:prstGeom prst="rect">
            <a:avLst/>
          </a:prstGeom>
          <a:noFill/>
        </p:spPr>
        <p:txBody>
          <a:bodyPr wrap="square" rtlCol="0">
            <a:spAutoFit/>
          </a:bodyPr>
          <a:lstStyle/>
          <a:p>
            <a:pPr algn="just">
              <a:lnSpc>
                <a:spcPct val="150000"/>
              </a:lnSpc>
            </a:pPr>
            <a:r>
              <a:rPr lang="en-US" dirty="0">
                <a:solidFill>
                  <a:schemeClr val="tx1">
                    <a:lumMod val="85000"/>
                    <a:lumOff val="15000"/>
                  </a:schemeClr>
                </a:solidFill>
              </a:rPr>
              <a:t>      </a:t>
            </a:r>
            <a:r>
              <a:rPr lang="zh-CN" altLang="en-US" dirty="0">
                <a:solidFill>
                  <a:schemeClr val="tx1">
                    <a:lumMod val="85000"/>
                    <a:lumOff val="15000"/>
                  </a:schemeClr>
                </a:solidFill>
              </a:rPr>
              <a:t>对比剪辑建立在一个简单的对比关系基础上。在银幕上，对比的影响可以更加强烈，假设我们的任务是描述一个打工人的悲惨处境，如果我们把他们的处境与他的老板的夜夜笙歌联系起来，会形成非常强烈的冲击感。甚至我们可以把单独的场景或者场景中的单独的镜头与其他场景或镜头连接起来，这样，就等于始终强迫观众对两个情节进行比较，使两个情节相互强化。对比剪辑是最有效的剪辑方法之一，也是最普通、最标准化的方法之一。</a:t>
            </a:r>
            <a:endParaRPr lang="en-US" altLang="zh-CN" dirty="0">
              <a:solidFill>
                <a:schemeClr val="tx1">
                  <a:lumMod val="85000"/>
                  <a:lumOff val="15000"/>
                </a:schemeClr>
              </a:solidFill>
            </a:endParaRPr>
          </a:p>
          <a:p>
            <a:pPr algn="just">
              <a:lnSpc>
                <a:spcPct val="150000"/>
              </a:lnSpc>
            </a:pPr>
            <a:endParaRPr lang="en-US" dirty="0">
              <a:solidFill>
                <a:schemeClr val="tx1">
                  <a:lumMod val="85000"/>
                  <a:lumOff val="15000"/>
                </a:schemeClr>
              </a:solidFill>
            </a:endParaRPr>
          </a:p>
          <a:p>
            <a:pPr algn="just">
              <a:lnSpc>
                <a:spcPct val="150000"/>
              </a:lnSpc>
            </a:pPr>
            <a:r>
              <a:rPr lang="zh-CN" altLang="en-US" sz="2000" b="1" dirty="0">
                <a:solidFill>
                  <a:schemeClr val="tx1">
                    <a:lumMod val="85000"/>
                    <a:lumOff val="15000"/>
                  </a:schemeClr>
                </a:solidFill>
              </a:rPr>
              <a:t>经典片段：</a:t>
            </a:r>
            <a:r>
              <a:rPr lang="zh-CN" altLang="en-US" sz="2000" dirty="0">
                <a:solidFill>
                  <a:schemeClr val="tx1">
                    <a:lumMod val="85000"/>
                    <a:lumOff val="15000"/>
                  </a:schemeClr>
                </a:solidFill>
                <a:hlinkClick r:id="rId3"/>
              </a:rPr>
              <a:t>斋藤飞鸟</a:t>
            </a:r>
            <a:r>
              <a:rPr lang="en-US" altLang="zh-CN" sz="2000" dirty="0">
                <a:solidFill>
                  <a:schemeClr val="tx1">
                    <a:lumMod val="85000"/>
                    <a:lumOff val="15000"/>
                  </a:schemeClr>
                </a:solidFill>
                <a:hlinkClick r:id="rId3"/>
              </a:rPr>
              <a:t>-</a:t>
            </a:r>
            <a:r>
              <a:rPr lang="zh-CN" altLang="en-US" sz="2000" dirty="0">
                <a:solidFill>
                  <a:schemeClr val="tx1">
                    <a:lumMod val="85000"/>
                    <a:lumOff val="15000"/>
                  </a:schemeClr>
                </a:solidFill>
                <a:hlinkClick r:id="rId3"/>
              </a:rPr>
              <a:t>士力架广告</a:t>
            </a:r>
            <a:endParaRPr dirty="0">
              <a:solidFill>
                <a:schemeClr val="tx1">
                  <a:lumMod val="85000"/>
                  <a:lumOff val="15000"/>
                </a:schemeClr>
              </a:solidFill>
            </a:endParaRPr>
          </a:p>
        </p:txBody>
      </p:sp>
    </p:spTree>
    <p:extLst>
      <p:ext uri="{BB962C8B-B14F-4D97-AF65-F5344CB8AC3E}">
        <p14:creationId xmlns:p14="http://schemas.microsoft.com/office/powerpoint/2010/main" val="293476760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剪辑技巧</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983582" y="2072483"/>
            <a:ext cx="7234691" cy="2577629"/>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rPr>
              <a:t>平行剪辑与对比剪辑有些类似，但应用范围更加广泛。常用的平行剪辑手法是以时间为轴，将不同群体在同一时间的不同行为放在一起进行平行化展示，用以揭示不同群体之间的内在联系。平行化剪辑是一种很有意思的技巧，具有较大的发展前景。</a:t>
            </a:r>
            <a:endParaRPr lang="en-US" altLang="zh-CN" dirty="0">
              <a:solidFill>
                <a:schemeClr val="tx1">
                  <a:lumMod val="85000"/>
                  <a:lumOff val="15000"/>
                </a:schemeClr>
              </a:solidFill>
            </a:endParaRPr>
          </a:p>
          <a:p>
            <a:pPr algn="just">
              <a:lnSpc>
                <a:spcPct val="150000"/>
              </a:lnSpc>
            </a:pPr>
            <a:endParaRPr lang="en-US" altLang="zh-CN" dirty="0">
              <a:solidFill>
                <a:schemeClr val="tx1">
                  <a:lumMod val="85000"/>
                  <a:lumOff val="15000"/>
                </a:schemeClr>
              </a:solidFill>
            </a:endParaRPr>
          </a:p>
          <a:p>
            <a:pPr algn="just">
              <a:lnSpc>
                <a:spcPct val="150000"/>
              </a:lnSpc>
            </a:pPr>
            <a:r>
              <a:rPr lang="zh-CN" altLang="en-US" sz="2000" b="1" dirty="0">
                <a:solidFill>
                  <a:schemeClr val="tx1">
                    <a:lumMod val="85000"/>
                    <a:lumOff val="15000"/>
                  </a:schemeClr>
                </a:solidFill>
              </a:rPr>
              <a:t>经典片段：</a:t>
            </a:r>
            <a:r>
              <a:rPr lang="en-US" altLang="zh-CN" dirty="0">
                <a:solidFill>
                  <a:schemeClr val="tx1">
                    <a:lumMod val="85000"/>
                    <a:lumOff val="15000"/>
                  </a:schemeClr>
                </a:solidFill>
                <a:hlinkClick r:id="rId3"/>
              </a:rPr>
              <a:t>《</a:t>
            </a:r>
            <a:r>
              <a:rPr lang="zh-CN" altLang="en-US" dirty="0">
                <a:solidFill>
                  <a:schemeClr val="tx1">
                    <a:lumMod val="85000"/>
                    <a:lumOff val="15000"/>
                  </a:schemeClr>
                </a:solidFill>
                <a:hlinkClick r:id="rId3"/>
              </a:rPr>
              <a:t>十字路口</a:t>
            </a:r>
            <a:r>
              <a:rPr lang="en-US" altLang="zh-CN" dirty="0">
                <a:solidFill>
                  <a:schemeClr val="tx1">
                    <a:lumMod val="85000"/>
                    <a:lumOff val="15000"/>
                  </a:schemeClr>
                </a:solidFill>
                <a:hlinkClick r:id="rId3"/>
              </a:rPr>
              <a:t>》</a:t>
            </a:r>
            <a:r>
              <a:rPr lang="zh-CN" altLang="en-US" dirty="0">
                <a:solidFill>
                  <a:schemeClr val="tx1">
                    <a:lumMod val="85000"/>
                    <a:lumOff val="15000"/>
                  </a:schemeClr>
                </a:solidFill>
                <a:hlinkClick r:id="rId3"/>
              </a:rPr>
              <a:t>全集</a:t>
            </a:r>
            <a:endParaRPr lang="en-US" altLang="zh-CN" dirty="0">
              <a:solidFill>
                <a:schemeClr val="tx1">
                  <a:lumMod val="85000"/>
                  <a:lumOff val="15000"/>
                </a:schemeClr>
              </a:solidFill>
            </a:endParaRPr>
          </a:p>
        </p:txBody>
      </p:sp>
      <p:sp>
        <p:nvSpPr>
          <p:cNvPr id="2" name="矩形 1">
            <a:extLst>
              <a:ext uri="{FF2B5EF4-FFF2-40B4-BE49-F238E27FC236}">
                <a16:creationId xmlns:a16="http://schemas.microsoft.com/office/drawing/2014/main" id="{F3320C24-CF06-9E4B-2167-A104F01E0A96}"/>
              </a:ext>
            </a:extLst>
          </p:cNvPr>
          <p:cNvSpPr/>
          <p:nvPr/>
        </p:nvSpPr>
        <p:spPr>
          <a:xfrm>
            <a:off x="9153071" y="1409287"/>
            <a:ext cx="2679835" cy="449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0AC9F3D5-5714-25EB-908F-1A5A67E214BC}"/>
              </a:ext>
            </a:extLst>
          </p:cNvPr>
          <p:cNvSpPr/>
          <p:nvPr/>
        </p:nvSpPr>
        <p:spPr>
          <a:xfrm>
            <a:off x="9536240" y="1657721"/>
            <a:ext cx="1913498" cy="4086183"/>
          </a:xfrm>
          <a:prstGeom prst="rect">
            <a:avLst/>
          </a:prstGeom>
          <a:noFill/>
        </p:spPr>
        <p:txBody>
          <a:bodyPr wrap="square" rtlCol="0">
            <a:spAutoFit/>
          </a:bodyPr>
          <a:lstStyle/>
          <a:p>
            <a:pPr algn="ctr">
              <a:lnSpc>
                <a:spcPct val="150000"/>
              </a:lnSpc>
            </a:pPr>
            <a:r>
              <a:rPr lang="zh-CN" altLang="en-US" sz="2800" dirty="0">
                <a:solidFill>
                  <a:schemeClr val="bg1"/>
                </a:solidFill>
                <a:latin typeface="-apple-system"/>
              </a:rPr>
              <a:t>对比</a:t>
            </a:r>
            <a:endParaRPr lang="en-US" altLang="zh-CN" sz="2800" dirty="0">
              <a:solidFill>
                <a:schemeClr val="bg1"/>
              </a:solidFill>
              <a:latin typeface="-apple-system"/>
            </a:endParaRPr>
          </a:p>
          <a:p>
            <a:pPr algn="ctr">
              <a:lnSpc>
                <a:spcPct val="150000"/>
              </a:lnSpc>
            </a:pPr>
            <a:r>
              <a:rPr lang="zh-CN" altLang="en-US" sz="3200" b="1" dirty="0">
                <a:solidFill>
                  <a:srgbClr val="FFC000"/>
                </a:solidFill>
                <a:latin typeface="-apple-system"/>
              </a:rPr>
              <a:t>平行</a:t>
            </a:r>
            <a:endParaRPr lang="en-US" altLang="zh-CN" sz="3200" b="1" dirty="0">
              <a:solidFill>
                <a:srgbClr val="FFC000"/>
              </a:solidFill>
              <a:latin typeface="-apple-system"/>
            </a:endParaRPr>
          </a:p>
          <a:p>
            <a:pPr algn="ctr">
              <a:lnSpc>
                <a:spcPct val="150000"/>
              </a:lnSpc>
            </a:pPr>
            <a:r>
              <a:rPr lang="zh-CN" altLang="en-US" sz="2800" dirty="0">
                <a:solidFill>
                  <a:schemeClr val="bg1"/>
                </a:solidFill>
                <a:latin typeface="-apple-system"/>
              </a:rPr>
              <a:t>象征</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交叉剪辑</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主题重复</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反转 </a:t>
            </a:r>
          </a:p>
        </p:txBody>
      </p:sp>
    </p:spTree>
    <p:extLst>
      <p:ext uri="{BB962C8B-B14F-4D97-AF65-F5344CB8AC3E}">
        <p14:creationId xmlns:p14="http://schemas.microsoft.com/office/powerpoint/2010/main" val="124306562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剪辑技巧</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983582" y="2072483"/>
            <a:ext cx="7853237" cy="1296637"/>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rPr>
              <a:t>象征在视频剪辑中的应用十分广泛，常见做法是在视频中插入一段与想要表达的主题形式不同、内核相同的片段，用以衬托出视频的核心主题。</a:t>
            </a:r>
            <a:endParaRPr lang="en-US" altLang="zh-CN" dirty="0">
              <a:solidFill>
                <a:schemeClr val="tx1">
                  <a:lumMod val="85000"/>
                  <a:lumOff val="15000"/>
                </a:schemeClr>
              </a:solidFill>
            </a:endParaRPr>
          </a:p>
          <a:p>
            <a:pPr algn="just">
              <a:lnSpc>
                <a:spcPct val="150000"/>
              </a:lnSpc>
            </a:pPr>
            <a:endParaRPr lang="en-US" altLang="zh-CN" dirty="0">
              <a:solidFill>
                <a:schemeClr val="tx1">
                  <a:lumMod val="85000"/>
                  <a:lumOff val="15000"/>
                </a:schemeClr>
              </a:solidFill>
            </a:endParaRPr>
          </a:p>
        </p:txBody>
      </p:sp>
      <p:pic>
        <p:nvPicPr>
          <p:cNvPr id="2" name="图片 1">
            <a:extLst>
              <a:ext uri="{FF2B5EF4-FFF2-40B4-BE49-F238E27FC236}">
                <a16:creationId xmlns:a16="http://schemas.microsoft.com/office/drawing/2014/main" id="{B4ABDDDB-8596-B8E3-FA44-ED655637C4D5}"/>
              </a:ext>
            </a:extLst>
          </p:cNvPr>
          <p:cNvPicPr>
            <a:picLocks noChangeAspect="1"/>
          </p:cNvPicPr>
          <p:nvPr/>
        </p:nvPicPr>
        <p:blipFill>
          <a:blip r:embed="rId3"/>
          <a:stretch>
            <a:fillRect/>
          </a:stretch>
        </p:blipFill>
        <p:spPr>
          <a:xfrm>
            <a:off x="1323522" y="3133726"/>
            <a:ext cx="7355809" cy="3162364"/>
          </a:xfrm>
          <a:prstGeom prst="rect">
            <a:avLst/>
          </a:prstGeom>
        </p:spPr>
      </p:pic>
      <p:sp>
        <p:nvSpPr>
          <p:cNvPr id="3" name="箭头: 圆角右 2">
            <a:extLst>
              <a:ext uri="{FF2B5EF4-FFF2-40B4-BE49-F238E27FC236}">
                <a16:creationId xmlns:a16="http://schemas.microsoft.com/office/drawing/2014/main" id="{F64F4BD2-6953-FEE8-3775-1B23EDDE22E3}"/>
              </a:ext>
            </a:extLst>
          </p:cNvPr>
          <p:cNvSpPr/>
          <p:nvPr/>
        </p:nvSpPr>
        <p:spPr>
          <a:xfrm>
            <a:off x="4323897" y="3815542"/>
            <a:ext cx="914400" cy="1177331"/>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矩形 5">
            <a:extLst>
              <a:ext uri="{FF2B5EF4-FFF2-40B4-BE49-F238E27FC236}">
                <a16:creationId xmlns:a16="http://schemas.microsoft.com/office/drawing/2014/main" id="{B6512F21-9626-DD49-87BC-8C4CC7C05748}"/>
              </a:ext>
            </a:extLst>
          </p:cNvPr>
          <p:cNvSpPr/>
          <p:nvPr/>
        </p:nvSpPr>
        <p:spPr>
          <a:xfrm>
            <a:off x="9153071" y="1409287"/>
            <a:ext cx="2679835" cy="449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C88F9EBB-5079-368D-9E93-02596E9B5E6E}"/>
              </a:ext>
            </a:extLst>
          </p:cNvPr>
          <p:cNvSpPr/>
          <p:nvPr/>
        </p:nvSpPr>
        <p:spPr>
          <a:xfrm>
            <a:off x="9536240" y="1657721"/>
            <a:ext cx="1913498" cy="4086183"/>
          </a:xfrm>
          <a:prstGeom prst="rect">
            <a:avLst/>
          </a:prstGeom>
          <a:noFill/>
        </p:spPr>
        <p:txBody>
          <a:bodyPr wrap="square" rtlCol="0">
            <a:spAutoFit/>
          </a:bodyPr>
          <a:lstStyle/>
          <a:p>
            <a:pPr algn="ctr">
              <a:lnSpc>
                <a:spcPct val="150000"/>
              </a:lnSpc>
            </a:pPr>
            <a:r>
              <a:rPr lang="zh-CN" altLang="en-US" sz="2800" dirty="0">
                <a:solidFill>
                  <a:schemeClr val="bg1"/>
                </a:solidFill>
                <a:latin typeface="-apple-system"/>
              </a:rPr>
              <a:t>对比</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平行</a:t>
            </a:r>
            <a:endParaRPr lang="en-US" altLang="zh-CN" sz="2800" dirty="0">
              <a:solidFill>
                <a:schemeClr val="bg1"/>
              </a:solidFill>
              <a:latin typeface="-apple-system"/>
            </a:endParaRPr>
          </a:p>
          <a:p>
            <a:pPr algn="ctr">
              <a:lnSpc>
                <a:spcPct val="150000"/>
              </a:lnSpc>
            </a:pPr>
            <a:r>
              <a:rPr lang="zh-CN" altLang="en-US" sz="3200" b="1" dirty="0">
                <a:solidFill>
                  <a:srgbClr val="FFC000"/>
                </a:solidFill>
                <a:latin typeface="-apple-system"/>
              </a:rPr>
              <a:t>象征</a:t>
            </a:r>
            <a:endParaRPr lang="en-US" altLang="zh-CN" sz="3200" b="1" dirty="0">
              <a:solidFill>
                <a:srgbClr val="FFC000"/>
              </a:solidFill>
              <a:latin typeface="-apple-system"/>
            </a:endParaRPr>
          </a:p>
          <a:p>
            <a:pPr algn="ctr">
              <a:lnSpc>
                <a:spcPct val="150000"/>
              </a:lnSpc>
            </a:pPr>
            <a:r>
              <a:rPr lang="zh-CN" altLang="en-US" sz="2800" dirty="0">
                <a:solidFill>
                  <a:schemeClr val="bg1"/>
                </a:solidFill>
                <a:latin typeface="-apple-system"/>
              </a:rPr>
              <a:t>交叉剪辑</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主题重复</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反转 </a:t>
            </a:r>
          </a:p>
        </p:txBody>
      </p:sp>
    </p:spTree>
    <p:extLst>
      <p:ext uri="{BB962C8B-B14F-4D97-AF65-F5344CB8AC3E}">
        <p14:creationId xmlns:p14="http://schemas.microsoft.com/office/powerpoint/2010/main" val="112963341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剪辑技巧</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983582" y="2072483"/>
            <a:ext cx="7853237" cy="2162130"/>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rPr>
              <a:t>交叉剪辑常用于视频或者电影的最后片段，最后段落由同时发生并快速发展的两个情节构成，其中一个情节的发展结果依赖于另外一个情节发展的结果，或两条情节线最终合并为一条情节线。</a:t>
            </a:r>
            <a:endParaRPr lang="en-US" altLang="zh-CN" dirty="0">
              <a:solidFill>
                <a:schemeClr val="tx1">
                  <a:lumMod val="85000"/>
                  <a:lumOff val="15000"/>
                </a:schemeClr>
              </a:solidFill>
            </a:endParaRPr>
          </a:p>
          <a:p>
            <a:pPr algn="just">
              <a:lnSpc>
                <a:spcPct val="150000"/>
              </a:lnSpc>
            </a:pPr>
            <a:endParaRPr lang="en-US" altLang="zh-CN" dirty="0">
              <a:solidFill>
                <a:schemeClr val="tx1">
                  <a:lumMod val="85000"/>
                  <a:lumOff val="15000"/>
                </a:schemeClr>
              </a:solidFill>
            </a:endParaRPr>
          </a:p>
          <a:p>
            <a:pPr algn="just">
              <a:lnSpc>
                <a:spcPct val="150000"/>
              </a:lnSpc>
            </a:pPr>
            <a:r>
              <a:rPr lang="zh-CN" altLang="en-US" sz="2000" b="1" dirty="0">
                <a:solidFill>
                  <a:schemeClr val="tx1">
                    <a:lumMod val="85000"/>
                    <a:lumOff val="15000"/>
                  </a:schemeClr>
                </a:solidFill>
              </a:rPr>
              <a:t>经典片段：</a:t>
            </a:r>
            <a:r>
              <a:rPr lang="zh-CN" altLang="en-US" dirty="0">
                <a:solidFill>
                  <a:schemeClr val="tx1">
                    <a:lumMod val="85000"/>
                    <a:lumOff val="15000"/>
                  </a:schemeClr>
                </a:solidFill>
                <a:hlinkClick r:id="rId3"/>
              </a:rPr>
              <a:t>上古时期的一段索尼随身听广告</a:t>
            </a:r>
            <a:endParaRPr lang="en-US" altLang="zh-CN" dirty="0">
              <a:solidFill>
                <a:schemeClr val="tx1">
                  <a:lumMod val="85000"/>
                  <a:lumOff val="15000"/>
                </a:schemeClr>
              </a:solidFill>
            </a:endParaRPr>
          </a:p>
        </p:txBody>
      </p:sp>
      <p:sp>
        <p:nvSpPr>
          <p:cNvPr id="6" name="矩形 5">
            <a:extLst>
              <a:ext uri="{FF2B5EF4-FFF2-40B4-BE49-F238E27FC236}">
                <a16:creationId xmlns:a16="http://schemas.microsoft.com/office/drawing/2014/main" id="{400D6971-213B-22A9-FC58-607E87C41E59}"/>
              </a:ext>
            </a:extLst>
          </p:cNvPr>
          <p:cNvSpPr/>
          <p:nvPr/>
        </p:nvSpPr>
        <p:spPr>
          <a:xfrm>
            <a:off x="9153071" y="1409287"/>
            <a:ext cx="2679835" cy="449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EFE40A9B-E859-FEB4-E1AC-5F05303C39E0}"/>
              </a:ext>
            </a:extLst>
          </p:cNvPr>
          <p:cNvSpPr/>
          <p:nvPr/>
        </p:nvSpPr>
        <p:spPr>
          <a:xfrm>
            <a:off x="9536240" y="1657721"/>
            <a:ext cx="1913498" cy="4086183"/>
          </a:xfrm>
          <a:prstGeom prst="rect">
            <a:avLst/>
          </a:prstGeom>
          <a:noFill/>
        </p:spPr>
        <p:txBody>
          <a:bodyPr wrap="square" rtlCol="0">
            <a:spAutoFit/>
          </a:bodyPr>
          <a:lstStyle/>
          <a:p>
            <a:pPr algn="ctr">
              <a:lnSpc>
                <a:spcPct val="150000"/>
              </a:lnSpc>
            </a:pPr>
            <a:r>
              <a:rPr lang="zh-CN" altLang="en-US" sz="2800" dirty="0">
                <a:solidFill>
                  <a:schemeClr val="bg1"/>
                </a:solidFill>
                <a:latin typeface="-apple-system"/>
              </a:rPr>
              <a:t>对比</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平行</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象征</a:t>
            </a:r>
            <a:endParaRPr lang="en-US" altLang="zh-CN" sz="2800" dirty="0">
              <a:solidFill>
                <a:schemeClr val="bg1"/>
              </a:solidFill>
              <a:latin typeface="-apple-system"/>
            </a:endParaRPr>
          </a:p>
          <a:p>
            <a:pPr algn="ctr">
              <a:lnSpc>
                <a:spcPct val="150000"/>
              </a:lnSpc>
            </a:pPr>
            <a:r>
              <a:rPr lang="zh-CN" altLang="en-US" sz="3200" b="1" dirty="0">
                <a:solidFill>
                  <a:srgbClr val="FFC000"/>
                </a:solidFill>
                <a:latin typeface="-apple-system"/>
              </a:rPr>
              <a:t>交叉剪辑</a:t>
            </a:r>
            <a:endParaRPr lang="en-US" altLang="zh-CN" sz="3200" b="1" dirty="0">
              <a:solidFill>
                <a:srgbClr val="FFC000"/>
              </a:solidFill>
              <a:latin typeface="-apple-system"/>
            </a:endParaRPr>
          </a:p>
          <a:p>
            <a:pPr algn="ctr">
              <a:lnSpc>
                <a:spcPct val="150000"/>
              </a:lnSpc>
            </a:pPr>
            <a:r>
              <a:rPr lang="zh-CN" altLang="en-US" sz="2800" dirty="0">
                <a:solidFill>
                  <a:schemeClr val="bg1"/>
                </a:solidFill>
                <a:latin typeface="-apple-system"/>
              </a:rPr>
              <a:t>主题重复</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反转 </a:t>
            </a:r>
          </a:p>
        </p:txBody>
      </p:sp>
    </p:spTree>
    <p:extLst>
      <p:ext uri="{BB962C8B-B14F-4D97-AF65-F5344CB8AC3E}">
        <p14:creationId xmlns:p14="http://schemas.microsoft.com/office/powerpoint/2010/main" val="68335725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剪辑技巧</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075058" y="2029758"/>
            <a:ext cx="7853237" cy="464166"/>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rPr>
              <a:t>主题重复的剪辑手法在希望强调情节的基本主题的时候非常有用</a:t>
            </a:r>
            <a:endParaRPr lang="en-US" altLang="zh-CN" dirty="0">
              <a:solidFill>
                <a:schemeClr val="tx1">
                  <a:lumMod val="85000"/>
                  <a:lumOff val="15000"/>
                </a:schemeClr>
              </a:solidFill>
            </a:endParaRPr>
          </a:p>
        </p:txBody>
      </p:sp>
      <p:pic>
        <p:nvPicPr>
          <p:cNvPr id="2" name="图片 1">
            <a:extLst>
              <a:ext uri="{FF2B5EF4-FFF2-40B4-BE49-F238E27FC236}">
                <a16:creationId xmlns:a16="http://schemas.microsoft.com/office/drawing/2014/main" id="{10298DE3-3D82-8FAC-86BB-3F80ECFC4365}"/>
              </a:ext>
            </a:extLst>
          </p:cNvPr>
          <p:cNvPicPr>
            <a:picLocks noChangeAspect="1"/>
          </p:cNvPicPr>
          <p:nvPr/>
        </p:nvPicPr>
        <p:blipFill>
          <a:blip r:embed="rId3"/>
          <a:stretch>
            <a:fillRect/>
          </a:stretch>
        </p:blipFill>
        <p:spPr>
          <a:xfrm>
            <a:off x="404452" y="2895988"/>
            <a:ext cx="3931804" cy="2365589"/>
          </a:xfrm>
          <a:prstGeom prst="rect">
            <a:avLst/>
          </a:prstGeom>
        </p:spPr>
      </p:pic>
      <p:pic>
        <p:nvPicPr>
          <p:cNvPr id="3" name="图片 2">
            <a:extLst>
              <a:ext uri="{FF2B5EF4-FFF2-40B4-BE49-F238E27FC236}">
                <a16:creationId xmlns:a16="http://schemas.microsoft.com/office/drawing/2014/main" id="{4B1111C0-408B-9E93-6475-CC50CB60E342}"/>
              </a:ext>
            </a:extLst>
          </p:cNvPr>
          <p:cNvPicPr>
            <a:picLocks noChangeAspect="1"/>
          </p:cNvPicPr>
          <p:nvPr/>
        </p:nvPicPr>
        <p:blipFill>
          <a:blip r:embed="rId4"/>
          <a:stretch>
            <a:fillRect/>
          </a:stretch>
        </p:blipFill>
        <p:spPr>
          <a:xfrm>
            <a:off x="4825211" y="2902227"/>
            <a:ext cx="3969281" cy="2365590"/>
          </a:xfrm>
          <a:prstGeom prst="rect">
            <a:avLst/>
          </a:prstGeom>
        </p:spPr>
      </p:pic>
      <p:sp>
        <p:nvSpPr>
          <p:cNvPr id="6" name="矩形 5">
            <a:extLst>
              <a:ext uri="{FF2B5EF4-FFF2-40B4-BE49-F238E27FC236}">
                <a16:creationId xmlns:a16="http://schemas.microsoft.com/office/drawing/2014/main" id="{E01C2204-8B80-38E3-B755-B78C2A3B8390}"/>
              </a:ext>
            </a:extLst>
          </p:cNvPr>
          <p:cNvSpPr/>
          <p:nvPr/>
        </p:nvSpPr>
        <p:spPr>
          <a:xfrm>
            <a:off x="1283199" y="5616017"/>
            <a:ext cx="2174309" cy="464166"/>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rPr>
              <a:t>开场的“马拉列车”</a:t>
            </a:r>
            <a:endParaRPr lang="en-US" altLang="zh-CN" dirty="0">
              <a:solidFill>
                <a:schemeClr val="tx1">
                  <a:lumMod val="85000"/>
                  <a:lumOff val="15000"/>
                </a:schemeClr>
              </a:solidFill>
            </a:endParaRPr>
          </a:p>
        </p:txBody>
      </p:sp>
      <p:sp>
        <p:nvSpPr>
          <p:cNvPr id="16" name="矩形 15">
            <a:extLst>
              <a:ext uri="{FF2B5EF4-FFF2-40B4-BE49-F238E27FC236}">
                <a16:creationId xmlns:a16="http://schemas.microsoft.com/office/drawing/2014/main" id="{0A45FCB9-A217-CEE2-1C2D-78E267DBBF23}"/>
              </a:ext>
            </a:extLst>
          </p:cNvPr>
          <p:cNvSpPr/>
          <p:nvPr/>
        </p:nvSpPr>
        <p:spPr>
          <a:xfrm>
            <a:off x="5746797" y="5616017"/>
            <a:ext cx="2126108" cy="464166"/>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rPr>
              <a:t>结尾的“马拉列车”</a:t>
            </a:r>
            <a:endParaRPr lang="en-US" altLang="zh-CN" dirty="0">
              <a:solidFill>
                <a:schemeClr val="tx1">
                  <a:lumMod val="85000"/>
                  <a:lumOff val="15000"/>
                </a:schemeClr>
              </a:solidFill>
            </a:endParaRPr>
          </a:p>
        </p:txBody>
      </p:sp>
      <p:sp>
        <p:nvSpPr>
          <p:cNvPr id="17" name="矩形 16">
            <a:extLst>
              <a:ext uri="{FF2B5EF4-FFF2-40B4-BE49-F238E27FC236}">
                <a16:creationId xmlns:a16="http://schemas.microsoft.com/office/drawing/2014/main" id="{BEF456DB-C0D5-A169-C9F6-E10530480F5E}"/>
              </a:ext>
            </a:extLst>
          </p:cNvPr>
          <p:cNvSpPr/>
          <p:nvPr/>
        </p:nvSpPr>
        <p:spPr>
          <a:xfrm>
            <a:off x="9153071" y="1409287"/>
            <a:ext cx="2679835" cy="449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F6BC7E0A-1ABD-F1C0-E16E-FB3732C66810}"/>
              </a:ext>
            </a:extLst>
          </p:cNvPr>
          <p:cNvSpPr/>
          <p:nvPr/>
        </p:nvSpPr>
        <p:spPr>
          <a:xfrm>
            <a:off x="9536240" y="1657721"/>
            <a:ext cx="1913498" cy="4086183"/>
          </a:xfrm>
          <a:prstGeom prst="rect">
            <a:avLst/>
          </a:prstGeom>
          <a:noFill/>
        </p:spPr>
        <p:txBody>
          <a:bodyPr wrap="square" rtlCol="0">
            <a:spAutoFit/>
          </a:bodyPr>
          <a:lstStyle/>
          <a:p>
            <a:pPr algn="ctr">
              <a:lnSpc>
                <a:spcPct val="150000"/>
              </a:lnSpc>
            </a:pPr>
            <a:r>
              <a:rPr lang="zh-CN" altLang="en-US" sz="2800" dirty="0">
                <a:solidFill>
                  <a:schemeClr val="bg1"/>
                </a:solidFill>
                <a:latin typeface="-apple-system"/>
              </a:rPr>
              <a:t>对比</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平行</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象征</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交叉剪辑</a:t>
            </a:r>
            <a:endParaRPr lang="en-US" altLang="zh-CN" sz="2800" dirty="0">
              <a:solidFill>
                <a:schemeClr val="bg1"/>
              </a:solidFill>
              <a:latin typeface="-apple-system"/>
            </a:endParaRPr>
          </a:p>
          <a:p>
            <a:pPr algn="ctr">
              <a:lnSpc>
                <a:spcPct val="150000"/>
              </a:lnSpc>
            </a:pPr>
            <a:r>
              <a:rPr lang="zh-CN" altLang="en-US" sz="3200" b="1" dirty="0">
                <a:solidFill>
                  <a:srgbClr val="FFC000"/>
                </a:solidFill>
                <a:latin typeface="-apple-system"/>
              </a:rPr>
              <a:t>主题重复</a:t>
            </a:r>
            <a:endParaRPr lang="en-US" altLang="zh-CN" sz="3200" b="1" dirty="0">
              <a:solidFill>
                <a:srgbClr val="FFC000"/>
              </a:solidFill>
              <a:latin typeface="-apple-system"/>
            </a:endParaRPr>
          </a:p>
          <a:p>
            <a:pPr algn="ctr">
              <a:lnSpc>
                <a:spcPct val="150000"/>
              </a:lnSpc>
            </a:pPr>
            <a:r>
              <a:rPr lang="zh-CN" altLang="en-US" sz="2800" dirty="0">
                <a:solidFill>
                  <a:schemeClr val="bg1"/>
                </a:solidFill>
                <a:latin typeface="-apple-system"/>
              </a:rPr>
              <a:t>反转 </a:t>
            </a:r>
          </a:p>
        </p:txBody>
      </p:sp>
    </p:spTree>
    <p:extLst>
      <p:ext uri="{BB962C8B-B14F-4D97-AF65-F5344CB8AC3E}">
        <p14:creationId xmlns:p14="http://schemas.microsoft.com/office/powerpoint/2010/main" val="80527810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剪辑技巧</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075058" y="2029758"/>
            <a:ext cx="7853237" cy="3466462"/>
          </a:xfrm>
          <a:prstGeom prst="rect">
            <a:avLst/>
          </a:prstGeom>
          <a:noFill/>
        </p:spPr>
        <p:txBody>
          <a:bodyPr wrap="square" rtlCol="0">
            <a:spAutoFit/>
          </a:bodyPr>
          <a:lstStyle/>
          <a:p>
            <a:pPr algn="just">
              <a:lnSpc>
                <a:spcPct val="150000"/>
              </a:lnSpc>
            </a:pPr>
            <a:r>
              <a:rPr lang="zh-CN" altLang="en-US" b="0" i="0" dirty="0">
                <a:solidFill>
                  <a:srgbClr val="374151"/>
                </a:solidFill>
                <a:effectLst/>
                <a:latin typeface="Söhne"/>
              </a:rPr>
              <a:t>短视频中的反转一般指的是在视频的情节、结局或主题上出现的意外和出乎意料的转折或变化。反转的目的是通过改变观众的期待和预期，从而增强视频的吸引力和影响力。</a:t>
            </a:r>
            <a:endParaRPr lang="en-US" altLang="zh-CN" b="0" i="0" dirty="0">
              <a:solidFill>
                <a:srgbClr val="374151"/>
              </a:solidFill>
              <a:effectLst/>
              <a:latin typeface="Söhne"/>
            </a:endParaRPr>
          </a:p>
          <a:p>
            <a:pPr algn="just">
              <a:lnSpc>
                <a:spcPct val="150000"/>
              </a:lnSpc>
            </a:pPr>
            <a:endParaRPr lang="en-US" altLang="zh-CN" dirty="0">
              <a:solidFill>
                <a:srgbClr val="374151"/>
              </a:solidFill>
              <a:latin typeface="Söhne"/>
            </a:endParaRPr>
          </a:p>
          <a:p>
            <a:pPr algn="just">
              <a:lnSpc>
                <a:spcPct val="150000"/>
              </a:lnSpc>
            </a:pPr>
            <a:r>
              <a:rPr lang="zh-CN" altLang="en-US" b="0" i="0" dirty="0">
                <a:solidFill>
                  <a:srgbClr val="374151"/>
                </a:solidFill>
                <a:effectLst/>
                <a:latin typeface="Söhne"/>
              </a:rPr>
              <a:t>在短视频中，反转可以采用</a:t>
            </a:r>
            <a:r>
              <a:rPr lang="zh-CN" altLang="en-US" dirty="0">
                <a:solidFill>
                  <a:srgbClr val="374151"/>
                </a:solidFill>
                <a:latin typeface="Söhne"/>
              </a:rPr>
              <a:t>情节反转、视觉反转、主题反转等多种方式</a:t>
            </a:r>
            <a:endParaRPr lang="en-US" altLang="zh-CN" b="0" i="0" dirty="0">
              <a:solidFill>
                <a:srgbClr val="374151"/>
              </a:solidFill>
              <a:effectLst/>
              <a:latin typeface="Söhne"/>
            </a:endParaRPr>
          </a:p>
          <a:p>
            <a:pPr algn="just">
              <a:lnSpc>
                <a:spcPct val="150000"/>
              </a:lnSpc>
            </a:pPr>
            <a:endParaRPr lang="en-US" altLang="zh-CN" sz="2000" dirty="0">
              <a:solidFill>
                <a:srgbClr val="374151"/>
              </a:solidFill>
              <a:latin typeface="Söhne"/>
            </a:endParaRPr>
          </a:p>
          <a:p>
            <a:pPr algn="just">
              <a:lnSpc>
                <a:spcPct val="150000"/>
              </a:lnSpc>
            </a:pPr>
            <a:r>
              <a:rPr lang="zh-CN" altLang="en-US" sz="2000" b="1" dirty="0">
                <a:solidFill>
                  <a:schemeClr val="tx1">
                    <a:lumMod val="85000"/>
                    <a:lumOff val="15000"/>
                  </a:schemeClr>
                </a:solidFill>
              </a:rPr>
              <a:t>经典片段：</a:t>
            </a:r>
            <a:r>
              <a:rPr lang="zh-CN" altLang="en-US" sz="2000" b="0" i="0" dirty="0">
                <a:effectLst/>
                <a:latin typeface="PingFang SC"/>
                <a:hlinkClick r:id="rId3"/>
              </a:rPr>
              <a:t>宋仲基用韩剧套路拍炸鸡广告</a:t>
            </a:r>
            <a:endParaRPr lang="zh-CN" altLang="en-US" sz="2000" b="0" i="0" dirty="0">
              <a:effectLst/>
              <a:latin typeface="PingFang SC"/>
            </a:endParaRPr>
          </a:p>
          <a:p>
            <a:pPr algn="just">
              <a:lnSpc>
                <a:spcPct val="150000"/>
              </a:lnSpc>
            </a:pPr>
            <a:endParaRPr lang="zh-CN" altLang="en-US" dirty="0">
              <a:solidFill>
                <a:schemeClr val="tx1">
                  <a:lumMod val="85000"/>
                  <a:lumOff val="15000"/>
                </a:schemeClr>
              </a:solidFill>
            </a:endParaRPr>
          </a:p>
        </p:txBody>
      </p:sp>
      <p:sp>
        <p:nvSpPr>
          <p:cNvPr id="17" name="矩形 16">
            <a:extLst>
              <a:ext uri="{FF2B5EF4-FFF2-40B4-BE49-F238E27FC236}">
                <a16:creationId xmlns:a16="http://schemas.microsoft.com/office/drawing/2014/main" id="{BEF456DB-C0D5-A169-C9F6-E10530480F5E}"/>
              </a:ext>
            </a:extLst>
          </p:cNvPr>
          <p:cNvSpPr/>
          <p:nvPr/>
        </p:nvSpPr>
        <p:spPr>
          <a:xfrm>
            <a:off x="9153071" y="1409287"/>
            <a:ext cx="2679835" cy="449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F6BC7E0A-1ABD-F1C0-E16E-FB3732C66810}"/>
              </a:ext>
            </a:extLst>
          </p:cNvPr>
          <p:cNvSpPr/>
          <p:nvPr/>
        </p:nvSpPr>
        <p:spPr>
          <a:xfrm>
            <a:off x="9536240" y="1657721"/>
            <a:ext cx="1913498" cy="4086183"/>
          </a:xfrm>
          <a:prstGeom prst="rect">
            <a:avLst/>
          </a:prstGeom>
          <a:noFill/>
        </p:spPr>
        <p:txBody>
          <a:bodyPr wrap="square" rtlCol="0">
            <a:spAutoFit/>
          </a:bodyPr>
          <a:lstStyle/>
          <a:p>
            <a:pPr algn="ctr">
              <a:lnSpc>
                <a:spcPct val="150000"/>
              </a:lnSpc>
            </a:pPr>
            <a:r>
              <a:rPr lang="zh-CN" altLang="en-US" sz="2800" dirty="0">
                <a:solidFill>
                  <a:schemeClr val="bg1"/>
                </a:solidFill>
                <a:latin typeface="-apple-system"/>
              </a:rPr>
              <a:t>对比</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平行</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象征</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交叉剪辑</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主题重复</a:t>
            </a:r>
            <a:endParaRPr lang="en-US" altLang="zh-CN" sz="2800" dirty="0">
              <a:solidFill>
                <a:schemeClr val="bg1"/>
              </a:solidFill>
              <a:latin typeface="-apple-system"/>
            </a:endParaRPr>
          </a:p>
          <a:p>
            <a:pPr algn="ctr">
              <a:lnSpc>
                <a:spcPct val="150000"/>
              </a:lnSpc>
            </a:pPr>
            <a:r>
              <a:rPr lang="zh-CN" altLang="en-US" sz="3200" b="1" dirty="0">
                <a:solidFill>
                  <a:srgbClr val="FFC000"/>
                </a:solidFill>
                <a:latin typeface="-apple-system"/>
              </a:rPr>
              <a:t>反转</a:t>
            </a:r>
            <a:r>
              <a:rPr lang="zh-CN" altLang="en-US" sz="2800" dirty="0">
                <a:solidFill>
                  <a:schemeClr val="bg1"/>
                </a:solidFill>
                <a:latin typeface="-apple-system"/>
              </a:rPr>
              <a:t> </a:t>
            </a:r>
          </a:p>
        </p:txBody>
      </p:sp>
    </p:spTree>
    <p:extLst>
      <p:ext uri="{BB962C8B-B14F-4D97-AF65-F5344CB8AC3E}">
        <p14:creationId xmlns:p14="http://schemas.microsoft.com/office/powerpoint/2010/main" val="100536275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12A1EA2B-4181-464A-9F94-B1F799080141}"/>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B23FD9E4-5154-44E5-A664-09B67439813B}"/>
              </a:ext>
            </a:extLst>
          </p:cNvPr>
          <p:cNvSpPr txBox="1"/>
          <p:nvPr/>
        </p:nvSpPr>
        <p:spPr>
          <a:xfrm>
            <a:off x="1164276" y="355470"/>
            <a:ext cx="2133918" cy="584775"/>
          </a:xfrm>
          <a:prstGeom prst="rect">
            <a:avLst/>
          </a:prstGeom>
          <a:noFill/>
        </p:spPr>
        <p:txBody>
          <a:bodyPr wrap="none" rtlCol="0">
            <a:spAutoFit/>
          </a:bodyPr>
          <a:lstStyle/>
          <a:p>
            <a:r>
              <a:rPr lang="zh-CN" altLang="en-US" sz="3200" b="1" spc="600" dirty="0">
                <a:solidFill>
                  <a:schemeClr val="tx1">
                    <a:lumMod val="85000"/>
                    <a:lumOff val="15000"/>
                  </a:schemeClr>
                </a:solidFill>
              </a:rPr>
              <a:t>账号介绍</a:t>
            </a:r>
          </a:p>
        </p:txBody>
      </p:sp>
      <p:sp>
        <p:nvSpPr>
          <p:cNvPr id="5" name="文本框 4">
            <a:extLst>
              <a:ext uri="{FF2B5EF4-FFF2-40B4-BE49-F238E27FC236}">
                <a16:creationId xmlns:a16="http://schemas.microsoft.com/office/drawing/2014/main" id="{F2D2E469-94B8-48C5-905A-2A010478AF84}"/>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00</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ABC35D38-0755-4891-B946-A5AE0DCD7939}"/>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223E811-9C65-4B46-B459-9D5C63E4F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6" name="文本框 15">
            <a:extLst>
              <a:ext uri="{FF2B5EF4-FFF2-40B4-BE49-F238E27FC236}">
                <a16:creationId xmlns:a16="http://schemas.microsoft.com/office/drawing/2014/main" id="{B64D8EF7-390F-44AD-A249-64195FF5E369}"/>
              </a:ext>
            </a:extLst>
          </p:cNvPr>
          <p:cNvSpPr txBox="1"/>
          <p:nvPr/>
        </p:nvSpPr>
        <p:spPr>
          <a:xfrm>
            <a:off x="594922" y="1514872"/>
            <a:ext cx="5942056" cy="461665"/>
          </a:xfrm>
          <a:prstGeom prst="rect">
            <a:avLst/>
          </a:prstGeom>
          <a:noFill/>
        </p:spPr>
        <p:txBody>
          <a:bodyPr wrap="square" rtlCol="0">
            <a:spAutoFit/>
          </a:bodyPr>
          <a:lstStyle/>
          <a:p>
            <a:r>
              <a:rPr lang="en-US" altLang="zh-CN" sz="2400" b="1" dirty="0">
                <a:solidFill>
                  <a:schemeClr val="tx1">
                    <a:lumMod val="85000"/>
                    <a:lumOff val="15000"/>
                  </a:schemeClr>
                </a:solidFill>
              </a:rPr>
              <a:t>B</a:t>
            </a:r>
            <a:r>
              <a:rPr lang="zh-CN" altLang="en-US" sz="2400" b="1" dirty="0">
                <a:solidFill>
                  <a:schemeClr val="tx1">
                    <a:lumMod val="85000"/>
                    <a:lumOff val="15000"/>
                  </a:schemeClr>
                </a:solidFill>
              </a:rPr>
              <a:t>站官方账号：清华大学学习发展中心</a:t>
            </a:r>
          </a:p>
        </p:txBody>
      </p:sp>
      <p:pic>
        <p:nvPicPr>
          <p:cNvPr id="7" name="图片 6">
            <a:extLst>
              <a:ext uri="{FF2B5EF4-FFF2-40B4-BE49-F238E27FC236}">
                <a16:creationId xmlns:a16="http://schemas.microsoft.com/office/drawing/2014/main" id="{DE3157DC-92F3-40C4-888F-A53BAA6565F4}"/>
              </a:ext>
            </a:extLst>
          </p:cNvPr>
          <p:cNvPicPr>
            <a:picLocks noChangeAspect="1"/>
          </p:cNvPicPr>
          <p:nvPr/>
        </p:nvPicPr>
        <p:blipFill>
          <a:blip r:embed="rId3"/>
          <a:stretch>
            <a:fillRect/>
          </a:stretch>
        </p:blipFill>
        <p:spPr>
          <a:xfrm>
            <a:off x="0" y="2245666"/>
            <a:ext cx="12192000" cy="4612334"/>
          </a:xfrm>
          <a:prstGeom prst="rect">
            <a:avLst/>
          </a:prstGeom>
        </p:spPr>
      </p:pic>
    </p:spTree>
    <p:extLst>
      <p:ext uri="{BB962C8B-B14F-4D97-AF65-F5344CB8AC3E}">
        <p14:creationId xmlns:p14="http://schemas.microsoft.com/office/powerpoint/2010/main" val="15585441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剪辑原则</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299835" y="2254528"/>
            <a:ext cx="9727890" cy="1103892"/>
          </a:xfrm>
          <a:prstGeom prst="rect">
            <a:avLst/>
          </a:prstGeom>
          <a:noFill/>
        </p:spPr>
        <p:txBody>
          <a:bodyPr wrap="square" rtlCol="0">
            <a:spAutoFit/>
          </a:bodyPr>
          <a:lstStyle/>
          <a:p>
            <a:pPr hangingPunct="0">
              <a:buNone/>
            </a:pPr>
            <a:r>
              <a:rPr lang="zh-CN" altLang="en-US" sz="2800" b="1" i="0" dirty="0">
                <a:solidFill>
                  <a:srgbClr val="121212"/>
                </a:solidFill>
                <a:effectLst/>
                <a:latin typeface="-apple-system"/>
              </a:rPr>
              <a:t>原则</a:t>
            </a:r>
            <a:r>
              <a:rPr lang="en-US" altLang="zh-CN" sz="2800" b="1" i="0" dirty="0">
                <a:solidFill>
                  <a:srgbClr val="121212"/>
                </a:solidFill>
                <a:effectLst/>
                <a:latin typeface="-apple-system"/>
              </a:rPr>
              <a:t>1</a:t>
            </a:r>
            <a:r>
              <a:rPr lang="zh-CN" altLang="en-US" sz="2800" b="1" i="0" dirty="0">
                <a:solidFill>
                  <a:srgbClr val="121212"/>
                </a:solidFill>
                <a:effectLst/>
                <a:latin typeface="-apple-system"/>
              </a:rPr>
              <a:t>：镜头的组接必须符合观众的思想方式和影视表现规律</a:t>
            </a:r>
            <a:endParaRPr lang="zh-CN" altLang="en-US" sz="2800" b="1" dirty="0">
              <a:solidFill>
                <a:schemeClr val="tx1">
                  <a:lumMod val="85000"/>
                  <a:lumOff val="15000"/>
                </a:schemeClr>
              </a:solidFill>
            </a:endParaRPr>
          </a:p>
          <a:p>
            <a:pPr algn="just">
              <a:lnSpc>
                <a:spcPct val="150000"/>
              </a:lnSpc>
            </a:pPr>
            <a:endParaRPr lang="zh-CN" altLang="en-US" sz="2800" dirty="0">
              <a:solidFill>
                <a:schemeClr val="tx1">
                  <a:lumMod val="85000"/>
                  <a:lumOff val="15000"/>
                </a:schemeClr>
              </a:solidFill>
            </a:endParaRPr>
          </a:p>
        </p:txBody>
      </p:sp>
      <p:sp>
        <p:nvSpPr>
          <p:cNvPr id="2" name="矩形 1">
            <a:extLst>
              <a:ext uri="{FF2B5EF4-FFF2-40B4-BE49-F238E27FC236}">
                <a16:creationId xmlns:a16="http://schemas.microsoft.com/office/drawing/2014/main" id="{BF0A4E6D-4CE5-BB6E-3059-A765F2076860}"/>
              </a:ext>
            </a:extLst>
          </p:cNvPr>
          <p:cNvSpPr/>
          <p:nvPr/>
        </p:nvSpPr>
        <p:spPr>
          <a:xfrm>
            <a:off x="1299835" y="3069431"/>
            <a:ext cx="9592330" cy="2815451"/>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rPr>
              <a:t>镜头的组接要符合生活的逻辑、思维的逻辑。在拍摄的前期我们就应该提前想好大概的剪辑方向，明确视频的主题。搞清楚自己要拍什么，表达什么，再在这个基础上根据需求，选用合适的素材剪辑在一起。</a:t>
            </a:r>
            <a:endParaRPr lang="en-US" altLang="zh-CN" sz="2000" dirty="0">
              <a:solidFill>
                <a:schemeClr val="tx1">
                  <a:lumMod val="85000"/>
                  <a:lumOff val="15000"/>
                </a:schemeClr>
              </a:solidFill>
            </a:endParaRPr>
          </a:p>
          <a:p>
            <a:pPr algn="just">
              <a:lnSpc>
                <a:spcPct val="150000"/>
              </a:lnSpc>
            </a:pPr>
            <a:endParaRPr lang="en-US" altLang="zh-CN" sz="2000" dirty="0">
              <a:solidFill>
                <a:schemeClr val="tx1">
                  <a:lumMod val="85000"/>
                  <a:lumOff val="15000"/>
                </a:schemeClr>
              </a:solidFill>
            </a:endParaRPr>
          </a:p>
          <a:p>
            <a:pPr algn="just">
              <a:lnSpc>
                <a:spcPct val="150000"/>
              </a:lnSpc>
            </a:pPr>
            <a:r>
              <a:rPr lang="zh-CN" altLang="en-US" sz="2000" b="1" dirty="0">
                <a:solidFill>
                  <a:schemeClr val="tx1">
                    <a:lumMod val="85000"/>
                    <a:lumOff val="15000"/>
                  </a:schemeClr>
                </a:solidFill>
              </a:rPr>
              <a:t>常见的组接方式有：按类型组接、按时间组接</a:t>
            </a:r>
          </a:p>
          <a:p>
            <a:pPr algn="just">
              <a:lnSpc>
                <a:spcPct val="150000"/>
              </a:lnSpc>
            </a:pPr>
            <a:endParaRPr lang="zh-CN" altLang="en-US" sz="2000" dirty="0">
              <a:solidFill>
                <a:schemeClr val="tx1">
                  <a:lumMod val="85000"/>
                  <a:lumOff val="15000"/>
                </a:schemeClr>
              </a:solidFill>
            </a:endParaRPr>
          </a:p>
        </p:txBody>
      </p:sp>
    </p:spTree>
    <p:extLst>
      <p:ext uri="{BB962C8B-B14F-4D97-AF65-F5344CB8AC3E}">
        <p14:creationId xmlns:p14="http://schemas.microsoft.com/office/powerpoint/2010/main" val="355032467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剪辑原则</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299835" y="2254528"/>
            <a:ext cx="9727890" cy="1534779"/>
          </a:xfrm>
          <a:prstGeom prst="rect">
            <a:avLst/>
          </a:prstGeom>
          <a:noFill/>
        </p:spPr>
        <p:txBody>
          <a:bodyPr wrap="square" rtlCol="0">
            <a:spAutoFit/>
          </a:bodyPr>
          <a:lstStyle/>
          <a:p>
            <a:pPr hangingPunct="0"/>
            <a:r>
              <a:rPr lang="zh-CN" altLang="en-US" sz="2800" b="1" i="0" dirty="0">
                <a:solidFill>
                  <a:srgbClr val="121212"/>
                </a:solidFill>
                <a:effectLst/>
                <a:latin typeface="-apple-system"/>
              </a:rPr>
              <a:t>原则</a:t>
            </a:r>
            <a:r>
              <a:rPr lang="en-US" altLang="zh-CN" sz="2800" b="1" i="0" dirty="0">
                <a:solidFill>
                  <a:srgbClr val="121212"/>
                </a:solidFill>
                <a:effectLst/>
                <a:latin typeface="-apple-system"/>
              </a:rPr>
              <a:t>2</a:t>
            </a:r>
            <a:r>
              <a:rPr lang="zh-CN" altLang="en-US" sz="2800" b="1" i="0" dirty="0">
                <a:solidFill>
                  <a:srgbClr val="121212"/>
                </a:solidFill>
                <a:effectLst/>
                <a:latin typeface="-apple-system"/>
              </a:rPr>
              <a:t>：景别的变化要采用“循序渐进”的方法</a:t>
            </a:r>
            <a:endParaRPr lang="zh-CN" altLang="en-US" sz="2800" b="1" dirty="0">
              <a:solidFill>
                <a:schemeClr val="tx1">
                  <a:lumMod val="85000"/>
                  <a:lumOff val="15000"/>
                </a:schemeClr>
              </a:solidFill>
            </a:endParaRPr>
          </a:p>
          <a:p>
            <a:pPr hangingPunct="0">
              <a:buNone/>
            </a:pPr>
            <a:endParaRPr lang="zh-CN" altLang="en-US" sz="2800" b="1" dirty="0">
              <a:solidFill>
                <a:schemeClr val="tx1">
                  <a:lumMod val="85000"/>
                  <a:lumOff val="15000"/>
                </a:schemeClr>
              </a:solidFill>
            </a:endParaRPr>
          </a:p>
          <a:p>
            <a:pPr algn="just">
              <a:lnSpc>
                <a:spcPct val="150000"/>
              </a:lnSpc>
            </a:pPr>
            <a:endParaRPr lang="zh-CN" altLang="en-US" sz="2800" dirty="0">
              <a:solidFill>
                <a:schemeClr val="tx1">
                  <a:lumMod val="85000"/>
                  <a:lumOff val="15000"/>
                </a:schemeClr>
              </a:solidFill>
            </a:endParaRPr>
          </a:p>
        </p:txBody>
      </p:sp>
      <p:sp>
        <p:nvSpPr>
          <p:cNvPr id="2" name="矩形 1">
            <a:extLst>
              <a:ext uri="{FF2B5EF4-FFF2-40B4-BE49-F238E27FC236}">
                <a16:creationId xmlns:a16="http://schemas.microsoft.com/office/drawing/2014/main" id="{BF0A4E6D-4CE5-BB6E-3059-A765F2076860}"/>
              </a:ext>
            </a:extLst>
          </p:cNvPr>
          <p:cNvSpPr/>
          <p:nvPr/>
        </p:nvSpPr>
        <p:spPr>
          <a:xfrm>
            <a:off x="763544" y="2959983"/>
            <a:ext cx="11047456" cy="3738780"/>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rPr>
              <a:t>拍摄一个场面的时候，“景”的发展不宜过分剧烈，否则就不容易连接起来</a:t>
            </a:r>
            <a:endParaRPr lang="en-US" altLang="zh-CN" sz="2000" dirty="0">
              <a:solidFill>
                <a:schemeClr val="tx1">
                  <a:lumMod val="85000"/>
                  <a:lumOff val="15000"/>
                </a:schemeClr>
              </a:solidFill>
            </a:endParaRPr>
          </a:p>
          <a:p>
            <a:pPr algn="just">
              <a:lnSpc>
                <a:spcPct val="150000"/>
              </a:lnSpc>
            </a:pPr>
            <a:r>
              <a:rPr lang="zh-CN" altLang="en-US" sz="2000" dirty="0">
                <a:solidFill>
                  <a:schemeClr val="tx1">
                    <a:lumMod val="85000"/>
                    <a:lumOff val="15000"/>
                  </a:schemeClr>
                </a:solidFill>
              </a:rPr>
              <a:t>但是，“景”的变化不大，同时拍摄角度变换亦不大，拍出镜头也不容易组接</a:t>
            </a:r>
            <a:endParaRPr lang="en-US" altLang="zh-CN" sz="2000" dirty="0">
              <a:solidFill>
                <a:schemeClr val="tx1">
                  <a:lumMod val="85000"/>
                  <a:lumOff val="15000"/>
                </a:schemeClr>
              </a:solidFill>
            </a:endParaRPr>
          </a:p>
          <a:p>
            <a:pPr algn="just">
              <a:lnSpc>
                <a:spcPct val="150000"/>
              </a:lnSpc>
            </a:pPr>
            <a:r>
              <a:rPr lang="zh-CN" altLang="en-US" sz="2000" dirty="0">
                <a:solidFill>
                  <a:schemeClr val="tx1">
                    <a:lumMod val="85000"/>
                    <a:lumOff val="15000"/>
                  </a:schemeClr>
                </a:solidFill>
              </a:rPr>
              <a:t>因此拍摄时“景”的发展变化需要采取循序渐进的方法。循序渐进地变换不同视觉距离的镜头，可以造成顺畅的连接，形成了各种蒙太奇句型。</a:t>
            </a:r>
          </a:p>
          <a:p>
            <a:pPr algn="just">
              <a:lnSpc>
                <a:spcPct val="150000"/>
              </a:lnSpc>
            </a:pPr>
            <a:endParaRPr lang="zh-CN" altLang="en-US" sz="2000" dirty="0">
              <a:solidFill>
                <a:schemeClr val="tx1">
                  <a:lumMod val="85000"/>
                  <a:lumOff val="15000"/>
                </a:schemeClr>
              </a:solidFill>
            </a:endParaRPr>
          </a:p>
          <a:p>
            <a:pPr algn="just">
              <a:lnSpc>
                <a:spcPct val="150000"/>
              </a:lnSpc>
            </a:pPr>
            <a:r>
              <a:rPr lang="zh-CN" altLang="en-US" sz="2000" b="1" dirty="0">
                <a:solidFill>
                  <a:schemeClr val="tx1">
                    <a:lumMod val="85000"/>
                    <a:lumOff val="15000"/>
                  </a:schemeClr>
                </a:solidFill>
              </a:rPr>
              <a:t>前进式句型：</a:t>
            </a:r>
            <a:r>
              <a:rPr lang="zh-CN" altLang="en-US" sz="2000" dirty="0">
                <a:solidFill>
                  <a:schemeClr val="tx1">
                    <a:lumMod val="85000"/>
                    <a:lumOff val="15000"/>
                  </a:schemeClr>
                </a:solidFill>
              </a:rPr>
              <a:t>指景物由远景、全景向近景、特写过渡。表现由低沉到高昂向上的情绪</a:t>
            </a:r>
            <a:endParaRPr lang="en-US" altLang="zh-CN" sz="2000" dirty="0">
              <a:solidFill>
                <a:schemeClr val="tx1">
                  <a:lumMod val="85000"/>
                  <a:lumOff val="15000"/>
                </a:schemeClr>
              </a:solidFill>
            </a:endParaRPr>
          </a:p>
          <a:p>
            <a:pPr algn="just">
              <a:lnSpc>
                <a:spcPct val="150000"/>
              </a:lnSpc>
            </a:pPr>
            <a:r>
              <a:rPr lang="zh-CN" altLang="en-US" sz="2000" b="1" dirty="0">
                <a:solidFill>
                  <a:schemeClr val="tx1">
                    <a:lumMod val="85000"/>
                    <a:lumOff val="15000"/>
                  </a:schemeClr>
                </a:solidFill>
              </a:rPr>
              <a:t>后退式句型：</a:t>
            </a:r>
            <a:r>
              <a:rPr lang="zh-CN" altLang="en-US" sz="2000" dirty="0">
                <a:solidFill>
                  <a:schemeClr val="tx1">
                    <a:lumMod val="85000"/>
                    <a:lumOff val="15000"/>
                  </a:schemeClr>
                </a:solidFill>
              </a:rPr>
              <a:t>由近到远，表示有高昂到低沉、压抑的情绪，在影片中表现由细节到扩展到全部。</a:t>
            </a:r>
          </a:p>
          <a:p>
            <a:pPr algn="just">
              <a:lnSpc>
                <a:spcPct val="150000"/>
              </a:lnSpc>
            </a:pPr>
            <a:endParaRPr lang="zh-CN" altLang="en-US" sz="2000" dirty="0">
              <a:solidFill>
                <a:schemeClr val="tx1">
                  <a:lumMod val="85000"/>
                  <a:lumOff val="15000"/>
                </a:schemeClr>
              </a:solidFill>
            </a:endParaRPr>
          </a:p>
        </p:txBody>
      </p:sp>
    </p:spTree>
    <p:extLst>
      <p:ext uri="{BB962C8B-B14F-4D97-AF65-F5344CB8AC3E}">
        <p14:creationId xmlns:p14="http://schemas.microsoft.com/office/powerpoint/2010/main" val="143862925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剪辑原则</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299835" y="2254528"/>
            <a:ext cx="9727890" cy="1965666"/>
          </a:xfrm>
          <a:prstGeom prst="rect">
            <a:avLst/>
          </a:prstGeom>
          <a:noFill/>
        </p:spPr>
        <p:txBody>
          <a:bodyPr wrap="square" rtlCol="0">
            <a:spAutoFit/>
          </a:bodyPr>
          <a:lstStyle/>
          <a:p>
            <a:pPr hangingPunct="0"/>
            <a:r>
              <a:rPr lang="zh-CN" altLang="en-US" sz="2800" b="1" i="0" dirty="0">
                <a:solidFill>
                  <a:srgbClr val="121212"/>
                </a:solidFill>
                <a:effectLst/>
                <a:latin typeface="-apple-system"/>
              </a:rPr>
              <a:t>原则</a:t>
            </a:r>
            <a:r>
              <a:rPr lang="en-US" altLang="zh-CN" sz="2800" b="1" i="0" dirty="0">
                <a:solidFill>
                  <a:srgbClr val="121212"/>
                </a:solidFill>
                <a:effectLst/>
                <a:latin typeface="-apple-system"/>
              </a:rPr>
              <a:t>3</a:t>
            </a:r>
            <a:r>
              <a:rPr lang="zh-CN" altLang="en-US" sz="2800" b="1" i="0" dirty="0">
                <a:solidFill>
                  <a:srgbClr val="121212"/>
                </a:solidFill>
                <a:effectLst/>
                <a:latin typeface="-apple-system"/>
              </a:rPr>
              <a:t>：镜头组接中的拍摄方向，轴线规律</a:t>
            </a:r>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buNone/>
            </a:pPr>
            <a:endParaRPr lang="zh-CN" altLang="en-US" sz="2800" b="1" dirty="0">
              <a:solidFill>
                <a:schemeClr val="tx1">
                  <a:lumMod val="85000"/>
                  <a:lumOff val="15000"/>
                </a:schemeClr>
              </a:solidFill>
            </a:endParaRPr>
          </a:p>
          <a:p>
            <a:pPr algn="just">
              <a:lnSpc>
                <a:spcPct val="150000"/>
              </a:lnSpc>
            </a:pPr>
            <a:endParaRPr lang="zh-CN" altLang="en-US" sz="2800" dirty="0">
              <a:solidFill>
                <a:schemeClr val="tx1">
                  <a:lumMod val="85000"/>
                  <a:lumOff val="15000"/>
                </a:schemeClr>
              </a:solidFill>
            </a:endParaRPr>
          </a:p>
        </p:txBody>
      </p:sp>
      <p:sp>
        <p:nvSpPr>
          <p:cNvPr id="2" name="矩形 1">
            <a:extLst>
              <a:ext uri="{FF2B5EF4-FFF2-40B4-BE49-F238E27FC236}">
                <a16:creationId xmlns:a16="http://schemas.microsoft.com/office/drawing/2014/main" id="{BF0A4E6D-4CE5-BB6E-3059-A765F2076860}"/>
              </a:ext>
            </a:extLst>
          </p:cNvPr>
          <p:cNvSpPr/>
          <p:nvPr/>
        </p:nvSpPr>
        <p:spPr>
          <a:xfrm>
            <a:off x="1232620" y="3134897"/>
            <a:ext cx="8653588" cy="3277116"/>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rPr>
              <a:t>主体物在进出画面时，我们拍摄需要注意拍摄的总方向，从轴线一侧拍，否则两个画面接在一起主体物就要“撞车”</a:t>
            </a:r>
            <a:endParaRPr lang="en-US" altLang="zh-CN" sz="2000" dirty="0">
              <a:solidFill>
                <a:schemeClr val="tx1">
                  <a:lumMod val="85000"/>
                  <a:lumOff val="15000"/>
                </a:schemeClr>
              </a:solidFill>
            </a:endParaRPr>
          </a:p>
          <a:p>
            <a:pPr algn="just">
              <a:lnSpc>
                <a:spcPct val="150000"/>
              </a:lnSpc>
            </a:pPr>
            <a:r>
              <a:rPr lang="zh-CN" altLang="en-US" sz="2000" dirty="0">
                <a:solidFill>
                  <a:schemeClr val="tx1">
                    <a:lumMod val="85000"/>
                    <a:lumOff val="15000"/>
                  </a:schemeClr>
                </a:solidFill>
              </a:rPr>
              <a:t>所谓的“轴线规律”是指拍摄的画面是否有“跳轴”现象。在拍摄的时候，如果拍摄机的位置始终在主体运动轴线的同一侧，那么构成画面的运动方向、放置方向都是一致的，否则应是“跳轴”了，跳轴的画面除了特殊的需要以外是无法组接的。</a:t>
            </a:r>
          </a:p>
          <a:p>
            <a:pPr algn="just">
              <a:lnSpc>
                <a:spcPct val="150000"/>
              </a:lnSpc>
            </a:pPr>
            <a:endParaRPr lang="zh-CN" altLang="en-US" sz="2000" dirty="0">
              <a:solidFill>
                <a:schemeClr val="tx1">
                  <a:lumMod val="85000"/>
                  <a:lumOff val="15000"/>
                </a:schemeClr>
              </a:solidFill>
            </a:endParaRPr>
          </a:p>
        </p:txBody>
      </p:sp>
      <p:pic>
        <p:nvPicPr>
          <p:cNvPr id="7" name="Picture 2">
            <a:extLst>
              <a:ext uri="{FF2B5EF4-FFF2-40B4-BE49-F238E27FC236}">
                <a16:creationId xmlns:a16="http://schemas.microsoft.com/office/drawing/2014/main" id="{DA1CE6DF-6711-0540-2B6E-4D5072389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110" y="1048741"/>
            <a:ext cx="8820150" cy="53435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4552FD8-B24F-219B-6294-6973D3290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110" y="1042568"/>
            <a:ext cx="8820150" cy="570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86873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剪辑原则</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299835" y="2254528"/>
            <a:ext cx="9727890" cy="2396554"/>
          </a:xfrm>
          <a:prstGeom prst="rect">
            <a:avLst/>
          </a:prstGeom>
          <a:noFill/>
        </p:spPr>
        <p:txBody>
          <a:bodyPr wrap="square" rtlCol="0">
            <a:spAutoFit/>
          </a:bodyPr>
          <a:lstStyle/>
          <a:p>
            <a:pPr hangingPunct="0"/>
            <a:r>
              <a:rPr lang="zh-CN" altLang="en-US" sz="2800" b="1" i="0" dirty="0">
                <a:solidFill>
                  <a:srgbClr val="121212"/>
                </a:solidFill>
                <a:effectLst/>
                <a:latin typeface="-apple-system"/>
              </a:rPr>
              <a:t>原则</a:t>
            </a:r>
            <a:r>
              <a:rPr lang="en-US" altLang="zh-CN" sz="2800" b="1" i="0" dirty="0">
                <a:solidFill>
                  <a:srgbClr val="121212"/>
                </a:solidFill>
                <a:effectLst/>
                <a:latin typeface="-apple-system"/>
              </a:rPr>
              <a:t>4</a:t>
            </a:r>
            <a:r>
              <a:rPr lang="zh-CN" altLang="en-US" sz="2800" b="1" i="0" dirty="0">
                <a:solidFill>
                  <a:srgbClr val="121212"/>
                </a:solidFill>
                <a:effectLst/>
                <a:latin typeface="-apple-system"/>
              </a:rPr>
              <a:t>：</a:t>
            </a:r>
            <a:r>
              <a:rPr lang="zh-CN" altLang="en-US" sz="2800" b="1" dirty="0">
                <a:solidFill>
                  <a:srgbClr val="121212"/>
                </a:solidFill>
                <a:latin typeface="-apple-system"/>
              </a:rPr>
              <a:t>镜头组接要遵循“动从动”“静接静”的规律</a:t>
            </a:r>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buNone/>
            </a:pPr>
            <a:endParaRPr lang="zh-CN" altLang="en-US" sz="2800" b="1" dirty="0">
              <a:solidFill>
                <a:schemeClr val="tx1">
                  <a:lumMod val="85000"/>
                  <a:lumOff val="15000"/>
                </a:schemeClr>
              </a:solidFill>
            </a:endParaRPr>
          </a:p>
          <a:p>
            <a:pPr algn="just">
              <a:lnSpc>
                <a:spcPct val="150000"/>
              </a:lnSpc>
            </a:pPr>
            <a:endParaRPr lang="zh-CN" altLang="en-US" sz="2800" dirty="0">
              <a:solidFill>
                <a:schemeClr val="tx1">
                  <a:lumMod val="85000"/>
                  <a:lumOff val="15000"/>
                </a:schemeClr>
              </a:solidFill>
            </a:endParaRPr>
          </a:p>
        </p:txBody>
      </p:sp>
      <p:sp>
        <p:nvSpPr>
          <p:cNvPr id="2" name="矩形 1">
            <a:extLst>
              <a:ext uri="{FF2B5EF4-FFF2-40B4-BE49-F238E27FC236}">
                <a16:creationId xmlns:a16="http://schemas.microsoft.com/office/drawing/2014/main" id="{BF0A4E6D-4CE5-BB6E-3059-A765F2076860}"/>
              </a:ext>
            </a:extLst>
          </p:cNvPr>
          <p:cNvSpPr/>
          <p:nvPr/>
        </p:nvSpPr>
        <p:spPr>
          <a:xfrm>
            <a:off x="1164275" y="2909266"/>
            <a:ext cx="10227068" cy="3737177"/>
          </a:xfrm>
          <a:prstGeom prst="rect">
            <a:avLst/>
          </a:prstGeom>
          <a:noFill/>
        </p:spPr>
        <p:txBody>
          <a:bodyPr wrap="square" rtlCol="0">
            <a:spAutoFit/>
          </a:bodyPr>
          <a:lstStyle/>
          <a:p>
            <a:pPr>
              <a:lnSpc>
                <a:spcPct val="150000"/>
              </a:lnSpc>
            </a:pPr>
            <a:r>
              <a:rPr lang="zh-CN" altLang="en-US" sz="2000" dirty="0">
                <a:solidFill>
                  <a:srgbClr val="121212"/>
                </a:solidFill>
                <a:latin typeface="-apple-system"/>
              </a:rPr>
              <a:t>如果画面中同一主体或不同主体的动作是连贯的，可以动作接动作，达到顺畅，简洁过渡的目的，我们简称为“动接动”。如果两个画面中的主体运动是不连贯的，或者它们中间有停顿时，那么这两个镜头的组接，必须在前一个画面主体做完一个完整动作停下来后，接上一个从静止到开始的运动镜头，这就是“静接静”。</a:t>
            </a:r>
          </a:p>
          <a:p>
            <a:pPr>
              <a:lnSpc>
                <a:spcPct val="150000"/>
              </a:lnSpc>
            </a:pPr>
            <a:endParaRPr lang="zh-CN" altLang="en-US" sz="2000" dirty="0">
              <a:solidFill>
                <a:srgbClr val="121212"/>
              </a:solidFill>
              <a:latin typeface="-apple-system"/>
            </a:endParaRPr>
          </a:p>
          <a:p>
            <a:pPr>
              <a:lnSpc>
                <a:spcPct val="150000"/>
              </a:lnSpc>
            </a:pPr>
            <a:r>
              <a:rPr lang="zh-CN" altLang="en-US" sz="2000" dirty="0">
                <a:solidFill>
                  <a:srgbClr val="121212"/>
                </a:solidFill>
                <a:latin typeface="-apple-system"/>
              </a:rPr>
              <a:t>“静接静”组接时，前一个镜头结尾停止的片刻叫“落幅”，后一镜头运动前静止的片刻叫做“起幅”，起幅与落幅时间间隔大约为一二秒钟。运动镜头和固定镜头组接，同样需要遵循这个规律。</a:t>
            </a:r>
            <a:endParaRPr lang="zh-CN" altLang="en-US" sz="2000" dirty="0">
              <a:solidFill>
                <a:schemeClr val="tx1">
                  <a:lumMod val="85000"/>
                  <a:lumOff val="15000"/>
                </a:schemeClr>
              </a:solidFill>
            </a:endParaRPr>
          </a:p>
        </p:txBody>
      </p:sp>
    </p:spTree>
    <p:extLst>
      <p:ext uri="{BB962C8B-B14F-4D97-AF65-F5344CB8AC3E}">
        <p14:creationId xmlns:p14="http://schemas.microsoft.com/office/powerpoint/2010/main" val="113592066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剪辑原则</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299835" y="2254528"/>
            <a:ext cx="9727890" cy="2827441"/>
          </a:xfrm>
          <a:prstGeom prst="rect">
            <a:avLst/>
          </a:prstGeom>
          <a:noFill/>
        </p:spPr>
        <p:txBody>
          <a:bodyPr wrap="square" rtlCol="0">
            <a:spAutoFit/>
          </a:bodyPr>
          <a:lstStyle/>
          <a:p>
            <a:pPr hangingPunct="0"/>
            <a:r>
              <a:rPr lang="zh-CN" altLang="en-US" sz="2800" b="1" i="0" dirty="0">
                <a:solidFill>
                  <a:srgbClr val="121212"/>
                </a:solidFill>
                <a:effectLst/>
                <a:latin typeface="-apple-system"/>
              </a:rPr>
              <a:t>原则</a:t>
            </a:r>
            <a:r>
              <a:rPr lang="en-US" altLang="zh-CN" sz="2800" b="1" i="0" dirty="0">
                <a:solidFill>
                  <a:srgbClr val="121212"/>
                </a:solidFill>
                <a:effectLst/>
                <a:latin typeface="-apple-system"/>
              </a:rPr>
              <a:t>5</a:t>
            </a:r>
            <a:r>
              <a:rPr lang="zh-CN" altLang="en-US" sz="2800" b="1" i="0" dirty="0">
                <a:solidFill>
                  <a:srgbClr val="121212"/>
                </a:solidFill>
                <a:effectLst/>
                <a:latin typeface="-apple-system"/>
              </a:rPr>
              <a:t>：镜头组接的时间长度</a:t>
            </a:r>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buNone/>
            </a:pPr>
            <a:endParaRPr lang="zh-CN" altLang="en-US" sz="2800" b="1" dirty="0">
              <a:solidFill>
                <a:schemeClr val="tx1">
                  <a:lumMod val="85000"/>
                  <a:lumOff val="15000"/>
                </a:schemeClr>
              </a:solidFill>
            </a:endParaRPr>
          </a:p>
          <a:p>
            <a:pPr algn="just">
              <a:lnSpc>
                <a:spcPct val="150000"/>
              </a:lnSpc>
            </a:pPr>
            <a:endParaRPr lang="zh-CN" altLang="en-US" sz="2800" dirty="0">
              <a:solidFill>
                <a:schemeClr val="tx1">
                  <a:lumMod val="85000"/>
                  <a:lumOff val="15000"/>
                </a:schemeClr>
              </a:solidFill>
            </a:endParaRPr>
          </a:p>
        </p:txBody>
      </p:sp>
      <p:sp>
        <p:nvSpPr>
          <p:cNvPr id="2" name="矩形 1">
            <a:extLst>
              <a:ext uri="{FF2B5EF4-FFF2-40B4-BE49-F238E27FC236}">
                <a16:creationId xmlns:a16="http://schemas.microsoft.com/office/drawing/2014/main" id="{BF0A4E6D-4CE5-BB6E-3059-A765F2076860}"/>
              </a:ext>
            </a:extLst>
          </p:cNvPr>
          <p:cNvSpPr/>
          <p:nvPr/>
        </p:nvSpPr>
        <p:spPr>
          <a:xfrm>
            <a:off x="1164275" y="2909266"/>
            <a:ext cx="10227068" cy="3276282"/>
          </a:xfrm>
          <a:prstGeom prst="rect">
            <a:avLst/>
          </a:prstGeom>
          <a:noFill/>
        </p:spPr>
        <p:txBody>
          <a:bodyPr wrap="square" rtlCol="0">
            <a:spAutoFit/>
          </a:bodyPr>
          <a:lstStyle/>
          <a:p>
            <a:pPr>
              <a:lnSpc>
                <a:spcPct val="150000"/>
              </a:lnSpc>
            </a:pPr>
            <a:r>
              <a:rPr lang="zh-CN" altLang="en-US" sz="2000" dirty="0">
                <a:solidFill>
                  <a:srgbClr val="121212"/>
                </a:solidFill>
                <a:latin typeface="-apple-system"/>
              </a:rPr>
              <a:t>每个镜头的停滞时间长短，首先是根据要表达的内容难易程度，观众的接受能力来决定的，其次还要考虑到画面构图等因素。如由于画面选择景物不同，包含在画面的内容也不同。</a:t>
            </a:r>
            <a:endParaRPr lang="en-US" altLang="zh-CN" sz="2000" dirty="0">
              <a:solidFill>
                <a:srgbClr val="121212"/>
              </a:solidFill>
              <a:latin typeface="-apple-system"/>
            </a:endParaRPr>
          </a:p>
          <a:p>
            <a:pPr>
              <a:lnSpc>
                <a:spcPct val="150000"/>
              </a:lnSpc>
            </a:pPr>
            <a:r>
              <a:rPr lang="zh-CN" altLang="en-US" sz="2000" dirty="0">
                <a:solidFill>
                  <a:srgbClr val="FF0000"/>
                </a:solidFill>
                <a:latin typeface="-apple-system"/>
              </a:rPr>
              <a:t>远景中景等镜头大的画面包含的内容较多，观众需要看清楚这些画面上的内容，所需要的时间就相对长些</a:t>
            </a:r>
            <a:endParaRPr lang="en-US" altLang="zh-CN" sz="2000" dirty="0">
              <a:solidFill>
                <a:srgbClr val="121212"/>
              </a:solidFill>
              <a:latin typeface="-apple-system"/>
            </a:endParaRPr>
          </a:p>
          <a:p>
            <a:pPr>
              <a:lnSpc>
                <a:spcPct val="150000"/>
              </a:lnSpc>
            </a:pPr>
            <a:r>
              <a:rPr lang="zh-CN" altLang="en-US" sz="2000" dirty="0">
                <a:solidFill>
                  <a:srgbClr val="FF0000"/>
                </a:solidFill>
                <a:latin typeface="-apple-system"/>
              </a:rPr>
              <a:t>对于近景，特写等镜头小的画面，所包含的内容较少，观众只需要短时间即可看清，所以画面停留时间可短些</a:t>
            </a:r>
          </a:p>
          <a:p>
            <a:pPr>
              <a:lnSpc>
                <a:spcPct val="150000"/>
              </a:lnSpc>
            </a:pPr>
            <a:endParaRPr lang="zh-CN" altLang="en-US" sz="2000" dirty="0">
              <a:solidFill>
                <a:srgbClr val="121212"/>
              </a:solidFill>
              <a:latin typeface="-apple-system"/>
            </a:endParaRPr>
          </a:p>
        </p:txBody>
      </p:sp>
    </p:spTree>
    <p:extLst>
      <p:ext uri="{BB962C8B-B14F-4D97-AF65-F5344CB8AC3E}">
        <p14:creationId xmlns:p14="http://schemas.microsoft.com/office/powerpoint/2010/main" val="112772931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剪辑原则</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299835" y="2254528"/>
            <a:ext cx="9727890" cy="2827441"/>
          </a:xfrm>
          <a:prstGeom prst="rect">
            <a:avLst/>
          </a:prstGeom>
          <a:noFill/>
        </p:spPr>
        <p:txBody>
          <a:bodyPr wrap="square" rtlCol="0">
            <a:spAutoFit/>
          </a:bodyPr>
          <a:lstStyle/>
          <a:p>
            <a:pPr hangingPunct="0"/>
            <a:r>
              <a:rPr lang="zh-CN" altLang="en-US" sz="2800" b="1" i="0" dirty="0">
                <a:solidFill>
                  <a:srgbClr val="121212"/>
                </a:solidFill>
                <a:effectLst/>
                <a:latin typeface="-apple-system"/>
              </a:rPr>
              <a:t>原则</a:t>
            </a:r>
            <a:r>
              <a:rPr lang="en-US" altLang="zh-CN" sz="2800" b="1" i="0" dirty="0">
                <a:solidFill>
                  <a:srgbClr val="121212"/>
                </a:solidFill>
                <a:effectLst/>
                <a:latin typeface="-apple-system"/>
              </a:rPr>
              <a:t>5</a:t>
            </a:r>
            <a:r>
              <a:rPr lang="zh-CN" altLang="en-US" sz="2800" b="1" i="0" dirty="0">
                <a:solidFill>
                  <a:srgbClr val="121212"/>
                </a:solidFill>
                <a:effectLst/>
                <a:latin typeface="-apple-system"/>
              </a:rPr>
              <a:t>：镜头组接的时间长度</a:t>
            </a:r>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buNone/>
            </a:pPr>
            <a:endParaRPr lang="zh-CN" altLang="en-US" sz="2800" b="1" dirty="0">
              <a:solidFill>
                <a:schemeClr val="tx1">
                  <a:lumMod val="85000"/>
                  <a:lumOff val="15000"/>
                </a:schemeClr>
              </a:solidFill>
            </a:endParaRPr>
          </a:p>
          <a:p>
            <a:pPr algn="just">
              <a:lnSpc>
                <a:spcPct val="150000"/>
              </a:lnSpc>
            </a:pPr>
            <a:endParaRPr lang="zh-CN" altLang="en-US" sz="2800" dirty="0">
              <a:solidFill>
                <a:schemeClr val="tx1">
                  <a:lumMod val="85000"/>
                  <a:lumOff val="15000"/>
                </a:schemeClr>
              </a:solidFill>
            </a:endParaRPr>
          </a:p>
        </p:txBody>
      </p:sp>
      <p:sp>
        <p:nvSpPr>
          <p:cNvPr id="2" name="矩形 1">
            <a:extLst>
              <a:ext uri="{FF2B5EF4-FFF2-40B4-BE49-F238E27FC236}">
                <a16:creationId xmlns:a16="http://schemas.microsoft.com/office/drawing/2014/main" id="{BF0A4E6D-4CE5-BB6E-3059-A765F2076860}"/>
              </a:ext>
            </a:extLst>
          </p:cNvPr>
          <p:cNvSpPr/>
          <p:nvPr/>
        </p:nvSpPr>
        <p:spPr>
          <a:xfrm>
            <a:off x="1164275" y="2909266"/>
            <a:ext cx="10227068" cy="2814617"/>
          </a:xfrm>
          <a:prstGeom prst="rect">
            <a:avLst/>
          </a:prstGeom>
          <a:noFill/>
        </p:spPr>
        <p:txBody>
          <a:bodyPr wrap="square" rtlCol="0">
            <a:spAutoFit/>
          </a:bodyPr>
          <a:lstStyle/>
          <a:p>
            <a:pPr>
              <a:lnSpc>
                <a:spcPct val="150000"/>
              </a:lnSpc>
            </a:pPr>
            <a:r>
              <a:rPr lang="zh-CN" altLang="en-US" sz="2000" dirty="0">
                <a:solidFill>
                  <a:srgbClr val="121212"/>
                </a:solidFill>
                <a:latin typeface="-apple-system"/>
              </a:rPr>
              <a:t>另外，一幅或者一组画面中的其他因素，也对画面长短直到制约作用。</a:t>
            </a:r>
            <a:r>
              <a:rPr lang="zh-CN" altLang="en-US" sz="2000" dirty="0">
                <a:solidFill>
                  <a:srgbClr val="FF0000"/>
                </a:solidFill>
                <a:latin typeface="-apple-system"/>
              </a:rPr>
              <a:t>如同一个画面亮度大的部分比亮度暗的部分能引起人们的注意。因此如果该幅画面要表现亮的部分时，长度应该短些</a:t>
            </a:r>
            <a:r>
              <a:rPr lang="zh-CN" altLang="en-US" sz="2000" dirty="0">
                <a:solidFill>
                  <a:srgbClr val="121212"/>
                </a:solidFill>
                <a:latin typeface="-apple-system"/>
              </a:rPr>
              <a:t>；</a:t>
            </a:r>
            <a:r>
              <a:rPr lang="zh-CN" altLang="en-US" sz="2000" dirty="0">
                <a:solidFill>
                  <a:srgbClr val="FF0000"/>
                </a:solidFill>
                <a:latin typeface="-apple-system"/>
              </a:rPr>
              <a:t>如果要表现暗部分的时候，则长度则应该长一些。</a:t>
            </a:r>
            <a:r>
              <a:rPr lang="zh-CN" altLang="en-US" sz="2000" dirty="0">
                <a:solidFill>
                  <a:srgbClr val="121212"/>
                </a:solidFill>
                <a:latin typeface="-apple-system"/>
              </a:rPr>
              <a:t>在同一幅画面中，动的部分比静的部分先引起人们的视觉注意。因此如果重点要表现动的部分时，画面要短些；表现静的部分时，则画面持续长度应该稍微长一些。</a:t>
            </a:r>
            <a:endParaRPr lang="zh-CN" altLang="en-US" sz="2000" b="0" i="0" dirty="0">
              <a:solidFill>
                <a:srgbClr val="121212"/>
              </a:solidFill>
              <a:effectLst/>
              <a:latin typeface="-apple-system"/>
            </a:endParaRPr>
          </a:p>
          <a:p>
            <a:pPr>
              <a:lnSpc>
                <a:spcPct val="150000"/>
              </a:lnSpc>
            </a:pPr>
            <a:endParaRPr lang="zh-CN" altLang="en-US" sz="2000" dirty="0">
              <a:solidFill>
                <a:srgbClr val="121212"/>
              </a:solidFill>
              <a:latin typeface="-apple-system"/>
            </a:endParaRPr>
          </a:p>
        </p:txBody>
      </p:sp>
    </p:spTree>
    <p:extLst>
      <p:ext uri="{BB962C8B-B14F-4D97-AF65-F5344CB8AC3E}">
        <p14:creationId xmlns:p14="http://schemas.microsoft.com/office/powerpoint/2010/main" val="348712672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剪辑原则</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299835" y="2254528"/>
            <a:ext cx="9727890" cy="3258328"/>
          </a:xfrm>
          <a:prstGeom prst="rect">
            <a:avLst/>
          </a:prstGeom>
          <a:noFill/>
        </p:spPr>
        <p:txBody>
          <a:bodyPr wrap="square" rtlCol="0">
            <a:spAutoFit/>
          </a:bodyPr>
          <a:lstStyle/>
          <a:p>
            <a:pPr hangingPunct="0"/>
            <a:r>
              <a:rPr lang="zh-CN" altLang="en-US" sz="2800" b="1" i="0" dirty="0">
                <a:solidFill>
                  <a:srgbClr val="121212"/>
                </a:solidFill>
                <a:effectLst/>
                <a:latin typeface="-apple-system"/>
              </a:rPr>
              <a:t>原则</a:t>
            </a:r>
            <a:r>
              <a:rPr lang="en-US" altLang="zh-CN" sz="2800" b="1" i="0" dirty="0">
                <a:solidFill>
                  <a:srgbClr val="121212"/>
                </a:solidFill>
                <a:effectLst/>
                <a:latin typeface="-apple-system"/>
              </a:rPr>
              <a:t>6</a:t>
            </a:r>
            <a:r>
              <a:rPr lang="zh-CN" altLang="en-US" sz="2800" b="1" i="0" dirty="0">
                <a:solidFill>
                  <a:srgbClr val="121212"/>
                </a:solidFill>
                <a:effectLst/>
                <a:latin typeface="-apple-system"/>
              </a:rPr>
              <a:t>：镜头组接的影调色彩的统一</a:t>
            </a:r>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buNone/>
            </a:pPr>
            <a:endParaRPr lang="zh-CN" altLang="en-US" sz="2800" b="1" dirty="0">
              <a:solidFill>
                <a:schemeClr val="tx1">
                  <a:lumMod val="85000"/>
                  <a:lumOff val="15000"/>
                </a:schemeClr>
              </a:solidFill>
            </a:endParaRPr>
          </a:p>
          <a:p>
            <a:pPr algn="just">
              <a:lnSpc>
                <a:spcPct val="150000"/>
              </a:lnSpc>
            </a:pPr>
            <a:endParaRPr lang="zh-CN" altLang="en-US" sz="2800" dirty="0">
              <a:solidFill>
                <a:schemeClr val="tx1">
                  <a:lumMod val="85000"/>
                  <a:lumOff val="15000"/>
                </a:schemeClr>
              </a:solidFill>
            </a:endParaRPr>
          </a:p>
        </p:txBody>
      </p:sp>
      <p:sp>
        <p:nvSpPr>
          <p:cNvPr id="2" name="矩形 1">
            <a:extLst>
              <a:ext uri="{FF2B5EF4-FFF2-40B4-BE49-F238E27FC236}">
                <a16:creationId xmlns:a16="http://schemas.microsoft.com/office/drawing/2014/main" id="{BF0A4E6D-4CE5-BB6E-3059-A765F2076860}"/>
              </a:ext>
            </a:extLst>
          </p:cNvPr>
          <p:cNvSpPr/>
          <p:nvPr/>
        </p:nvSpPr>
        <p:spPr>
          <a:xfrm>
            <a:off x="1164275" y="2909266"/>
            <a:ext cx="10227068" cy="3276282"/>
          </a:xfrm>
          <a:prstGeom prst="rect">
            <a:avLst/>
          </a:prstGeom>
          <a:noFill/>
        </p:spPr>
        <p:txBody>
          <a:bodyPr wrap="square" rtlCol="0">
            <a:spAutoFit/>
          </a:bodyPr>
          <a:lstStyle/>
          <a:p>
            <a:pPr>
              <a:lnSpc>
                <a:spcPct val="150000"/>
              </a:lnSpc>
            </a:pPr>
            <a:endParaRPr lang="zh-CN" altLang="en-US" sz="2000" dirty="0">
              <a:solidFill>
                <a:srgbClr val="121212"/>
              </a:solidFill>
              <a:latin typeface="-apple-system"/>
            </a:endParaRPr>
          </a:p>
          <a:p>
            <a:pPr>
              <a:lnSpc>
                <a:spcPct val="150000"/>
              </a:lnSpc>
            </a:pPr>
            <a:r>
              <a:rPr lang="zh-CN" altLang="en-US" sz="2000" dirty="0">
                <a:solidFill>
                  <a:srgbClr val="121212"/>
                </a:solidFill>
                <a:latin typeface="-apple-system"/>
              </a:rPr>
              <a:t>无论是黑白还是彩色画面组接，都应该保持影调色彩的一致性</a:t>
            </a:r>
            <a:endParaRPr lang="en-US" altLang="zh-CN" sz="2000" dirty="0">
              <a:solidFill>
                <a:srgbClr val="121212"/>
              </a:solidFill>
              <a:latin typeface="-apple-system"/>
            </a:endParaRPr>
          </a:p>
          <a:p>
            <a:pPr>
              <a:lnSpc>
                <a:spcPct val="150000"/>
              </a:lnSpc>
            </a:pPr>
            <a:r>
              <a:rPr lang="zh-CN" altLang="en-US" sz="2000" dirty="0">
                <a:solidFill>
                  <a:srgbClr val="FF0000"/>
                </a:solidFill>
                <a:latin typeface="-apple-system"/>
              </a:rPr>
              <a:t>避免一会冷一会暖一会黑一会白</a:t>
            </a:r>
            <a:r>
              <a:rPr lang="zh-CN" altLang="en-US" sz="2000" dirty="0">
                <a:solidFill>
                  <a:srgbClr val="121212"/>
                </a:solidFill>
                <a:latin typeface="-apple-system"/>
              </a:rPr>
              <a:t>，如果把明暗或者色彩对比强烈的两个镜头组接在一起（除了特殊的需要外），就会使人感到生硬和不连贯，影响内容通畅表达。</a:t>
            </a:r>
            <a:endParaRPr lang="en-US" altLang="zh-CN" sz="2000" dirty="0">
              <a:solidFill>
                <a:srgbClr val="121212"/>
              </a:solidFill>
              <a:latin typeface="-apple-system"/>
            </a:endParaRPr>
          </a:p>
          <a:p>
            <a:pPr>
              <a:lnSpc>
                <a:spcPct val="150000"/>
              </a:lnSpc>
            </a:pPr>
            <a:endParaRPr lang="en-US" altLang="zh-CN" sz="2000" dirty="0">
              <a:solidFill>
                <a:srgbClr val="121212"/>
              </a:solidFill>
              <a:latin typeface="-apple-system"/>
            </a:endParaRPr>
          </a:p>
          <a:p>
            <a:pPr>
              <a:lnSpc>
                <a:spcPct val="150000"/>
              </a:lnSpc>
            </a:pPr>
            <a:r>
              <a:rPr lang="zh-CN" altLang="en-US" sz="2000" dirty="0">
                <a:solidFill>
                  <a:srgbClr val="FF0000"/>
                </a:solidFill>
                <a:latin typeface="-apple-system"/>
              </a:rPr>
              <a:t>可以通过特定的转场方式进行弥补</a:t>
            </a:r>
          </a:p>
          <a:p>
            <a:pPr>
              <a:lnSpc>
                <a:spcPct val="150000"/>
              </a:lnSpc>
            </a:pPr>
            <a:endParaRPr lang="zh-CN" altLang="en-US" sz="2000" dirty="0">
              <a:solidFill>
                <a:srgbClr val="121212"/>
              </a:solidFill>
              <a:latin typeface="-apple-system"/>
            </a:endParaRPr>
          </a:p>
        </p:txBody>
      </p:sp>
    </p:spTree>
    <p:extLst>
      <p:ext uri="{BB962C8B-B14F-4D97-AF65-F5344CB8AC3E}">
        <p14:creationId xmlns:p14="http://schemas.microsoft.com/office/powerpoint/2010/main" val="289327691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剪辑思维相关书单：</a:t>
            </a:r>
            <a:endParaRPr sz="2400" b="1" dirty="0">
              <a:solidFill>
                <a:schemeClr val="tx1">
                  <a:lumMod val="85000"/>
                  <a:lumOff val="15000"/>
                </a:schemeClr>
              </a:solidFill>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7" name="图片 6">
            <a:extLst>
              <a:ext uri="{FF2B5EF4-FFF2-40B4-BE49-F238E27FC236}">
                <a16:creationId xmlns:a16="http://schemas.microsoft.com/office/drawing/2014/main" id="{6C8023FF-F977-E1EF-084F-A922B9F23EC1}"/>
              </a:ext>
            </a:extLst>
          </p:cNvPr>
          <p:cNvPicPr>
            <a:picLocks noChangeAspect="1"/>
          </p:cNvPicPr>
          <p:nvPr/>
        </p:nvPicPr>
        <p:blipFill>
          <a:blip r:embed="rId3"/>
          <a:stretch>
            <a:fillRect/>
          </a:stretch>
        </p:blipFill>
        <p:spPr>
          <a:xfrm>
            <a:off x="983582" y="1897070"/>
            <a:ext cx="3600283" cy="4616689"/>
          </a:xfrm>
          <a:prstGeom prst="rect">
            <a:avLst/>
          </a:prstGeom>
        </p:spPr>
      </p:pic>
      <p:sp>
        <p:nvSpPr>
          <p:cNvPr id="14" name="矩形 13">
            <a:extLst>
              <a:ext uri="{FF2B5EF4-FFF2-40B4-BE49-F238E27FC236}">
                <a16:creationId xmlns:a16="http://schemas.microsoft.com/office/drawing/2014/main" id="{687C2996-F5F5-3441-CA03-8828B6ECE438}"/>
              </a:ext>
            </a:extLst>
          </p:cNvPr>
          <p:cNvSpPr/>
          <p:nvPr/>
        </p:nvSpPr>
        <p:spPr>
          <a:xfrm>
            <a:off x="4919245" y="2148991"/>
            <a:ext cx="6289173" cy="4606517"/>
          </a:xfrm>
          <a:prstGeom prst="rect">
            <a:avLst/>
          </a:prstGeom>
          <a:noFill/>
          <a:ln w="9525">
            <a:noFill/>
          </a:ln>
        </p:spPr>
        <p:txBody>
          <a:bodyPr wrap="square">
            <a:spAutoFit/>
          </a:bodyPr>
          <a:lstStyle/>
          <a:p>
            <a:pPr>
              <a:lnSpc>
                <a:spcPct val="150000"/>
              </a:lnSpc>
            </a:pPr>
            <a:r>
              <a:rPr lang="zh-CN" altLang="en-US" dirty="0">
                <a:solidFill>
                  <a:srgbClr val="121212"/>
                </a:solidFill>
                <a:latin typeface="-apple-system"/>
              </a:rPr>
              <a:t>作者：世界知名的好莱坞剪辑大师</a:t>
            </a:r>
            <a:r>
              <a:rPr lang="en-US" altLang="zh-CN" dirty="0">
                <a:solidFill>
                  <a:srgbClr val="121212"/>
                </a:solidFill>
                <a:latin typeface="-apple-system"/>
              </a:rPr>
              <a:t>——</a:t>
            </a:r>
            <a:r>
              <a:rPr lang="zh-CN" altLang="en-US" dirty="0">
                <a:solidFill>
                  <a:srgbClr val="121212"/>
                </a:solidFill>
                <a:latin typeface="-apple-system"/>
                <a:hlinkClick r:id="rId4">
                  <a:extLst>
                    <a:ext uri="{A12FA001-AC4F-418D-AE19-62706E023703}">
                      <ahyp:hlinkClr xmlns:ahyp="http://schemas.microsoft.com/office/drawing/2018/hyperlinkcolor" val="tx"/>
                    </a:ext>
                  </a:extLst>
                </a:hlinkClick>
              </a:rPr>
              <a:t>沃尔特</a:t>
            </a:r>
            <a:r>
              <a:rPr lang="en-US" altLang="zh-CN" dirty="0">
                <a:solidFill>
                  <a:srgbClr val="121212"/>
                </a:solidFill>
                <a:latin typeface="-apple-system"/>
                <a:hlinkClick r:id="rId4">
                  <a:extLst>
                    <a:ext uri="{A12FA001-AC4F-418D-AE19-62706E023703}">
                      <ahyp:hlinkClr xmlns:ahyp="http://schemas.microsoft.com/office/drawing/2018/hyperlinkcolor" val="tx"/>
                    </a:ext>
                  </a:extLst>
                </a:hlinkClick>
              </a:rPr>
              <a:t>·</a:t>
            </a:r>
            <a:r>
              <a:rPr lang="zh-CN" altLang="en-US" dirty="0">
                <a:solidFill>
                  <a:srgbClr val="121212"/>
                </a:solidFill>
                <a:latin typeface="-apple-system"/>
                <a:hlinkClick r:id="rId4">
                  <a:extLst>
                    <a:ext uri="{A12FA001-AC4F-418D-AE19-62706E023703}">
                      <ahyp:hlinkClr xmlns:ahyp="http://schemas.microsoft.com/office/drawing/2018/hyperlinkcolor" val="tx"/>
                    </a:ext>
                  </a:extLst>
                </a:hlinkClick>
              </a:rPr>
              <a:t>默奇</a:t>
            </a:r>
            <a:endParaRPr lang="en-US" altLang="zh-CN" dirty="0">
              <a:solidFill>
                <a:srgbClr val="121212"/>
              </a:solidFill>
              <a:latin typeface="-apple-system"/>
            </a:endParaRPr>
          </a:p>
          <a:p>
            <a:pPr>
              <a:lnSpc>
                <a:spcPct val="150000"/>
              </a:lnSpc>
            </a:pPr>
            <a:r>
              <a:rPr lang="zh-CN" altLang="en-US" dirty="0">
                <a:solidFill>
                  <a:srgbClr val="121212"/>
                </a:solidFill>
                <a:latin typeface="-apple-system"/>
              </a:rPr>
              <a:t>代表作：</a:t>
            </a:r>
            <a:r>
              <a:rPr lang="en-US" altLang="zh-CN" dirty="0">
                <a:solidFill>
                  <a:srgbClr val="121212"/>
                </a:solidFill>
                <a:latin typeface="-apple-system"/>
              </a:rPr>
              <a:t>《</a:t>
            </a:r>
            <a:r>
              <a:rPr lang="zh-CN" altLang="en-US" dirty="0">
                <a:solidFill>
                  <a:srgbClr val="121212"/>
                </a:solidFill>
                <a:latin typeface="-apple-system"/>
              </a:rPr>
              <a:t>教父</a:t>
            </a:r>
            <a:r>
              <a:rPr lang="en-US" altLang="zh-CN" dirty="0">
                <a:solidFill>
                  <a:srgbClr val="121212"/>
                </a:solidFill>
                <a:latin typeface="-apple-system"/>
              </a:rPr>
              <a:t>》</a:t>
            </a:r>
            <a:r>
              <a:rPr lang="zh-CN" altLang="en-US" dirty="0">
                <a:solidFill>
                  <a:srgbClr val="121212"/>
                </a:solidFill>
                <a:latin typeface="-apple-system"/>
              </a:rPr>
              <a:t>、</a:t>
            </a:r>
            <a:r>
              <a:rPr lang="en-US" altLang="zh-CN" dirty="0">
                <a:solidFill>
                  <a:srgbClr val="121212"/>
                </a:solidFill>
                <a:latin typeface="-apple-system"/>
              </a:rPr>
              <a:t>《</a:t>
            </a:r>
            <a:r>
              <a:rPr lang="zh-CN" altLang="en-US" dirty="0">
                <a:solidFill>
                  <a:srgbClr val="121212"/>
                </a:solidFill>
                <a:latin typeface="-apple-system"/>
              </a:rPr>
              <a:t>人鬼情未了</a:t>
            </a:r>
            <a:r>
              <a:rPr lang="en-US" altLang="zh-CN" dirty="0">
                <a:solidFill>
                  <a:srgbClr val="121212"/>
                </a:solidFill>
                <a:latin typeface="-apple-system"/>
              </a:rPr>
              <a:t>》</a:t>
            </a:r>
            <a:r>
              <a:rPr lang="zh-CN" altLang="en-US" dirty="0">
                <a:solidFill>
                  <a:srgbClr val="121212"/>
                </a:solidFill>
                <a:latin typeface="-apple-system"/>
              </a:rPr>
              <a:t>、</a:t>
            </a:r>
            <a:r>
              <a:rPr lang="en-US" altLang="zh-CN" dirty="0">
                <a:solidFill>
                  <a:srgbClr val="121212"/>
                </a:solidFill>
                <a:latin typeface="-apple-system"/>
              </a:rPr>
              <a:t>《</a:t>
            </a:r>
            <a:r>
              <a:rPr lang="zh-CN" altLang="en-US" dirty="0">
                <a:solidFill>
                  <a:srgbClr val="121212"/>
                </a:solidFill>
                <a:latin typeface="-apple-system"/>
                <a:hlinkClick r:id="rId5">
                  <a:extLst>
                    <a:ext uri="{A12FA001-AC4F-418D-AE19-62706E023703}">
                      <ahyp:hlinkClr xmlns:ahyp="http://schemas.microsoft.com/office/drawing/2018/hyperlinkcolor" val="tx"/>
                    </a:ext>
                  </a:extLst>
                </a:hlinkClick>
              </a:rPr>
              <a:t>布拉格之恋</a:t>
            </a:r>
            <a:r>
              <a:rPr lang="en-US" altLang="zh-CN" dirty="0">
                <a:solidFill>
                  <a:srgbClr val="121212"/>
                </a:solidFill>
                <a:latin typeface="-apple-system"/>
              </a:rPr>
              <a:t>》</a:t>
            </a:r>
          </a:p>
          <a:p>
            <a:pPr>
              <a:lnSpc>
                <a:spcPct val="150000"/>
              </a:lnSpc>
            </a:pPr>
            <a:endParaRPr lang="en-US" altLang="zh-CN" dirty="0">
              <a:solidFill>
                <a:srgbClr val="121212"/>
              </a:solidFill>
              <a:latin typeface="-apple-system"/>
            </a:endParaRPr>
          </a:p>
          <a:p>
            <a:pPr>
              <a:lnSpc>
                <a:spcPct val="150000"/>
              </a:lnSpc>
            </a:pPr>
            <a:r>
              <a:rPr lang="zh-CN" altLang="en-US" dirty="0">
                <a:solidFill>
                  <a:srgbClr val="121212"/>
                </a:solidFill>
                <a:latin typeface="-apple-system"/>
              </a:rPr>
              <a:t>这本书总结了他极具独创性的电影剪辑观，同时在新版本中增加了对于</a:t>
            </a:r>
            <a:r>
              <a:rPr lang="zh-CN" altLang="en-US" dirty="0">
                <a:solidFill>
                  <a:srgbClr val="121212"/>
                </a:solidFill>
                <a:latin typeface="-apple-system"/>
                <a:hlinkClick r:id="rId6">
                  <a:extLst>
                    <a:ext uri="{A12FA001-AC4F-418D-AE19-62706E023703}">
                      <ahyp:hlinkClr xmlns:ahyp="http://schemas.microsoft.com/office/drawing/2018/hyperlinkcolor" val="tx"/>
                    </a:ext>
                  </a:extLst>
                </a:hlinkClick>
              </a:rPr>
              <a:t>数字剪辑</a:t>
            </a:r>
            <a:r>
              <a:rPr lang="zh-CN" altLang="en-US" dirty="0">
                <a:solidFill>
                  <a:srgbClr val="121212"/>
                </a:solidFill>
                <a:latin typeface="-apple-system"/>
              </a:rPr>
              <a:t>的看法，可以说是很多院校电影专业的必读经典，对于剪辑初学者和进阶学习的小伙伴，可能会带来不错的启发。</a:t>
            </a:r>
          </a:p>
          <a:p>
            <a:pPr>
              <a:lnSpc>
                <a:spcPct val="150000"/>
              </a:lnSpc>
            </a:pPr>
            <a:br>
              <a:rPr lang="zh-CN" altLang="en-US" sz="2400" dirty="0"/>
            </a:br>
            <a:br>
              <a:rPr lang="zh-CN" altLang="en-US" sz="2400" dirty="0"/>
            </a:br>
            <a:endParaRPr lang="zh-CN" altLang="en-US" sz="2400" dirty="0"/>
          </a:p>
        </p:txBody>
      </p:sp>
      <p:sp>
        <p:nvSpPr>
          <p:cNvPr id="3" name="文本框 2">
            <a:extLst>
              <a:ext uri="{FF2B5EF4-FFF2-40B4-BE49-F238E27FC236}">
                <a16:creationId xmlns:a16="http://schemas.microsoft.com/office/drawing/2014/main" id="{BCA721D9-44AE-E44F-AAD3-D2E8D7063C9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Tree>
    <p:extLst>
      <p:ext uri="{BB962C8B-B14F-4D97-AF65-F5344CB8AC3E}">
        <p14:creationId xmlns:p14="http://schemas.microsoft.com/office/powerpoint/2010/main" val="14381735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剪辑思维相关书单：</a:t>
            </a:r>
            <a:endParaRPr sz="2400" b="1" dirty="0">
              <a:solidFill>
                <a:schemeClr val="tx1">
                  <a:lumMod val="85000"/>
                  <a:lumOff val="15000"/>
                </a:schemeClr>
              </a:solidFill>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4" name="矩形 13">
            <a:extLst>
              <a:ext uri="{FF2B5EF4-FFF2-40B4-BE49-F238E27FC236}">
                <a16:creationId xmlns:a16="http://schemas.microsoft.com/office/drawing/2014/main" id="{687C2996-F5F5-3441-CA03-8828B6ECE438}"/>
              </a:ext>
            </a:extLst>
          </p:cNvPr>
          <p:cNvSpPr/>
          <p:nvPr/>
        </p:nvSpPr>
        <p:spPr>
          <a:xfrm>
            <a:off x="5304255" y="2100606"/>
            <a:ext cx="6289173" cy="3221523"/>
          </a:xfrm>
          <a:prstGeom prst="rect">
            <a:avLst/>
          </a:prstGeom>
          <a:noFill/>
          <a:ln w="9525">
            <a:noFill/>
          </a:ln>
        </p:spPr>
        <p:txBody>
          <a:bodyPr wrap="square">
            <a:spAutoFit/>
          </a:bodyPr>
          <a:lstStyle/>
          <a:p>
            <a:pPr>
              <a:lnSpc>
                <a:spcPct val="150000"/>
              </a:lnSpc>
            </a:pPr>
            <a:r>
              <a:rPr lang="zh-CN" altLang="en-US" dirty="0">
                <a:solidFill>
                  <a:srgbClr val="121212"/>
                </a:solidFill>
                <a:latin typeface="-apple-system"/>
              </a:rPr>
              <a:t>这本书揭秘了完整地展示剪辑师所做的一切，从初剪带领你深入电影剪辑世界的大门。作者运用自己浸淫专业领域多年的实践经验和诸多世界一流剪辑师的作品为案例，分门别类地阐释了剪辑师究竟施展了什么样的魔法，来使观众对电影笃信不疑。</a:t>
            </a:r>
            <a:br>
              <a:rPr lang="zh-CN" altLang="en-US" sz="2400" dirty="0"/>
            </a:br>
            <a:br>
              <a:rPr lang="zh-CN" altLang="en-US" sz="2400" dirty="0"/>
            </a:br>
            <a:endParaRPr lang="zh-CN" altLang="en-US" sz="2400" dirty="0"/>
          </a:p>
        </p:txBody>
      </p:sp>
      <p:pic>
        <p:nvPicPr>
          <p:cNvPr id="3" name="图片 2">
            <a:extLst>
              <a:ext uri="{FF2B5EF4-FFF2-40B4-BE49-F238E27FC236}">
                <a16:creationId xmlns:a16="http://schemas.microsoft.com/office/drawing/2014/main" id="{8AA080A5-9DD6-122D-9D8F-A44B16C07584}"/>
              </a:ext>
            </a:extLst>
          </p:cNvPr>
          <p:cNvPicPr>
            <a:picLocks noChangeAspect="1"/>
          </p:cNvPicPr>
          <p:nvPr/>
        </p:nvPicPr>
        <p:blipFill>
          <a:blip r:embed="rId3"/>
          <a:stretch>
            <a:fillRect/>
          </a:stretch>
        </p:blipFill>
        <p:spPr>
          <a:xfrm>
            <a:off x="983582" y="1909102"/>
            <a:ext cx="4149197" cy="4709009"/>
          </a:xfrm>
          <a:prstGeom prst="rect">
            <a:avLst/>
          </a:prstGeom>
        </p:spPr>
      </p:pic>
      <p:sp>
        <p:nvSpPr>
          <p:cNvPr id="2" name="文本框 1">
            <a:extLst>
              <a:ext uri="{FF2B5EF4-FFF2-40B4-BE49-F238E27FC236}">
                <a16:creationId xmlns:a16="http://schemas.microsoft.com/office/drawing/2014/main" id="{403BA58F-9746-31F8-D04A-714E3F70626E}"/>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Tree>
    <p:extLst>
      <p:ext uri="{BB962C8B-B14F-4D97-AF65-F5344CB8AC3E}">
        <p14:creationId xmlns:p14="http://schemas.microsoft.com/office/powerpoint/2010/main" val="10486997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与素材相关的问题</a:t>
            </a:r>
            <a:endParaRPr sz="2400" b="1" dirty="0">
              <a:solidFill>
                <a:schemeClr val="tx1">
                  <a:lumMod val="85000"/>
                  <a:lumOff val="15000"/>
                </a:schemeClr>
              </a:solidFill>
            </a:endParaRPr>
          </a:p>
        </p:txBody>
      </p:sp>
      <p:sp>
        <p:nvSpPr>
          <p:cNvPr id="5" name="矩形 4"/>
          <p:cNvSpPr/>
          <p:nvPr/>
        </p:nvSpPr>
        <p:spPr>
          <a:xfrm>
            <a:off x="1164276" y="1853282"/>
            <a:ext cx="10784801" cy="5035353"/>
          </a:xfrm>
          <a:prstGeom prst="rect">
            <a:avLst/>
          </a:prstGeom>
          <a:noFill/>
        </p:spPr>
        <p:txBody>
          <a:bodyPr wrap="square" rtlCol="0">
            <a:spAutoFit/>
          </a:bodyPr>
          <a:lstStyle/>
          <a:p>
            <a:pPr>
              <a:lnSpc>
                <a:spcPct val="150000"/>
              </a:lnSpc>
            </a:pPr>
            <a:r>
              <a:rPr lang="zh-CN" altLang="en-US" b="1" dirty="0">
                <a:solidFill>
                  <a:srgbClr val="121212"/>
                </a:solidFill>
                <a:latin typeface="-apple-system"/>
              </a:rPr>
              <a:t>模板来源：</a:t>
            </a:r>
            <a:r>
              <a:rPr lang="en-US" altLang="zh-CN" b="1" dirty="0">
                <a:solidFill>
                  <a:srgbClr val="121212"/>
                </a:solidFill>
                <a:latin typeface="-apple-system"/>
              </a:rPr>
              <a:t> </a:t>
            </a:r>
          </a:p>
          <a:p>
            <a:pPr>
              <a:lnSpc>
                <a:spcPct val="150000"/>
              </a:lnSpc>
            </a:pPr>
            <a:r>
              <a:rPr lang="en-US" altLang="zh-CN" dirty="0">
                <a:solidFill>
                  <a:srgbClr val="121212"/>
                </a:solidFill>
                <a:latin typeface="-apple-system"/>
                <a:hlinkClick r:id="rId2"/>
              </a:rPr>
              <a:t>https://www.vjshi.com/</a:t>
            </a:r>
            <a:r>
              <a:rPr lang="en-US" altLang="zh-CN" dirty="0">
                <a:solidFill>
                  <a:srgbClr val="121212"/>
                </a:solidFill>
                <a:latin typeface="-apple-system"/>
              </a:rPr>
              <a:t> </a:t>
            </a:r>
            <a:r>
              <a:rPr lang="zh-CN" altLang="en-US" dirty="0">
                <a:solidFill>
                  <a:srgbClr val="121212"/>
                </a:solidFill>
                <a:latin typeface="-apple-system"/>
              </a:rPr>
              <a:t>光厂视频（收费）</a:t>
            </a:r>
            <a:r>
              <a:rPr lang="en-US" altLang="zh-CN" dirty="0">
                <a:solidFill>
                  <a:srgbClr val="121212"/>
                </a:solidFill>
                <a:latin typeface="-apple-system"/>
              </a:rPr>
              <a:t> </a:t>
            </a:r>
            <a:r>
              <a:rPr lang="en-US" altLang="zh-CN" dirty="0">
                <a:solidFill>
                  <a:srgbClr val="121212"/>
                </a:solidFill>
                <a:latin typeface="-apple-system"/>
                <a:hlinkClick r:id="rId3"/>
              </a:rPr>
              <a:t>https://www.newcger.com/</a:t>
            </a:r>
            <a:r>
              <a:rPr lang="en-US" altLang="zh-CN" dirty="0">
                <a:solidFill>
                  <a:srgbClr val="121212"/>
                </a:solidFill>
                <a:latin typeface="-apple-system"/>
              </a:rPr>
              <a:t> </a:t>
            </a:r>
            <a:r>
              <a:rPr lang="zh-CN" altLang="en-US" dirty="0">
                <a:solidFill>
                  <a:srgbClr val="121212"/>
                </a:solidFill>
                <a:latin typeface="-apple-system"/>
              </a:rPr>
              <a:t>新</a:t>
            </a:r>
            <a:r>
              <a:rPr lang="en-US" altLang="zh-CN" dirty="0">
                <a:solidFill>
                  <a:srgbClr val="121212"/>
                </a:solidFill>
                <a:latin typeface="-apple-system"/>
              </a:rPr>
              <a:t>CG</a:t>
            </a:r>
            <a:r>
              <a:rPr lang="zh-CN" altLang="en-US" dirty="0">
                <a:solidFill>
                  <a:srgbClr val="121212"/>
                </a:solidFill>
                <a:latin typeface="-apple-system"/>
              </a:rPr>
              <a:t>儿（免费）</a:t>
            </a:r>
            <a:endParaRPr lang="en-US" altLang="zh-CN" dirty="0">
              <a:solidFill>
                <a:srgbClr val="121212"/>
              </a:solidFill>
              <a:latin typeface="-apple-system"/>
            </a:endParaRPr>
          </a:p>
          <a:p>
            <a:pPr>
              <a:lnSpc>
                <a:spcPct val="150000"/>
              </a:lnSpc>
            </a:pPr>
            <a:endParaRPr lang="en-US" altLang="zh-CN" dirty="0">
              <a:solidFill>
                <a:srgbClr val="121212"/>
              </a:solidFill>
              <a:latin typeface="-apple-system"/>
            </a:endParaRPr>
          </a:p>
          <a:p>
            <a:pPr>
              <a:lnSpc>
                <a:spcPct val="150000"/>
              </a:lnSpc>
            </a:pPr>
            <a:r>
              <a:rPr lang="zh-CN" altLang="en-US" b="1" dirty="0">
                <a:solidFill>
                  <a:srgbClr val="121212"/>
                </a:solidFill>
                <a:latin typeface="-apple-system"/>
              </a:rPr>
              <a:t>视频素材来源：</a:t>
            </a:r>
            <a:endParaRPr lang="en-US" altLang="zh-CN" b="1" dirty="0">
              <a:solidFill>
                <a:srgbClr val="121212"/>
              </a:solidFill>
              <a:latin typeface="-apple-system"/>
            </a:endParaRPr>
          </a:p>
          <a:p>
            <a:pPr>
              <a:lnSpc>
                <a:spcPct val="150000"/>
              </a:lnSpc>
            </a:pPr>
            <a:r>
              <a:rPr lang="zh-CN" altLang="en-US" dirty="0">
                <a:solidFill>
                  <a:srgbClr val="121212"/>
                </a:solidFill>
                <a:latin typeface="-apple-system"/>
              </a:rPr>
              <a:t>预告片世界、音范丝、片源网、</a:t>
            </a:r>
            <a:r>
              <a:rPr lang="en-US" altLang="zh-CN" dirty="0">
                <a:solidFill>
                  <a:srgbClr val="121212"/>
                </a:solidFill>
                <a:latin typeface="-apple-system"/>
              </a:rPr>
              <a:t>HD-Trailers</a:t>
            </a:r>
            <a:r>
              <a:rPr lang="zh-CN" altLang="en-US" dirty="0">
                <a:solidFill>
                  <a:srgbClr val="121212"/>
                </a:solidFill>
                <a:latin typeface="-apple-system"/>
              </a:rPr>
              <a:t>、</a:t>
            </a:r>
            <a:r>
              <a:rPr lang="en-US" altLang="zh-CN" dirty="0">
                <a:solidFill>
                  <a:srgbClr val="121212"/>
                </a:solidFill>
                <a:latin typeface="-apple-system"/>
              </a:rPr>
              <a:t>RARBG</a:t>
            </a:r>
          </a:p>
          <a:p>
            <a:pPr>
              <a:lnSpc>
                <a:spcPct val="150000"/>
              </a:lnSpc>
            </a:pPr>
            <a:endParaRPr lang="en-US" altLang="zh-CN" dirty="0">
              <a:solidFill>
                <a:srgbClr val="121212"/>
              </a:solidFill>
              <a:latin typeface="-apple-system"/>
            </a:endParaRPr>
          </a:p>
          <a:p>
            <a:pPr>
              <a:lnSpc>
                <a:spcPct val="150000"/>
              </a:lnSpc>
            </a:pPr>
            <a:r>
              <a:rPr lang="zh-CN" altLang="en-US" b="1" dirty="0">
                <a:solidFill>
                  <a:srgbClr val="121212"/>
                </a:solidFill>
                <a:latin typeface="-apple-system"/>
              </a:rPr>
              <a:t>音频素材来源：</a:t>
            </a:r>
            <a:endParaRPr lang="en-US" altLang="zh-CN" b="1" dirty="0">
              <a:solidFill>
                <a:srgbClr val="121212"/>
              </a:solidFill>
              <a:latin typeface="-apple-system"/>
            </a:endParaRPr>
          </a:p>
          <a:p>
            <a:pPr>
              <a:lnSpc>
                <a:spcPct val="150000"/>
              </a:lnSpc>
            </a:pPr>
            <a:r>
              <a:rPr lang="zh-CN" altLang="en-US" dirty="0">
                <a:solidFill>
                  <a:srgbClr val="121212"/>
                </a:solidFill>
                <a:latin typeface="-apple-system"/>
              </a:rPr>
              <a:t>免费音乐网站下载：如</a:t>
            </a:r>
            <a:r>
              <a:rPr lang="en-US" altLang="zh-CN" dirty="0" err="1">
                <a:solidFill>
                  <a:srgbClr val="121212"/>
                </a:solidFill>
                <a:latin typeface="-apple-system"/>
              </a:rPr>
              <a:t>Ccmixter</a:t>
            </a:r>
            <a:r>
              <a:rPr lang="zh-CN" altLang="en-US" dirty="0">
                <a:solidFill>
                  <a:srgbClr val="121212"/>
                </a:solidFill>
                <a:latin typeface="-apple-system"/>
              </a:rPr>
              <a:t>、</a:t>
            </a:r>
            <a:r>
              <a:rPr lang="en-US" altLang="zh-CN" dirty="0" err="1">
                <a:solidFill>
                  <a:srgbClr val="121212"/>
                </a:solidFill>
                <a:latin typeface="-apple-system"/>
              </a:rPr>
              <a:t>Musopen</a:t>
            </a:r>
            <a:r>
              <a:rPr lang="zh-CN" altLang="en-US" dirty="0">
                <a:solidFill>
                  <a:srgbClr val="121212"/>
                </a:solidFill>
                <a:latin typeface="-apple-system"/>
              </a:rPr>
              <a:t>、爱给网等</a:t>
            </a:r>
            <a:endParaRPr lang="en-US" altLang="zh-CN" dirty="0">
              <a:solidFill>
                <a:srgbClr val="121212"/>
              </a:solidFill>
              <a:latin typeface="-apple-system"/>
            </a:endParaRPr>
          </a:p>
          <a:p>
            <a:pPr>
              <a:lnSpc>
                <a:spcPct val="150000"/>
              </a:lnSpc>
            </a:pPr>
            <a:r>
              <a:rPr lang="zh-CN" altLang="en-US" dirty="0">
                <a:solidFill>
                  <a:srgbClr val="121212"/>
                </a:solidFill>
                <a:latin typeface="-apple-system"/>
              </a:rPr>
              <a:t>音乐</a:t>
            </a:r>
            <a:r>
              <a:rPr lang="en-US" altLang="zh-CN" dirty="0">
                <a:solidFill>
                  <a:srgbClr val="121212"/>
                </a:solidFill>
                <a:latin typeface="-apple-system"/>
              </a:rPr>
              <a:t>APP</a:t>
            </a:r>
            <a:r>
              <a:rPr lang="zh-CN" altLang="en-US" dirty="0">
                <a:solidFill>
                  <a:srgbClr val="121212"/>
                </a:solidFill>
                <a:latin typeface="-apple-system"/>
              </a:rPr>
              <a:t>收藏：如网易云、</a:t>
            </a:r>
            <a:r>
              <a:rPr lang="en-US" altLang="zh-CN" dirty="0">
                <a:solidFill>
                  <a:srgbClr val="121212"/>
                </a:solidFill>
                <a:latin typeface="-apple-system"/>
              </a:rPr>
              <a:t>QQ</a:t>
            </a:r>
            <a:r>
              <a:rPr lang="zh-CN" altLang="en-US" dirty="0">
                <a:solidFill>
                  <a:srgbClr val="121212"/>
                </a:solidFill>
                <a:latin typeface="-apple-system"/>
              </a:rPr>
              <a:t>音乐等</a:t>
            </a:r>
            <a:endParaRPr lang="en-US" altLang="zh-CN" dirty="0">
              <a:solidFill>
                <a:srgbClr val="121212"/>
              </a:solidFill>
              <a:latin typeface="-apple-system"/>
            </a:endParaRPr>
          </a:p>
          <a:p>
            <a:pPr>
              <a:lnSpc>
                <a:spcPct val="150000"/>
              </a:lnSpc>
            </a:pPr>
            <a:br>
              <a:rPr lang="zh-CN" altLang="en-US" dirty="0">
                <a:solidFill>
                  <a:srgbClr val="121212"/>
                </a:solidFill>
                <a:latin typeface="-apple-system"/>
              </a:rPr>
            </a:b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2" name="文本框 1">
            <a:extLst>
              <a:ext uri="{FF2B5EF4-FFF2-40B4-BE49-F238E27FC236}">
                <a16:creationId xmlns:a16="http://schemas.microsoft.com/office/drawing/2014/main" id="{2EE4E692-FE40-5254-4C3F-8270FDB3791B}"/>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Tree>
    <p:extLst>
      <p:ext uri="{BB962C8B-B14F-4D97-AF65-F5344CB8AC3E}">
        <p14:creationId xmlns:p14="http://schemas.microsoft.com/office/powerpoint/2010/main" val="39253309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3E20D9A-B6D3-4F06-ADF2-031527063D5C}"/>
              </a:ext>
            </a:extLst>
          </p:cNvPr>
          <p:cNvSpPr/>
          <p:nvPr/>
        </p:nvSpPr>
        <p:spPr>
          <a:xfrm>
            <a:off x="0" y="0"/>
            <a:ext cx="2438400" cy="6858000"/>
          </a:xfrm>
          <a:prstGeom prst="rect">
            <a:avLst/>
          </a:prstGeom>
          <a:solidFill>
            <a:schemeClr val="accent3">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任意多边形: 形状 23">
            <a:extLst>
              <a:ext uri="{FF2B5EF4-FFF2-40B4-BE49-F238E27FC236}">
                <a16:creationId xmlns:a16="http://schemas.microsoft.com/office/drawing/2014/main" id="{D060AF90-C3C8-43BD-8BD4-6AEE35431C17}"/>
              </a:ext>
            </a:extLst>
          </p:cNvPr>
          <p:cNvSpPr/>
          <p:nvPr/>
        </p:nvSpPr>
        <p:spPr>
          <a:xfrm rot="5400000">
            <a:off x="-569231" y="3541667"/>
            <a:ext cx="1492240" cy="131355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alpha val="8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任意多边形: 形状 24">
            <a:extLst>
              <a:ext uri="{FF2B5EF4-FFF2-40B4-BE49-F238E27FC236}">
                <a16:creationId xmlns:a16="http://schemas.microsoft.com/office/drawing/2014/main" id="{EE22068F-E195-4144-A183-4480F23BFF90}"/>
              </a:ext>
            </a:extLst>
          </p:cNvPr>
          <p:cNvSpPr/>
          <p:nvPr/>
        </p:nvSpPr>
        <p:spPr>
          <a:xfrm rot="5400000">
            <a:off x="625276" y="4439086"/>
            <a:ext cx="416783" cy="36687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0" name="图片 29">
            <a:extLst>
              <a:ext uri="{FF2B5EF4-FFF2-40B4-BE49-F238E27FC236}">
                <a16:creationId xmlns:a16="http://schemas.microsoft.com/office/drawing/2014/main" id="{1FE3682F-0B87-4AEE-949B-A100036CB8CA}"/>
              </a:ext>
            </a:extLst>
          </p:cNvPr>
          <p:cNvPicPr>
            <a:picLocks noChangeAspect="1"/>
          </p:cNvPicPr>
          <p:nvPr/>
        </p:nvPicPr>
        <p:blipFill rotWithShape="1">
          <a:blip r:embed="rId2"/>
          <a:srcRect t="42761"/>
          <a:stretch/>
        </p:blipFill>
        <p:spPr>
          <a:xfrm>
            <a:off x="591474" y="0"/>
            <a:ext cx="2072820" cy="1346986"/>
          </a:xfrm>
          <a:prstGeom prst="rect">
            <a:avLst/>
          </a:prstGeom>
        </p:spPr>
      </p:pic>
      <p:sp>
        <p:nvSpPr>
          <p:cNvPr id="4" name="文本框 3">
            <a:extLst>
              <a:ext uri="{FF2B5EF4-FFF2-40B4-BE49-F238E27FC236}">
                <a16:creationId xmlns:a16="http://schemas.microsoft.com/office/drawing/2014/main" id="{484BDE77-D6D6-4BD8-9359-123DE6EACD3F}"/>
              </a:ext>
            </a:extLst>
          </p:cNvPr>
          <p:cNvSpPr txBox="1"/>
          <p:nvPr/>
        </p:nvSpPr>
        <p:spPr>
          <a:xfrm>
            <a:off x="586924" y="122419"/>
            <a:ext cx="2068234" cy="707886"/>
          </a:xfrm>
          <a:prstGeom prst="rect">
            <a:avLst/>
          </a:prstGeom>
          <a:noFill/>
        </p:spPr>
        <p:txBody>
          <a:bodyPr wrap="square" rtlCol="0">
            <a:spAutoFit/>
          </a:bodyPr>
          <a:lstStyle/>
          <a:p>
            <a:pPr algn="ctr"/>
            <a:r>
              <a:rPr lang="zh-CN" altLang="en-US" sz="4000" b="1" dirty="0">
                <a:solidFill>
                  <a:schemeClr val="bg1"/>
                </a:solidFill>
              </a:rPr>
              <a:t>目 录</a:t>
            </a:r>
          </a:p>
        </p:txBody>
      </p:sp>
      <p:grpSp>
        <p:nvGrpSpPr>
          <p:cNvPr id="11" name="组合 10">
            <a:extLst>
              <a:ext uri="{FF2B5EF4-FFF2-40B4-BE49-F238E27FC236}">
                <a16:creationId xmlns:a16="http://schemas.microsoft.com/office/drawing/2014/main" id="{085C33E7-6D75-469F-A124-76D8DC3A61A1}"/>
              </a:ext>
            </a:extLst>
          </p:cNvPr>
          <p:cNvGrpSpPr/>
          <p:nvPr/>
        </p:nvGrpSpPr>
        <p:grpSpPr>
          <a:xfrm>
            <a:off x="3998282" y="3774737"/>
            <a:ext cx="3806082" cy="688966"/>
            <a:chOff x="2135167" y="1783030"/>
            <a:chExt cx="3806082" cy="688966"/>
          </a:xfrm>
        </p:grpSpPr>
        <p:sp>
          <p:nvSpPr>
            <p:cNvPr id="5" name="任意多边形: 形状 4">
              <a:extLst>
                <a:ext uri="{FF2B5EF4-FFF2-40B4-BE49-F238E27FC236}">
                  <a16:creationId xmlns:a16="http://schemas.microsoft.com/office/drawing/2014/main" id="{7B0761EF-5B9E-44A9-B2DA-33099BC7D729}"/>
                </a:ext>
              </a:extLst>
            </p:cNvPr>
            <p:cNvSpPr/>
            <p:nvPr/>
          </p:nvSpPr>
          <p:spPr>
            <a:xfrm rot="5400000">
              <a:off x="2093918" y="1824279"/>
              <a:ext cx="688966" cy="60646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FF0000"/>
                </a:solidFill>
              </a:endParaRPr>
            </a:p>
          </p:txBody>
        </p:sp>
        <p:sp>
          <p:nvSpPr>
            <p:cNvPr id="6" name="文本框 5">
              <a:extLst>
                <a:ext uri="{FF2B5EF4-FFF2-40B4-BE49-F238E27FC236}">
                  <a16:creationId xmlns:a16="http://schemas.microsoft.com/office/drawing/2014/main" id="{01BBF44E-12DA-46B9-A38E-AD891686CB61}"/>
                </a:ext>
              </a:extLst>
            </p:cNvPr>
            <p:cNvSpPr txBox="1"/>
            <p:nvPr/>
          </p:nvSpPr>
          <p:spPr>
            <a:xfrm>
              <a:off x="2135167" y="1896681"/>
              <a:ext cx="606468" cy="461665"/>
            </a:xfrm>
            <a:prstGeom prst="rect">
              <a:avLst/>
            </a:prstGeom>
            <a:noFill/>
          </p:spPr>
          <p:txBody>
            <a:bodyPr wrap="square" rtlCol="0">
              <a:spAutoFit/>
            </a:bodyPr>
            <a:lstStyle/>
            <a:p>
              <a:pPr algn="ctr"/>
              <a:r>
                <a:rPr lang="en-US" altLang="zh-CN" sz="2400" b="1" dirty="0">
                  <a:solidFill>
                    <a:srgbClr val="FF0000"/>
                  </a:solidFill>
                </a:rPr>
                <a:t>03</a:t>
              </a:r>
              <a:endParaRPr lang="zh-CN" altLang="en-US" sz="2400" b="1" dirty="0">
                <a:solidFill>
                  <a:srgbClr val="FF0000"/>
                </a:solidFill>
              </a:endParaRPr>
            </a:p>
          </p:txBody>
        </p:sp>
        <p:sp>
          <p:nvSpPr>
            <p:cNvPr id="7" name="文本框 6">
              <a:extLst>
                <a:ext uri="{FF2B5EF4-FFF2-40B4-BE49-F238E27FC236}">
                  <a16:creationId xmlns:a16="http://schemas.microsoft.com/office/drawing/2014/main" id="{D26C1D98-0DB7-45C7-A43F-364F2C2C0CF8}"/>
                </a:ext>
              </a:extLst>
            </p:cNvPr>
            <p:cNvSpPr txBox="1"/>
            <p:nvPr/>
          </p:nvSpPr>
          <p:spPr>
            <a:xfrm>
              <a:off x="3004457" y="1896681"/>
              <a:ext cx="2936792" cy="461665"/>
            </a:xfrm>
            <a:prstGeom prst="rect">
              <a:avLst/>
            </a:prstGeom>
            <a:noFill/>
          </p:spPr>
          <p:txBody>
            <a:bodyPr wrap="square" rtlCol="0">
              <a:spAutoFit/>
            </a:bodyPr>
            <a:lstStyle/>
            <a:p>
              <a:r>
                <a:rPr lang="zh-CN" altLang="en-US" sz="2400" b="1" spc="300" dirty="0">
                  <a:solidFill>
                    <a:srgbClr val="FF0000"/>
                  </a:solidFill>
                </a:rPr>
                <a:t>学习剪辑软件</a:t>
              </a:r>
            </a:p>
          </p:txBody>
        </p:sp>
      </p:grpSp>
      <p:grpSp>
        <p:nvGrpSpPr>
          <p:cNvPr id="12" name="组合 11">
            <a:extLst>
              <a:ext uri="{FF2B5EF4-FFF2-40B4-BE49-F238E27FC236}">
                <a16:creationId xmlns:a16="http://schemas.microsoft.com/office/drawing/2014/main" id="{0765B4E5-7537-4504-9787-15606407AE14}"/>
              </a:ext>
            </a:extLst>
          </p:cNvPr>
          <p:cNvGrpSpPr/>
          <p:nvPr/>
        </p:nvGrpSpPr>
        <p:grpSpPr>
          <a:xfrm>
            <a:off x="3998282" y="1450415"/>
            <a:ext cx="4213495" cy="688966"/>
            <a:chOff x="2135167" y="1783030"/>
            <a:chExt cx="4213495" cy="688966"/>
          </a:xfrm>
        </p:grpSpPr>
        <p:sp>
          <p:nvSpPr>
            <p:cNvPr id="13" name="任意多边形: 形状 12">
              <a:extLst>
                <a:ext uri="{FF2B5EF4-FFF2-40B4-BE49-F238E27FC236}">
                  <a16:creationId xmlns:a16="http://schemas.microsoft.com/office/drawing/2014/main" id="{D0F21CC2-3433-43D1-9C1C-249875E0EC25}"/>
                </a:ext>
              </a:extLst>
            </p:cNvPr>
            <p:cNvSpPr/>
            <p:nvPr/>
          </p:nvSpPr>
          <p:spPr>
            <a:xfrm rot="5400000">
              <a:off x="2093918" y="1824279"/>
              <a:ext cx="688966" cy="60646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FF0000"/>
                </a:solidFill>
              </a:endParaRPr>
            </a:p>
          </p:txBody>
        </p:sp>
        <p:sp>
          <p:nvSpPr>
            <p:cNvPr id="14" name="文本框 13">
              <a:extLst>
                <a:ext uri="{FF2B5EF4-FFF2-40B4-BE49-F238E27FC236}">
                  <a16:creationId xmlns:a16="http://schemas.microsoft.com/office/drawing/2014/main" id="{027453F5-FD56-4B03-BD13-2609AE2E9803}"/>
                </a:ext>
              </a:extLst>
            </p:cNvPr>
            <p:cNvSpPr txBox="1"/>
            <p:nvPr/>
          </p:nvSpPr>
          <p:spPr>
            <a:xfrm>
              <a:off x="2135167" y="1896681"/>
              <a:ext cx="606468" cy="461665"/>
            </a:xfrm>
            <a:prstGeom prst="rect">
              <a:avLst/>
            </a:prstGeom>
            <a:noFill/>
          </p:spPr>
          <p:txBody>
            <a:bodyPr wrap="square" rtlCol="0">
              <a:spAutoFit/>
            </a:bodyPr>
            <a:lstStyle/>
            <a:p>
              <a:pPr algn="ctr"/>
              <a:r>
                <a:rPr lang="en-US" altLang="zh-CN" sz="2400" b="1" dirty="0">
                  <a:solidFill>
                    <a:srgbClr val="FF0000"/>
                  </a:solidFill>
                </a:rPr>
                <a:t>01</a:t>
              </a:r>
              <a:endParaRPr lang="zh-CN" altLang="en-US" sz="2400" b="1" dirty="0">
                <a:solidFill>
                  <a:srgbClr val="FF0000"/>
                </a:solidFill>
              </a:endParaRPr>
            </a:p>
          </p:txBody>
        </p:sp>
        <p:sp>
          <p:nvSpPr>
            <p:cNvPr id="15" name="文本框 14">
              <a:extLst>
                <a:ext uri="{FF2B5EF4-FFF2-40B4-BE49-F238E27FC236}">
                  <a16:creationId xmlns:a16="http://schemas.microsoft.com/office/drawing/2014/main" id="{BA352C9E-11C1-4E65-953B-1E01AD782CFA}"/>
                </a:ext>
              </a:extLst>
            </p:cNvPr>
            <p:cNvSpPr txBox="1"/>
            <p:nvPr/>
          </p:nvSpPr>
          <p:spPr>
            <a:xfrm>
              <a:off x="3004457" y="1896681"/>
              <a:ext cx="3344205" cy="461665"/>
            </a:xfrm>
            <a:prstGeom prst="rect">
              <a:avLst/>
            </a:prstGeom>
            <a:noFill/>
          </p:spPr>
          <p:txBody>
            <a:bodyPr wrap="square" rtlCol="0">
              <a:spAutoFit/>
            </a:bodyPr>
            <a:lstStyle/>
            <a:p>
              <a:r>
                <a:rPr lang="zh-CN" altLang="en-US" sz="2400" b="1" spc="300" dirty="0">
                  <a:solidFill>
                    <a:srgbClr val="FF0000"/>
                  </a:solidFill>
                </a:rPr>
                <a:t>找准视频主题</a:t>
              </a:r>
            </a:p>
          </p:txBody>
        </p:sp>
      </p:grpSp>
      <p:grpSp>
        <p:nvGrpSpPr>
          <p:cNvPr id="16" name="组合 15">
            <a:extLst>
              <a:ext uri="{FF2B5EF4-FFF2-40B4-BE49-F238E27FC236}">
                <a16:creationId xmlns:a16="http://schemas.microsoft.com/office/drawing/2014/main" id="{E0A50EA6-F349-4DB6-91B5-4091B0670D74}"/>
              </a:ext>
            </a:extLst>
          </p:cNvPr>
          <p:cNvGrpSpPr/>
          <p:nvPr/>
        </p:nvGrpSpPr>
        <p:grpSpPr>
          <a:xfrm>
            <a:off x="3991043" y="2613370"/>
            <a:ext cx="4068904" cy="688966"/>
            <a:chOff x="2135167" y="1783030"/>
            <a:chExt cx="4068904" cy="688966"/>
          </a:xfrm>
        </p:grpSpPr>
        <p:sp>
          <p:nvSpPr>
            <p:cNvPr id="17" name="任意多边形: 形状 16">
              <a:extLst>
                <a:ext uri="{FF2B5EF4-FFF2-40B4-BE49-F238E27FC236}">
                  <a16:creationId xmlns:a16="http://schemas.microsoft.com/office/drawing/2014/main" id="{D0CD014E-BB5F-4A29-9E60-42B10D12E35F}"/>
                </a:ext>
              </a:extLst>
            </p:cNvPr>
            <p:cNvSpPr/>
            <p:nvPr/>
          </p:nvSpPr>
          <p:spPr>
            <a:xfrm rot="5400000">
              <a:off x="2093918" y="1824279"/>
              <a:ext cx="688966" cy="60646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FF0000"/>
                </a:solidFill>
              </a:endParaRPr>
            </a:p>
          </p:txBody>
        </p:sp>
        <p:sp>
          <p:nvSpPr>
            <p:cNvPr id="18" name="文本框 17">
              <a:extLst>
                <a:ext uri="{FF2B5EF4-FFF2-40B4-BE49-F238E27FC236}">
                  <a16:creationId xmlns:a16="http://schemas.microsoft.com/office/drawing/2014/main" id="{D37153BE-B0C6-4911-AEC9-16DE5A77ECDB}"/>
                </a:ext>
              </a:extLst>
            </p:cNvPr>
            <p:cNvSpPr txBox="1"/>
            <p:nvPr/>
          </p:nvSpPr>
          <p:spPr>
            <a:xfrm>
              <a:off x="2135167" y="1896681"/>
              <a:ext cx="606468" cy="461665"/>
            </a:xfrm>
            <a:prstGeom prst="rect">
              <a:avLst/>
            </a:prstGeom>
            <a:noFill/>
          </p:spPr>
          <p:txBody>
            <a:bodyPr wrap="square" rtlCol="0">
              <a:spAutoFit/>
            </a:bodyPr>
            <a:lstStyle/>
            <a:p>
              <a:pPr algn="ctr"/>
              <a:r>
                <a:rPr lang="en-US" altLang="zh-CN" sz="2400" b="1" dirty="0">
                  <a:solidFill>
                    <a:srgbClr val="FF0000"/>
                  </a:solidFill>
                </a:rPr>
                <a:t>02</a:t>
              </a:r>
              <a:endParaRPr lang="zh-CN" altLang="en-US" sz="2400" b="1" dirty="0">
                <a:solidFill>
                  <a:srgbClr val="FF0000"/>
                </a:solidFill>
              </a:endParaRPr>
            </a:p>
          </p:txBody>
        </p:sp>
        <p:sp>
          <p:nvSpPr>
            <p:cNvPr id="19" name="文本框 18">
              <a:extLst>
                <a:ext uri="{FF2B5EF4-FFF2-40B4-BE49-F238E27FC236}">
                  <a16:creationId xmlns:a16="http://schemas.microsoft.com/office/drawing/2014/main" id="{FF5D9EC7-355B-4E50-B36D-D3104A64479E}"/>
                </a:ext>
              </a:extLst>
            </p:cNvPr>
            <p:cNvSpPr txBox="1"/>
            <p:nvPr/>
          </p:nvSpPr>
          <p:spPr>
            <a:xfrm>
              <a:off x="3004457" y="1896681"/>
              <a:ext cx="3199614" cy="461665"/>
            </a:xfrm>
            <a:prstGeom prst="rect">
              <a:avLst/>
            </a:prstGeom>
            <a:noFill/>
          </p:spPr>
          <p:txBody>
            <a:bodyPr wrap="square" rtlCol="0">
              <a:spAutoFit/>
            </a:bodyPr>
            <a:lstStyle/>
            <a:p>
              <a:r>
                <a:rPr lang="zh-CN" altLang="en-US" sz="2400" b="1" spc="300" dirty="0">
                  <a:solidFill>
                    <a:srgbClr val="FF0000"/>
                  </a:solidFill>
                </a:rPr>
                <a:t>学习剪辑思维</a:t>
              </a:r>
            </a:p>
          </p:txBody>
        </p:sp>
      </p:grpSp>
      <p:sp>
        <p:nvSpPr>
          <p:cNvPr id="26" name="任意多边形: 形状 25">
            <a:extLst>
              <a:ext uri="{FF2B5EF4-FFF2-40B4-BE49-F238E27FC236}">
                <a16:creationId xmlns:a16="http://schemas.microsoft.com/office/drawing/2014/main" id="{87107551-C742-4C7C-9652-28157D3AB057}"/>
              </a:ext>
            </a:extLst>
          </p:cNvPr>
          <p:cNvSpPr/>
          <p:nvPr/>
        </p:nvSpPr>
        <p:spPr>
          <a:xfrm rot="5400000">
            <a:off x="8961019" y="4905869"/>
            <a:ext cx="3004244" cy="2644514"/>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noFill/>
          <a:ln w="38100">
            <a:solidFill>
              <a:schemeClr val="accent3">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任意多边形: 形状 26">
            <a:extLst>
              <a:ext uri="{FF2B5EF4-FFF2-40B4-BE49-F238E27FC236}">
                <a16:creationId xmlns:a16="http://schemas.microsoft.com/office/drawing/2014/main" id="{701E2D65-67D4-4BE6-9CBC-0C44474C2892}"/>
              </a:ext>
            </a:extLst>
          </p:cNvPr>
          <p:cNvSpPr/>
          <p:nvPr/>
        </p:nvSpPr>
        <p:spPr>
          <a:xfrm rot="5400000">
            <a:off x="11299561" y="-395093"/>
            <a:ext cx="1328363" cy="1169304"/>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20000"/>
              <a:lumOff val="80000"/>
              <a:alpha val="52000"/>
            </a:scheme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8" name="任意多边形: 形状 27">
            <a:extLst>
              <a:ext uri="{FF2B5EF4-FFF2-40B4-BE49-F238E27FC236}">
                <a16:creationId xmlns:a16="http://schemas.microsoft.com/office/drawing/2014/main" id="{B204E5EB-6C64-4E0A-910A-BD63B842EBF5}"/>
              </a:ext>
            </a:extLst>
          </p:cNvPr>
          <p:cNvSpPr/>
          <p:nvPr/>
        </p:nvSpPr>
        <p:spPr>
          <a:xfrm rot="5400000">
            <a:off x="336078" y="1094935"/>
            <a:ext cx="416783" cy="36687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任意多边形: 形状 28">
            <a:extLst>
              <a:ext uri="{FF2B5EF4-FFF2-40B4-BE49-F238E27FC236}">
                <a16:creationId xmlns:a16="http://schemas.microsoft.com/office/drawing/2014/main" id="{4F2C7F95-CB4E-4691-BD5D-B86F5BAC778B}"/>
              </a:ext>
            </a:extLst>
          </p:cNvPr>
          <p:cNvSpPr/>
          <p:nvPr/>
        </p:nvSpPr>
        <p:spPr>
          <a:xfrm rot="5400000">
            <a:off x="10987260" y="530346"/>
            <a:ext cx="416783" cy="36687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 name="矩形 1">
            <a:extLst>
              <a:ext uri="{FF2B5EF4-FFF2-40B4-BE49-F238E27FC236}">
                <a16:creationId xmlns:a16="http://schemas.microsoft.com/office/drawing/2014/main" id="{2A64C842-F4D4-8072-7E1A-1D13D414C490}"/>
              </a:ext>
            </a:extLst>
          </p:cNvPr>
          <p:cNvSpPr/>
          <p:nvPr/>
        </p:nvSpPr>
        <p:spPr>
          <a:xfrm>
            <a:off x="0" y="1052670"/>
            <a:ext cx="2438400" cy="6858000"/>
          </a:xfrm>
          <a:prstGeom prst="rect">
            <a:avLst/>
          </a:prstGeom>
          <a:solidFill>
            <a:schemeClr val="accent3">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8" name="组合 7">
            <a:extLst>
              <a:ext uri="{FF2B5EF4-FFF2-40B4-BE49-F238E27FC236}">
                <a16:creationId xmlns:a16="http://schemas.microsoft.com/office/drawing/2014/main" id="{BEC03539-1B15-8228-D152-A90CD55F5173}"/>
              </a:ext>
            </a:extLst>
          </p:cNvPr>
          <p:cNvGrpSpPr/>
          <p:nvPr/>
        </p:nvGrpSpPr>
        <p:grpSpPr>
          <a:xfrm>
            <a:off x="3998282" y="4830916"/>
            <a:ext cx="3806082" cy="688966"/>
            <a:chOff x="2135167" y="1783030"/>
            <a:chExt cx="3806082" cy="688966"/>
          </a:xfrm>
        </p:grpSpPr>
        <p:sp>
          <p:nvSpPr>
            <p:cNvPr id="9" name="任意多边形: 形状 8">
              <a:extLst>
                <a:ext uri="{FF2B5EF4-FFF2-40B4-BE49-F238E27FC236}">
                  <a16:creationId xmlns:a16="http://schemas.microsoft.com/office/drawing/2014/main" id="{151FB3D0-335D-FAD3-2C1B-8014EADD89AA}"/>
                </a:ext>
              </a:extLst>
            </p:cNvPr>
            <p:cNvSpPr/>
            <p:nvPr/>
          </p:nvSpPr>
          <p:spPr>
            <a:xfrm rot="5400000">
              <a:off x="2093918" y="1824279"/>
              <a:ext cx="688966" cy="60646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FF0000"/>
                </a:solidFill>
              </a:endParaRPr>
            </a:p>
          </p:txBody>
        </p:sp>
        <p:sp>
          <p:nvSpPr>
            <p:cNvPr id="10" name="文本框 9">
              <a:extLst>
                <a:ext uri="{FF2B5EF4-FFF2-40B4-BE49-F238E27FC236}">
                  <a16:creationId xmlns:a16="http://schemas.microsoft.com/office/drawing/2014/main" id="{6F9FFD0A-887A-6671-D84C-FD02107D7042}"/>
                </a:ext>
              </a:extLst>
            </p:cNvPr>
            <p:cNvSpPr txBox="1"/>
            <p:nvPr/>
          </p:nvSpPr>
          <p:spPr>
            <a:xfrm>
              <a:off x="2135167" y="1896681"/>
              <a:ext cx="606468" cy="461665"/>
            </a:xfrm>
            <a:prstGeom prst="rect">
              <a:avLst/>
            </a:prstGeom>
            <a:noFill/>
          </p:spPr>
          <p:txBody>
            <a:bodyPr wrap="square" rtlCol="0">
              <a:spAutoFit/>
            </a:bodyPr>
            <a:lstStyle/>
            <a:p>
              <a:pPr algn="ctr"/>
              <a:r>
                <a:rPr lang="en-US" altLang="zh-CN" sz="2400" b="1" dirty="0">
                  <a:solidFill>
                    <a:srgbClr val="FF0000"/>
                  </a:solidFill>
                </a:rPr>
                <a:t>04</a:t>
              </a:r>
              <a:endParaRPr lang="zh-CN" altLang="en-US" sz="2400" b="1" dirty="0">
                <a:solidFill>
                  <a:srgbClr val="FF0000"/>
                </a:solidFill>
              </a:endParaRPr>
            </a:p>
          </p:txBody>
        </p:sp>
        <p:sp>
          <p:nvSpPr>
            <p:cNvPr id="31" name="文本框 30">
              <a:extLst>
                <a:ext uri="{FF2B5EF4-FFF2-40B4-BE49-F238E27FC236}">
                  <a16:creationId xmlns:a16="http://schemas.microsoft.com/office/drawing/2014/main" id="{3551D70B-4A5D-47D9-C2E5-8BFF1EA2D3C6}"/>
                </a:ext>
              </a:extLst>
            </p:cNvPr>
            <p:cNvSpPr txBox="1"/>
            <p:nvPr/>
          </p:nvSpPr>
          <p:spPr>
            <a:xfrm>
              <a:off x="3004457" y="1896681"/>
              <a:ext cx="2936792" cy="461665"/>
            </a:xfrm>
            <a:prstGeom prst="rect">
              <a:avLst/>
            </a:prstGeom>
            <a:noFill/>
          </p:spPr>
          <p:txBody>
            <a:bodyPr wrap="square" rtlCol="0">
              <a:spAutoFit/>
            </a:bodyPr>
            <a:lstStyle/>
            <a:p>
              <a:r>
                <a:rPr lang="zh-CN" altLang="en-US" sz="2400" b="1" spc="300" dirty="0">
                  <a:solidFill>
                    <a:srgbClr val="FF0000"/>
                  </a:solidFill>
                </a:rPr>
                <a:t>实践环节</a:t>
              </a:r>
            </a:p>
          </p:txBody>
        </p:sp>
      </p:grpSp>
    </p:spTree>
    <p:extLst>
      <p:ext uri="{BB962C8B-B14F-4D97-AF65-F5344CB8AC3E}">
        <p14:creationId xmlns:p14="http://schemas.microsoft.com/office/powerpoint/2010/main" val="429033823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4950EFD-6C74-4F12-A945-2854C68C9662}"/>
              </a:ext>
            </a:extLst>
          </p:cNvPr>
          <p:cNvPicPr>
            <a:picLocks noChangeAspect="1"/>
          </p:cNvPicPr>
          <p:nvPr/>
        </p:nvPicPr>
        <p:blipFill rotWithShape="1">
          <a:blip r:embed="rId2"/>
          <a:srcRect l="19532" b="48526"/>
          <a:stretch/>
        </p:blipFill>
        <p:spPr>
          <a:xfrm>
            <a:off x="-1" y="1160309"/>
            <a:ext cx="10118601" cy="5697691"/>
          </a:xfrm>
          <a:prstGeom prst="rect">
            <a:avLst/>
          </a:prstGeom>
        </p:spPr>
      </p:pic>
      <p:pic>
        <p:nvPicPr>
          <p:cNvPr id="17" name="图片 16">
            <a:extLst>
              <a:ext uri="{FF2B5EF4-FFF2-40B4-BE49-F238E27FC236}">
                <a16:creationId xmlns:a16="http://schemas.microsoft.com/office/drawing/2014/main" id="{A44D15B5-B202-43DB-A99B-2A534D96796C}"/>
              </a:ext>
            </a:extLst>
          </p:cNvPr>
          <p:cNvPicPr>
            <a:picLocks noChangeAspect="1"/>
          </p:cNvPicPr>
          <p:nvPr/>
        </p:nvPicPr>
        <p:blipFill rotWithShape="1">
          <a:blip r:embed="rId3"/>
          <a:srcRect t="17174" r="25859"/>
          <a:stretch/>
        </p:blipFill>
        <p:spPr>
          <a:xfrm>
            <a:off x="10153481" y="0"/>
            <a:ext cx="2038519" cy="2590405"/>
          </a:xfrm>
          <a:prstGeom prst="rect">
            <a:avLst/>
          </a:prstGeom>
        </p:spPr>
      </p:pic>
      <p:sp>
        <p:nvSpPr>
          <p:cNvPr id="4" name="文本框 3">
            <a:extLst>
              <a:ext uri="{FF2B5EF4-FFF2-40B4-BE49-F238E27FC236}">
                <a16:creationId xmlns:a16="http://schemas.microsoft.com/office/drawing/2014/main" id="{972C195D-2045-4DFC-BDA2-D640C745ED6C}"/>
              </a:ext>
            </a:extLst>
          </p:cNvPr>
          <p:cNvSpPr txBox="1"/>
          <p:nvPr/>
        </p:nvSpPr>
        <p:spPr>
          <a:xfrm>
            <a:off x="766763" y="2031276"/>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03</a:t>
            </a:r>
            <a:endParaRPr lang="zh-CN" altLang="en-US" sz="11500" b="1" dirty="0">
              <a:solidFill>
                <a:schemeClr val="accent3">
                  <a:lumMod val="20000"/>
                  <a:lumOff val="80000"/>
                </a:schemeClr>
              </a:solidFill>
              <a:latin typeface="+mn-ea"/>
            </a:endParaRPr>
          </a:p>
        </p:txBody>
      </p:sp>
      <p:sp>
        <p:nvSpPr>
          <p:cNvPr id="3" name="文本框 2">
            <a:extLst>
              <a:ext uri="{FF2B5EF4-FFF2-40B4-BE49-F238E27FC236}">
                <a16:creationId xmlns:a16="http://schemas.microsoft.com/office/drawing/2014/main" id="{416C853E-6415-49C4-A4CD-83444689E58A}"/>
              </a:ext>
            </a:extLst>
          </p:cNvPr>
          <p:cNvSpPr txBox="1"/>
          <p:nvPr/>
        </p:nvSpPr>
        <p:spPr>
          <a:xfrm>
            <a:off x="766763" y="3893325"/>
            <a:ext cx="6624464" cy="861774"/>
          </a:xfrm>
          <a:prstGeom prst="rect">
            <a:avLst/>
          </a:prstGeom>
          <a:noFill/>
        </p:spPr>
        <p:txBody>
          <a:bodyPr wrap="square" rtlCol="0">
            <a:spAutoFit/>
          </a:bodyPr>
          <a:lstStyle/>
          <a:p>
            <a:r>
              <a:rPr lang="zh-CN" altLang="en-US" sz="5000" b="1" spc="600" dirty="0">
                <a:solidFill>
                  <a:schemeClr val="tx1">
                    <a:lumMod val="85000"/>
                    <a:lumOff val="15000"/>
                  </a:schemeClr>
                </a:solidFill>
              </a:rPr>
              <a:t>学习剪辑软件</a:t>
            </a:r>
          </a:p>
        </p:txBody>
      </p:sp>
      <p:sp>
        <p:nvSpPr>
          <p:cNvPr id="8" name="任意多边形: 形状 7">
            <a:extLst>
              <a:ext uri="{FF2B5EF4-FFF2-40B4-BE49-F238E27FC236}">
                <a16:creationId xmlns:a16="http://schemas.microsoft.com/office/drawing/2014/main" id="{B6FC3C2D-B56B-4187-9D17-AB05832576AD}"/>
              </a:ext>
            </a:extLst>
          </p:cNvPr>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6360020B-8CDF-4D02-86DC-1D595B64ACAB}"/>
              </a:ext>
            </a:extLst>
          </p:cNvPr>
          <p:cNvSpPr txBox="1"/>
          <p:nvPr/>
        </p:nvSpPr>
        <p:spPr>
          <a:xfrm>
            <a:off x="766763" y="5014965"/>
            <a:ext cx="7828596" cy="880369"/>
          </a:xfrm>
          <a:prstGeom prst="rect">
            <a:avLst/>
          </a:prstGeom>
          <a:noFill/>
        </p:spPr>
        <p:txBody>
          <a:bodyPr wrap="square" rtlCol="0">
            <a:spAutoFit/>
          </a:bodyPr>
          <a:lstStyle/>
          <a:p>
            <a:pPr>
              <a:lnSpc>
                <a:spcPct val="150000"/>
              </a:lnSpc>
            </a:pPr>
            <a:r>
              <a:rPr lang="zh-CN" altLang="en-US" b="1" dirty="0">
                <a:solidFill>
                  <a:srgbClr val="121212"/>
                </a:solidFill>
                <a:latin typeface="-apple-system"/>
              </a:rPr>
              <a:t>视频剪辑关键概念讲解</a:t>
            </a:r>
            <a:endParaRPr lang="en-US" altLang="zh-CN" b="1" dirty="0">
              <a:solidFill>
                <a:srgbClr val="121212"/>
              </a:solidFill>
              <a:latin typeface="-apple-system"/>
            </a:endParaRPr>
          </a:p>
          <a:p>
            <a:pPr>
              <a:lnSpc>
                <a:spcPct val="150000"/>
              </a:lnSpc>
            </a:pPr>
            <a:r>
              <a:rPr lang="zh-CN" altLang="en-US" b="1" dirty="0">
                <a:solidFill>
                  <a:srgbClr val="121212"/>
                </a:solidFill>
                <a:latin typeface="-apple-system"/>
              </a:rPr>
              <a:t>剪映软件介绍</a:t>
            </a:r>
            <a:endParaRPr lang="en-US" altLang="zh-CN" b="1" dirty="0">
              <a:solidFill>
                <a:srgbClr val="121212"/>
              </a:solidFill>
              <a:latin typeface="-apple-system"/>
            </a:endParaRPr>
          </a:p>
        </p:txBody>
      </p:sp>
      <p:sp>
        <p:nvSpPr>
          <p:cNvPr id="11" name="任意多边形: 形状 10">
            <a:extLst>
              <a:ext uri="{FF2B5EF4-FFF2-40B4-BE49-F238E27FC236}">
                <a16:creationId xmlns:a16="http://schemas.microsoft.com/office/drawing/2014/main" id="{5A6FA8ED-D3D3-4545-95AD-08426AEFD55D}"/>
              </a:ext>
            </a:extLst>
          </p:cNvPr>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3253FA98-EE50-443C-A748-681D051F3A60}"/>
              </a:ext>
            </a:extLst>
          </p:cNvPr>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ABF3114B-F0D6-4285-AB0A-463C70E4FC93}"/>
              </a:ext>
            </a:extLst>
          </p:cNvPr>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4543C0E7-5B10-4FEF-965A-C862B46EC9F5}"/>
              </a:ext>
            </a:extLst>
          </p:cNvPr>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 name="图片 5" descr="文本&#10;&#10;描述已自动生成">
            <a:extLst>
              <a:ext uri="{FF2B5EF4-FFF2-40B4-BE49-F238E27FC236}">
                <a16:creationId xmlns:a16="http://schemas.microsoft.com/office/drawing/2014/main" id="{5A39F7C7-D718-471C-91DF-F63A79E8A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9" y="-28953"/>
            <a:ext cx="4038600" cy="918484"/>
          </a:xfrm>
          <a:prstGeom prst="rect">
            <a:avLst/>
          </a:prstGeom>
        </p:spPr>
      </p:pic>
      <p:pic>
        <p:nvPicPr>
          <p:cNvPr id="5" name="图片 4">
            <a:extLst>
              <a:ext uri="{FF2B5EF4-FFF2-40B4-BE49-F238E27FC236}">
                <a16:creationId xmlns:a16="http://schemas.microsoft.com/office/drawing/2014/main" id="{BC805871-E1C1-D483-0ABD-B2E0AE393A2D}"/>
              </a:ext>
            </a:extLst>
          </p:cNvPr>
          <p:cNvPicPr>
            <a:picLocks noChangeAspect="1"/>
          </p:cNvPicPr>
          <p:nvPr/>
        </p:nvPicPr>
        <p:blipFill>
          <a:blip r:embed="rId5"/>
          <a:stretch>
            <a:fillRect/>
          </a:stretch>
        </p:blipFill>
        <p:spPr>
          <a:xfrm>
            <a:off x="9413576" y="3785932"/>
            <a:ext cx="1724611" cy="1759335"/>
          </a:xfrm>
          <a:prstGeom prst="rect">
            <a:avLst/>
          </a:prstGeom>
        </p:spPr>
      </p:pic>
      <p:pic>
        <p:nvPicPr>
          <p:cNvPr id="10" name="图片 9">
            <a:extLst>
              <a:ext uri="{FF2B5EF4-FFF2-40B4-BE49-F238E27FC236}">
                <a16:creationId xmlns:a16="http://schemas.microsoft.com/office/drawing/2014/main" id="{265C96E4-8528-63B0-8279-6D674D8E76BD}"/>
              </a:ext>
            </a:extLst>
          </p:cNvPr>
          <p:cNvPicPr>
            <a:picLocks noChangeAspect="1"/>
          </p:cNvPicPr>
          <p:nvPr/>
        </p:nvPicPr>
        <p:blipFill>
          <a:blip r:embed="rId6"/>
          <a:stretch>
            <a:fillRect/>
          </a:stretch>
        </p:blipFill>
        <p:spPr>
          <a:xfrm>
            <a:off x="7112687" y="3785932"/>
            <a:ext cx="1736186" cy="1759335"/>
          </a:xfrm>
          <a:prstGeom prst="rect">
            <a:avLst/>
          </a:prstGeom>
        </p:spPr>
      </p:pic>
    </p:spTree>
    <p:extLst>
      <p:ext uri="{BB962C8B-B14F-4D97-AF65-F5344CB8AC3E}">
        <p14:creationId xmlns:p14="http://schemas.microsoft.com/office/powerpoint/2010/main" val="34938941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A7D3409F-ED6B-4B66-903C-8E4576238673}"/>
              </a:ext>
            </a:extLst>
          </p:cNvPr>
          <p:cNvSpPr>
            <a:spLocks noChangeAspect="1"/>
          </p:cNvSpPr>
          <p:nvPr/>
        </p:nvSpPr>
        <p:spPr>
          <a:xfrm>
            <a:off x="1164276" y="1641767"/>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noFill/>
          <a:ln w="31750">
            <a:solidFill>
              <a:schemeClr val="accent3">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文本框 12">
            <a:extLst>
              <a:ext uri="{FF2B5EF4-FFF2-40B4-BE49-F238E27FC236}">
                <a16:creationId xmlns:a16="http://schemas.microsoft.com/office/drawing/2014/main" id="{CC8989A4-5AA4-4C2D-9A77-373B84A8F1FF}"/>
              </a:ext>
            </a:extLst>
          </p:cNvPr>
          <p:cNvSpPr txBox="1"/>
          <p:nvPr/>
        </p:nvSpPr>
        <p:spPr>
          <a:xfrm>
            <a:off x="1597936" y="1587602"/>
            <a:ext cx="441146" cy="400110"/>
          </a:xfrm>
          <a:prstGeom prst="rect">
            <a:avLst/>
          </a:prstGeom>
          <a:noFill/>
        </p:spPr>
        <p:txBody>
          <a:bodyPr wrap="none" rtlCol="0">
            <a:spAutoFit/>
          </a:bodyPr>
          <a:lstStyle/>
          <a:p>
            <a:r>
              <a:rPr lang="zh-CN" altLang="en-US" sz="2000" b="1" dirty="0">
                <a:solidFill>
                  <a:schemeClr val="tx1">
                    <a:lumMod val="85000"/>
                    <a:lumOff val="15000"/>
                  </a:schemeClr>
                </a:solidFill>
              </a:rPr>
              <a:t>帧</a:t>
            </a:r>
          </a:p>
        </p:txBody>
      </p:sp>
      <p:sp>
        <p:nvSpPr>
          <p:cNvPr id="14" name="文本框 13">
            <a:extLst>
              <a:ext uri="{FF2B5EF4-FFF2-40B4-BE49-F238E27FC236}">
                <a16:creationId xmlns:a16="http://schemas.microsoft.com/office/drawing/2014/main" id="{9E5EEA2B-4C80-4FA0-B000-6086AAED14D0}"/>
              </a:ext>
            </a:extLst>
          </p:cNvPr>
          <p:cNvSpPr txBox="1"/>
          <p:nvPr/>
        </p:nvSpPr>
        <p:spPr>
          <a:xfrm>
            <a:off x="1597936" y="2139210"/>
            <a:ext cx="9865447" cy="1710661"/>
          </a:xfrm>
          <a:prstGeom prst="rect">
            <a:avLst/>
          </a:prstGeom>
          <a:noFill/>
        </p:spPr>
        <p:txBody>
          <a:bodyPr wrap="square" rtlCol="0">
            <a:spAutoFit/>
          </a:bodyPr>
          <a:lstStyle/>
          <a:p>
            <a:pPr algn="just">
              <a:lnSpc>
                <a:spcPct val="150000"/>
              </a:lnSpc>
            </a:pPr>
            <a:r>
              <a:rPr lang="zh-CN" altLang="en-US" sz="1800" dirty="0">
                <a:latin typeface="微软雅黑" panose="020B0503020204020204" pitchFamily="-128" charset="-122"/>
                <a:ea typeface="微软雅黑" panose="020B0503020204020204" pitchFamily="-128" charset="-122"/>
              </a:rPr>
              <a:t>FPS（帧速率）是指画面每秒传输帧数，通俗来讲就是指动画或视频的画面数，而【帧】是电影中最小的时间单位。例如我们说的“30FPS”指每一秒钟有30张画面组成，那么30FPS在播放时会比15FPS要流畅很多。通常NTSL制常用的帧速率为30，而PAL制常用的帧速率为25。</a:t>
            </a:r>
            <a:r>
              <a:rPr lang="zh-CN" altLang="en-US" dirty="0"/>
              <a:t>在动画软件的时间轴上，帧表现为一格或者一个标记。</a:t>
            </a:r>
            <a:endParaRPr lang="zh-CN" altLang="en-US" dirty="0">
              <a:solidFill>
                <a:schemeClr val="tx1">
                  <a:lumMod val="85000"/>
                  <a:lumOff val="15000"/>
                </a:schemeClr>
              </a:solidFill>
            </a:endParaRPr>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34" name="任意多边形: 形状 33">
            <a:extLst>
              <a:ext uri="{FF2B5EF4-FFF2-40B4-BE49-F238E27FC236}">
                <a16:creationId xmlns:a16="http://schemas.microsoft.com/office/drawing/2014/main" id="{D47E1E85-1D5E-4E01-8DD9-5789BBD06BDD}"/>
              </a:ext>
            </a:extLst>
          </p:cNvPr>
          <p:cNvSpPr>
            <a:spLocks noChangeAspect="1"/>
          </p:cNvSpPr>
          <p:nvPr/>
        </p:nvSpPr>
        <p:spPr>
          <a:xfrm>
            <a:off x="1100108" y="4178595"/>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noFill/>
          <a:ln w="31750">
            <a:solidFill>
              <a:schemeClr val="accent3">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5" name="文本框 34">
            <a:extLst>
              <a:ext uri="{FF2B5EF4-FFF2-40B4-BE49-F238E27FC236}">
                <a16:creationId xmlns:a16="http://schemas.microsoft.com/office/drawing/2014/main" id="{8D763A30-38AF-4033-807B-F7E323BC4BB8}"/>
              </a:ext>
            </a:extLst>
          </p:cNvPr>
          <p:cNvSpPr txBox="1"/>
          <p:nvPr/>
        </p:nvSpPr>
        <p:spPr>
          <a:xfrm>
            <a:off x="1533768" y="4124430"/>
            <a:ext cx="954107" cy="400110"/>
          </a:xfrm>
          <a:prstGeom prst="rect">
            <a:avLst/>
          </a:prstGeom>
          <a:noFill/>
        </p:spPr>
        <p:txBody>
          <a:bodyPr wrap="none" rtlCol="0">
            <a:spAutoFit/>
          </a:bodyPr>
          <a:lstStyle/>
          <a:p>
            <a:r>
              <a:rPr lang="zh-CN" altLang="en-US" sz="2000" b="1" dirty="0">
                <a:solidFill>
                  <a:schemeClr val="tx1">
                    <a:lumMod val="85000"/>
                    <a:lumOff val="15000"/>
                  </a:schemeClr>
                </a:solidFill>
              </a:rPr>
              <a:t>分辨率</a:t>
            </a:r>
          </a:p>
        </p:txBody>
      </p:sp>
      <p:sp>
        <p:nvSpPr>
          <p:cNvPr id="36" name="文本框 35">
            <a:extLst>
              <a:ext uri="{FF2B5EF4-FFF2-40B4-BE49-F238E27FC236}">
                <a16:creationId xmlns:a16="http://schemas.microsoft.com/office/drawing/2014/main" id="{D0A4CC1E-2CE6-442B-B425-819252A4AA73}"/>
              </a:ext>
            </a:extLst>
          </p:cNvPr>
          <p:cNvSpPr txBox="1"/>
          <p:nvPr/>
        </p:nvSpPr>
        <p:spPr>
          <a:xfrm>
            <a:off x="1533768" y="4676038"/>
            <a:ext cx="9865447" cy="1295163"/>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rPr>
              <a:t>分辨率是指用于度量图像内数据量多少的一个参数。例如分辨率为</a:t>
            </a:r>
            <a:r>
              <a:rPr lang="en-US" altLang="zh-CN" dirty="0">
                <a:solidFill>
                  <a:schemeClr val="tx1">
                    <a:lumMod val="85000"/>
                    <a:lumOff val="15000"/>
                  </a:schemeClr>
                </a:solidFill>
              </a:rPr>
              <a:t>720*576</a:t>
            </a:r>
            <a:r>
              <a:rPr lang="zh-CN" altLang="en-US" dirty="0">
                <a:solidFill>
                  <a:schemeClr val="tx1">
                    <a:lumMod val="85000"/>
                    <a:lumOff val="15000"/>
                  </a:schemeClr>
                </a:solidFill>
              </a:rPr>
              <a:t>，是指在横向和纵向上的有效像素为</a:t>
            </a:r>
            <a:r>
              <a:rPr lang="en-US" altLang="zh-CN" dirty="0">
                <a:solidFill>
                  <a:schemeClr val="tx1">
                    <a:lumMod val="85000"/>
                    <a:lumOff val="15000"/>
                  </a:schemeClr>
                </a:solidFill>
              </a:rPr>
              <a:t>720</a:t>
            </a:r>
            <a:r>
              <a:rPr lang="zh-CN" altLang="en-US" dirty="0">
                <a:solidFill>
                  <a:schemeClr val="tx1">
                    <a:lumMod val="85000"/>
                    <a:lumOff val="15000"/>
                  </a:schemeClr>
                </a:solidFill>
              </a:rPr>
              <a:t>和</a:t>
            </a:r>
            <a:r>
              <a:rPr lang="en-US" altLang="zh-CN" dirty="0">
                <a:solidFill>
                  <a:schemeClr val="tx1">
                    <a:lumMod val="85000"/>
                    <a:lumOff val="15000"/>
                  </a:schemeClr>
                </a:solidFill>
              </a:rPr>
              <a:t>576</a:t>
            </a:r>
            <a:r>
              <a:rPr lang="zh-CN" altLang="en-US" dirty="0">
                <a:solidFill>
                  <a:schemeClr val="tx1">
                    <a:lumMod val="85000"/>
                    <a:lumOff val="15000"/>
                  </a:schemeClr>
                </a:solidFill>
              </a:rPr>
              <a:t>，因此在很小的屏幕上播放该作品时会清晰，而在很大的屏幕上播放作品时由于作品本身像素不够，自然也就模糊了</a:t>
            </a:r>
          </a:p>
        </p:txBody>
      </p:sp>
      <p:sp>
        <p:nvSpPr>
          <p:cNvPr id="2" name="文本框 1">
            <a:extLst>
              <a:ext uri="{FF2B5EF4-FFF2-40B4-BE49-F238E27FC236}">
                <a16:creationId xmlns:a16="http://schemas.microsoft.com/office/drawing/2014/main" id="{6010EE97-A517-5910-FEE5-49E8931B01EA}"/>
              </a:ext>
            </a:extLst>
          </p:cNvPr>
          <p:cNvSpPr txBox="1"/>
          <p:nvPr/>
        </p:nvSpPr>
        <p:spPr>
          <a:xfrm>
            <a:off x="1164276" y="355470"/>
            <a:ext cx="3467616"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视频剪辑关键概念</a:t>
            </a:r>
          </a:p>
        </p:txBody>
      </p:sp>
    </p:spTree>
    <p:extLst>
      <p:ext uri="{BB962C8B-B14F-4D97-AF65-F5344CB8AC3E}">
        <p14:creationId xmlns:p14="http://schemas.microsoft.com/office/powerpoint/2010/main" val="41535519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A7D3409F-ED6B-4B66-903C-8E4576238673}"/>
              </a:ext>
            </a:extLst>
          </p:cNvPr>
          <p:cNvSpPr>
            <a:spLocks noChangeAspect="1"/>
          </p:cNvSpPr>
          <p:nvPr/>
        </p:nvSpPr>
        <p:spPr>
          <a:xfrm>
            <a:off x="730615" y="2229411"/>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noFill/>
          <a:ln w="31750">
            <a:solidFill>
              <a:schemeClr val="accent3">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文本框 12">
            <a:extLst>
              <a:ext uri="{FF2B5EF4-FFF2-40B4-BE49-F238E27FC236}">
                <a16:creationId xmlns:a16="http://schemas.microsoft.com/office/drawing/2014/main" id="{CC8989A4-5AA4-4C2D-9A77-373B84A8F1FF}"/>
              </a:ext>
            </a:extLst>
          </p:cNvPr>
          <p:cNvSpPr txBox="1"/>
          <p:nvPr/>
        </p:nvSpPr>
        <p:spPr>
          <a:xfrm>
            <a:off x="1164275" y="2175246"/>
            <a:ext cx="4754894" cy="400110"/>
          </a:xfrm>
          <a:prstGeom prst="rect">
            <a:avLst/>
          </a:prstGeom>
          <a:noFill/>
        </p:spPr>
        <p:txBody>
          <a:bodyPr wrap="square" rtlCol="0">
            <a:spAutoFit/>
          </a:bodyPr>
          <a:lstStyle/>
          <a:p>
            <a:r>
              <a:rPr lang="zh-CN" altLang="en-US" sz="2000" b="1" dirty="0">
                <a:solidFill>
                  <a:schemeClr val="tx1">
                    <a:lumMod val="85000"/>
                    <a:lumOff val="15000"/>
                  </a:schemeClr>
                </a:solidFill>
              </a:rPr>
              <a:t>关键帧   </a:t>
            </a:r>
            <a:r>
              <a:rPr lang="zh-CN" altLang="en-US" sz="2000" dirty="0"/>
              <a:t>将某个参数在某一时刻的值固定</a:t>
            </a:r>
            <a:endParaRPr lang="zh-CN" altLang="en-US" sz="2000" b="1" dirty="0">
              <a:solidFill>
                <a:schemeClr val="tx1">
                  <a:lumMod val="85000"/>
                  <a:lumOff val="15000"/>
                </a:schemeClr>
              </a:solidFill>
            </a:endParaRPr>
          </a:p>
        </p:txBody>
      </p:sp>
      <p:sp>
        <p:nvSpPr>
          <p:cNvPr id="14" name="文本框 13">
            <a:extLst>
              <a:ext uri="{FF2B5EF4-FFF2-40B4-BE49-F238E27FC236}">
                <a16:creationId xmlns:a16="http://schemas.microsoft.com/office/drawing/2014/main" id="{9E5EEA2B-4C80-4FA0-B000-6086AAED14D0}"/>
              </a:ext>
            </a:extLst>
          </p:cNvPr>
          <p:cNvSpPr txBox="1"/>
          <p:nvPr/>
        </p:nvSpPr>
        <p:spPr>
          <a:xfrm>
            <a:off x="1164276" y="2726854"/>
            <a:ext cx="4048438" cy="2951898"/>
          </a:xfrm>
          <a:prstGeom prst="rect">
            <a:avLst/>
          </a:prstGeom>
          <a:noFill/>
        </p:spPr>
        <p:txBody>
          <a:bodyPr wrap="square" rtlCol="0">
            <a:spAutoFit/>
          </a:bodyPr>
          <a:lstStyle>
            <a:defPPr>
              <a:defRPr lang="zh-CN"/>
            </a:defPPr>
            <a:lvl1pPr algn="just">
              <a:lnSpc>
                <a:spcPct val="150000"/>
              </a:lnSpc>
              <a:defRPr>
                <a:latin typeface="微软雅黑" panose="020B0503020204020204" pitchFamily="-128" charset="-122"/>
                <a:ea typeface="微软雅黑" panose="020B0503020204020204" pitchFamily="-128" charset="-122"/>
              </a:defRPr>
            </a:lvl1pPr>
          </a:lstStyle>
          <a:p>
            <a:r>
              <a:rPr lang="zh-CN" altLang="en-US" dirty="0"/>
              <a:t>计算机动画术语，指角色或者物体运动变化中关键动作所处的那一帧，相当于二维动画中的原画。在视频剪辑的实践中，关键帧一般指创作者进行特殊标记的帧，在多个关键帧之间可以通过修改特定参数以创作动画效果</a:t>
            </a:r>
            <a:endParaRPr lang="en-US" altLang="zh-CN" dirty="0"/>
          </a:p>
          <a:p>
            <a:endParaRPr lang="en-US" altLang="zh-CN" dirty="0"/>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9" name="图片 8">
            <a:extLst>
              <a:ext uri="{FF2B5EF4-FFF2-40B4-BE49-F238E27FC236}">
                <a16:creationId xmlns:a16="http://schemas.microsoft.com/office/drawing/2014/main" id="{60C1FD24-829A-43D9-87F6-9ED40A611492}"/>
              </a:ext>
            </a:extLst>
          </p:cNvPr>
          <p:cNvPicPr>
            <a:picLocks noChangeAspect="1"/>
          </p:cNvPicPr>
          <p:nvPr/>
        </p:nvPicPr>
        <p:blipFill>
          <a:blip r:embed="rId3"/>
          <a:stretch>
            <a:fillRect/>
          </a:stretch>
        </p:blipFill>
        <p:spPr>
          <a:xfrm>
            <a:off x="6025874" y="1288732"/>
            <a:ext cx="5181600" cy="4524375"/>
          </a:xfrm>
          <a:prstGeom prst="rect">
            <a:avLst/>
          </a:prstGeom>
        </p:spPr>
      </p:pic>
      <p:sp>
        <p:nvSpPr>
          <p:cNvPr id="17" name="文本框 16">
            <a:extLst>
              <a:ext uri="{FF2B5EF4-FFF2-40B4-BE49-F238E27FC236}">
                <a16:creationId xmlns:a16="http://schemas.microsoft.com/office/drawing/2014/main" id="{BDCCE5BF-BBBA-4FC4-8856-BA7422CFC260}"/>
              </a:ext>
            </a:extLst>
          </p:cNvPr>
          <p:cNvSpPr txBox="1"/>
          <p:nvPr/>
        </p:nvSpPr>
        <p:spPr>
          <a:xfrm>
            <a:off x="7787143" y="5961539"/>
            <a:ext cx="1983874" cy="307777"/>
          </a:xfrm>
          <a:prstGeom prst="rect">
            <a:avLst/>
          </a:prstGeom>
          <a:noFill/>
        </p:spPr>
        <p:txBody>
          <a:bodyPr wrap="square" rtlCol="0">
            <a:spAutoFit/>
          </a:bodyPr>
          <a:lstStyle/>
          <a:p>
            <a:pPr algn="ctr"/>
            <a:r>
              <a:rPr lang="en-US" altLang="zh-CN" sz="1400" b="1" dirty="0">
                <a:solidFill>
                  <a:schemeClr val="tx1">
                    <a:lumMod val="85000"/>
                    <a:lumOff val="15000"/>
                  </a:schemeClr>
                </a:solidFill>
              </a:rPr>
              <a:t>PR</a:t>
            </a:r>
            <a:r>
              <a:rPr lang="zh-CN" altLang="en-US" sz="1400" b="1" dirty="0">
                <a:solidFill>
                  <a:schemeClr val="tx1">
                    <a:lumMod val="85000"/>
                    <a:lumOff val="15000"/>
                  </a:schemeClr>
                </a:solidFill>
              </a:rPr>
              <a:t>中的关键帧</a:t>
            </a:r>
          </a:p>
        </p:txBody>
      </p:sp>
      <p:sp>
        <p:nvSpPr>
          <p:cNvPr id="2" name="文本框 1">
            <a:extLst>
              <a:ext uri="{FF2B5EF4-FFF2-40B4-BE49-F238E27FC236}">
                <a16:creationId xmlns:a16="http://schemas.microsoft.com/office/drawing/2014/main" id="{3488DF80-4886-262B-EEA6-19BBF747036F}"/>
              </a:ext>
            </a:extLst>
          </p:cNvPr>
          <p:cNvSpPr txBox="1"/>
          <p:nvPr/>
        </p:nvSpPr>
        <p:spPr>
          <a:xfrm>
            <a:off x="1164276" y="355470"/>
            <a:ext cx="3467616"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视频剪辑关键概念</a:t>
            </a:r>
          </a:p>
        </p:txBody>
      </p:sp>
    </p:spTree>
    <p:extLst>
      <p:ext uri="{BB962C8B-B14F-4D97-AF65-F5344CB8AC3E}">
        <p14:creationId xmlns:p14="http://schemas.microsoft.com/office/powerpoint/2010/main" val="403251271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A7D3409F-ED6B-4B66-903C-8E4576238673}"/>
              </a:ext>
            </a:extLst>
          </p:cNvPr>
          <p:cNvSpPr>
            <a:spLocks noChangeAspect="1"/>
          </p:cNvSpPr>
          <p:nvPr/>
        </p:nvSpPr>
        <p:spPr>
          <a:xfrm>
            <a:off x="1164276" y="2157732"/>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noFill/>
          <a:ln w="31750">
            <a:solidFill>
              <a:schemeClr val="accent3">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文本框 12">
            <a:extLst>
              <a:ext uri="{FF2B5EF4-FFF2-40B4-BE49-F238E27FC236}">
                <a16:creationId xmlns:a16="http://schemas.microsoft.com/office/drawing/2014/main" id="{CC8989A4-5AA4-4C2D-9A77-373B84A8F1FF}"/>
              </a:ext>
            </a:extLst>
          </p:cNvPr>
          <p:cNvSpPr txBox="1"/>
          <p:nvPr/>
        </p:nvSpPr>
        <p:spPr>
          <a:xfrm>
            <a:off x="1597936" y="2103567"/>
            <a:ext cx="2307042" cy="400110"/>
          </a:xfrm>
          <a:prstGeom prst="rect">
            <a:avLst/>
          </a:prstGeom>
          <a:noFill/>
        </p:spPr>
        <p:txBody>
          <a:bodyPr wrap="none" rtlCol="0">
            <a:spAutoFit/>
          </a:bodyPr>
          <a:lstStyle/>
          <a:p>
            <a:r>
              <a:rPr lang="zh-CN" altLang="en-US" sz="2000" b="1" dirty="0">
                <a:solidFill>
                  <a:schemeClr val="tx1">
                    <a:lumMod val="85000"/>
                    <a:lumOff val="15000"/>
                  </a:schemeClr>
                </a:solidFill>
              </a:rPr>
              <a:t>视频格式 编解码器</a:t>
            </a:r>
          </a:p>
        </p:txBody>
      </p:sp>
      <p:sp>
        <p:nvSpPr>
          <p:cNvPr id="14" name="文本框 13">
            <a:extLst>
              <a:ext uri="{FF2B5EF4-FFF2-40B4-BE49-F238E27FC236}">
                <a16:creationId xmlns:a16="http://schemas.microsoft.com/office/drawing/2014/main" id="{9E5EEA2B-4C80-4FA0-B000-6086AAED14D0}"/>
              </a:ext>
            </a:extLst>
          </p:cNvPr>
          <p:cNvSpPr txBox="1"/>
          <p:nvPr/>
        </p:nvSpPr>
        <p:spPr>
          <a:xfrm>
            <a:off x="1597936" y="2655175"/>
            <a:ext cx="9865447" cy="2536400"/>
          </a:xfrm>
          <a:prstGeom prst="rect">
            <a:avLst/>
          </a:prstGeom>
          <a:noFill/>
        </p:spPr>
        <p:txBody>
          <a:bodyPr wrap="square" rtlCol="0">
            <a:spAutoFit/>
          </a:bodyPr>
          <a:lstStyle/>
          <a:p>
            <a:pPr algn="just">
              <a:lnSpc>
                <a:spcPct val="150000"/>
              </a:lnSpc>
            </a:pPr>
            <a:r>
              <a:rPr lang="zh-CN" altLang="en-US" sz="1800" dirty="0">
                <a:latin typeface="微软雅黑" panose="020B0503020204020204" pitchFamily="-128" charset="-122"/>
                <a:ea typeface="微软雅黑" panose="020B0503020204020204" pitchFamily="-128" charset="-122"/>
              </a:rPr>
              <a:t>为了使剪映软件中能够导入</a:t>
            </a:r>
            <a:r>
              <a:rPr lang="en-US" altLang="zh-CN" sz="1800" dirty="0">
                <a:latin typeface="微软雅黑" panose="020B0503020204020204" pitchFamily="-128" charset="-122"/>
                <a:ea typeface="微软雅黑" panose="020B0503020204020204" pitchFamily="-128" charset="-122"/>
              </a:rPr>
              <a:t>MOV</a:t>
            </a:r>
            <a:r>
              <a:rPr lang="zh-CN" altLang="en-US" sz="1800" dirty="0">
                <a:latin typeface="微软雅黑" panose="020B0503020204020204" pitchFamily="-128" charset="-122"/>
                <a:ea typeface="微软雅黑" panose="020B0503020204020204" pitchFamily="-128" charset="-122"/>
              </a:rPr>
              <a:t>格式、 </a:t>
            </a:r>
            <a:r>
              <a:rPr lang="en-US" altLang="zh-CN" sz="1800" dirty="0">
                <a:latin typeface="微软雅黑" panose="020B0503020204020204" pitchFamily="-128" charset="-122"/>
                <a:ea typeface="微软雅黑" panose="020B0503020204020204" pitchFamily="-128" charset="-122"/>
              </a:rPr>
              <a:t>AVI</a:t>
            </a:r>
            <a:r>
              <a:rPr lang="zh-CN" altLang="en-US" sz="1800" dirty="0">
                <a:latin typeface="微软雅黑" panose="020B0503020204020204" pitchFamily="-128" charset="-122"/>
                <a:ea typeface="微软雅黑" panose="020B0503020204020204" pitchFamily="-128" charset="-122"/>
              </a:rPr>
              <a:t>格式的文件，需要在电脑上安装特定文件使用的编解码器。（例如，需要安装</a:t>
            </a:r>
            <a:r>
              <a:rPr lang="en-US" altLang="zh-CN" sz="1800" dirty="0">
                <a:latin typeface="微软雅黑" panose="020B0503020204020204" pitchFamily="-128" charset="-122"/>
                <a:ea typeface="微软雅黑" panose="020B0503020204020204" pitchFamily="-128" charset="-122"/>
              </a:rPr>
              <a:t>QuickTime</a:t>
            </a:r>
            <a:r>
              <a:rPr lang="zh-CN" altLang="en-US" sz="1800" dirty="0">
                <a:latin typeface="微软雅黑" panose="020B0503020204020204" pitchFamily="-128" charset="-122"/>
                <a:ea typeface="微软雅黑" panose="020B0503020204020204" pitchFamily="-128" charset="-122"/>
              </a:rPr>
              <a:t>软件才可以导入</a:t>
            </a:r>
            <a:r>
              <a:rPr lang="en-US" altLang="zh-CN" sz="1800" dirty="0">
                <a:latin typeface="微软雅黑" panose="020B0503020204020204" pitchFamily="-128" charset="-122"/>
                <a:ea typeface="微软雅黑" panose="020B0503020204020204" pitchFamily="-128" charset="-122"/>
              </a:rPr>
              <a:t>MOV</a:t>
            </a:r>
            <a:r>
              <a:rPr lang="zh-CN" altLang="en-US" sz="1800" dirty="0">
                <a:latin typeface="微软雅黑" panose="020B0503020204020204" pitchFamily="-128" charset="-122"/>
                <a:ea typeface="微软雅黑" panose="020B0503020204020204" pitchFamily="-128" charset="-122"/>
              </a:rPr>
              <a:t>格式，安装常用的播放器软件会自动安装常见编解码器可以导入</a:t>
            </a:r>
            <a:r>
              <a:rPr lang="en-US" altLang="zh-CN" sz="1800" dirty="0">
                <a:latin typeface="微软雅黑" panose="020B0503020204020204" pitchFamily="-128" charset="-122"/>
                <a:ea typeface="微软雅黑" panose="020B0503020204020204" pitchFamily="-128" charset="-122"/>
              </a:rPr>
              <a:t>AVI</a:t>
            </a:r>
            <a:r>
              <a:rPr lang="zh-CN" altLang="en-US" sz="1800" dirty="0">
                <a:latin typeface="微软雅黑" panose="020B0503020204020204" pitchFamily="-128" charset="-122"/>
                <a:ea typeface="微软雅黑" panose="020B0503020204020204" pitchFamily="-128" charset="-122"/>
              </a:rPr>
              <a:t>格式。）</a:t>
            </a:r>
          </a:p>
          <a:p>
            <a:pPr algn="just">
              <a:lnSpc>
                <a:spcPct val="150000"/>
              </a:lnSpc>
            </a:pPr>
            <a:endParaRPr lang="zh-CN" altLang="en-US" sz="1800" dirty="0">
              <a:latin typeface="微软雅黑" panose="020B0503020204020204" pitchFamily="-128" charset="-122"/>
              <a:ea typeface="微软雅黑" panose="020B0503020204020204" pitchFamily="-128" charset="-122"/>
            </a:endParaRPr>
          </a:p>
          <a:p>
            <a:pPr algn="just">
              <a:lnSpc>
                <a:spcPct val="150000"/>
              </a:lnSpc>
            </a:pPr>
            <a:r>
              <a:rPr lang="zh-CN" altLang="en-US" sz="1800" dirty="0">
                <a:latin typeface="微软雅黑" panose="020B0503020204020204" pitchFamily="-128" charset="-122"/>
                <a:ea typeface="微软雅黑" panose="020B0503020204020204" pitchFamily="-128" charset="-122"/>
              </a:rPr>
              <a:t>若在导入文件时，提示错误消息或视频无法正确显示，那么可能需要安装该格式文件使用的编解码器，</a:t>
            </a:r>
            <a:r>
              <a:rPr lang="zh-CN" altLang="en-US" sz="1800" b="1" dirty="0">
                <a:solidFill>
                  <a:srgbClr val="FF0000"/>
                </a:solidFill>
                <a:latin typeface="微软雅黑" panose="020B0503020204020204" pitchFamily="-128" charset="-122"/>
                <a:ea typeface="微软雅黑" panose="020B0503020204020204" pitchFamily="-128" charset="-122"/>
              </a:rPr>
              <a:t>或者使用格式工厂等软件转换格式后导入剪映之中。</a:t>
            </a:r>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2" name="文本框 1">
            <a:extLst>
              <a:ext uri="{FF2B5EF4-FFF2-40B4-BE49-F238E27FC236}">
                <a16:creationId xmlns:a16="http://schemas.microsoft.com/office/drawing/2014/main" id="{F21F1CD9-957C-8B83-30FC-3EC837D148B3}"/>
              </a:ext>
            </a:extLst>
          </p:cNvPr>
          <p:cNvSpPr txBox="1"/>
          <p:nvPr/>
        </p:nvSpPr>
        <p:spPr>
          <a:xfrm>
            <a:off x="1164276" y="355470"/>
            <a:ext cx="3467616"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视频剪辑关键概念</a:t>
            </a:r>
          </a:p>
        </p:txBody>
      </p:sp>
    </p:spTree>
    <p:extLst>
      <p:ext uri="{BB962C8B-B14F-4D97-AF65-F5344CB8AC3E}">
        <p14:creationId xmlns:p14="http://schemas.microsoft.com/office/powerpoint/2010/main" val="102414912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A7D3409F-ED6B-4B66-903C-8E4576238673}"/>
              </a:ext>
            </a:extLst>
          </p:cNvPr>
          <p:cNvSpPr>
            <a:spLocks noChangeAspect="1"/>
          </p:cNvSpPr>
          <p:nvPr/>
        </p:nvSpPr>
        <p:spPr>
          <a:xfrm>
            <a:off x="1164276" y="2157732"/>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noFill/>
          <a:ln w="31750">
            <a:solidFill>
              <a:schemeClr val="accent3">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文本框 12">
            <a:extLst>
              <a:ext uri="{FF2B5EF4-FFF2-40B4-BE49-F238E27FC236}">
                <a16:creationId xmlns:a16="http://schemas.microsoft.com/office/drawing/2014/main" id="{CC8989A4-5AA4-4C2D-9A77-373B84A8F1FF}"/>
              </a:ext>
            </a:extLst>
          </p:cNvPr>
          <p:cNvSpPr txBox="1"/>
          <p:nvPr/>
        </p:nvSpPr>
        <p:spPr>
          <a:xfrm>
            <a:off x="1597936" y="2103567"/>
            <a:ext cx="5588389" cy="400110"/>
          </a:xfrm>
          <a:prstGeom prst="rect">
            <a:avLst/>
          </a:prstGeom>
          <a:noFill/>
        </p:spPr>
        <p:txBody>
          <a:bodyPr wrap="none" rtlCol="0">
            <a:spAutoFit/>
          </a:bodyPr>
          <a:lstStyle/>
          <a:p>
            <a:r>
              <a:rPr lang="zh-CN" altLang="en-US" sz="2000" b="1" dirty="0">
                <a:solidFill>
                  <a:schemeClr val="tx1">
                    <a:lumMod val="85000"/>
                    <a:lumOff val="15000"/>
                  </a:schemeClr>
                </a:solidFill>
              </a:rPr>
              <a:t>有些格式的文件无法导入</a:t>
            </a:r>
            <a:r>
              <a:rPr lang="en-US" altLang="zh-CN" sz="2000" b="1" dirty="0">
                <a:solidFill>
                  <a:schemeClr val="tx1">
                    <a:lumMod val="85000"/>
                    <a:lumOff val="15000"/>
                  </a:schemeClr>
                </a:solidFill>
              </a:rPr>
              <a:t>Premiere</a:t>
            </a:r>
            <a:r>
              <a:rPr lang="zh-CN" altLang="en-US" sz="2000" b="1" dirty="0">
                <a:solidFill>
                  <a:schemeClr val="tx1">
                    <a:lumMod val="85000"/>
                    <a:lumOff val="15000"/>
                  </a:schemeClr>
                </a:solidFill>
              </a:rPr>
              <a:t>中，怎么办？</a:t>
            </a:r>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7" name="图片 6">
            <a:extLst>
              <a:ext uri="{FF2B5EF4-FFF2-40B4-BE49-F238E27FC236}">
                <a16:creationId xmlns:a16="http://schemas.microsoft.com/office/drawing/2014/main" id="{3F1FB7AC-7143-488F-BB74-04DAEEA61730}"/>
              </a:ext>
            </a:extLst>
          </p:cNvPr>
          <p:cNvPicPr>
            <a:picLocks noChangeAspect="1"/>
          </p:cNvPicPr>
          <p:nvPr/>
        </p:nvPicPr>
        <p:blipFill>
          <a:blip r:embed="rId3"/>
          <a:stretch>
            <a:fillRect/>
          </a:stretch>
        </p:blipFill>
        <p:spPr>
          <a:xfrm>
            <a:off x="370186" y="1266778"/>
            <a:ext cx="8711061" cy="5235752"/>
          </a:xfrm>
          <a:prstGeom prst="rect">
            <a:avLst/>
          </a:prstGeom>
          <a:ln>
            <a:solidFill>
              <a:schemeClr val="tx1"/>
            </a:solidFill>
          </a:ln>
        </p:spPr>
      </p:pic>
      <p:sp>
        <p:nvSpPr>
          <p:cNvPr id="17" name="文本框 16">
            <a:extLst>
              <a:ext uri="{FF2B5EF4-FFF2-40B4-BE49-F238E27FC236}">
                <a16:creationId xmlns:a16="http://schemas.microsoft.com/office/drawing/2014/main" id="{52510FE2-A018-433C-B262-8CDA1C688E46}"/>
              </a:ext>
            </a:extLst>
          </p:cNvPr>
          <p:cNvSpPr txBox="1"/>
          <p:nvPr/>
        </p:nvSpPr>
        <p:spPr>
          <a:xfrm>
            <a:off x="9334477" y="3222934"/>
            <a:ext cx="2712994" cy="1323439"/>
          </a:xfrm>
          <a:prstGeom prst="rect">
            <a:avLst/>
          </a:prstGeom>
          <a:noFill/>
        </p:spPr>
        <p:txBody>
          <a:bodyPr wrap="square" rtlCol="0">
            <a:spAutoFit/>
          </a:bodyPr>
          <a:lstStyle/>
          <a:p>
            <a:r>
              <a:rPr lang="zh-CN" altLang="en-US" sz="2000" b="1" dirty="0">
                <a:solidFill>
                  <a:schemeClr val="tx1">
                    <a:lumMod val="85000"/>
                    <a:lumOff val="15000"/>
                  </a:schemeClr>
                </a:solidFill>
              </a:rPr>
              <a:t>格式工厂界面 </a:t>
            </a:r>
            <a:endParaRPr lang="en-US" altLang="zh-CN" sz="2000" b="1" dirty="0">
              <a:solidFill>
                <a:schemeClr val="tx1">
                  <a:lumMod val="85000"/>
                  <a:lumOff val="15000"/>
                </a:schemeClr>
              </a:solidFill>
            </a:endParaRPr>
          </a:p>
          <a:p>
            <a:endParaRPr lang="en-US" altLang="zh-CN" sz="2000" b="1" dirty="0">
              <a:solidFill>
                <a:schemeClr val="tx1">
                  <a:lumMod val="85000"/>
                  <a:lumOff val="15000"/>
                </a:schemeClr>
              </a:solidFill>
            </a:endParaRPr>
          </a:p>
          <a:p>
            <a:r>
              <a:rPr lang="zh-CN" altLang="en-US" sz="2000" b="1" dirty="0">
                <a:solidFill>
                  <a:schemeClr val="tx1">
                    <a:lumMod val="85000"/>
                    <a:lumOff val="15000"/>
                  </a:schemeClr>
                </a:solidFill>
              </a:rPr>
              <a:t>几乎支持所有视频格式转换为</a:t>
            </a:r>
            <a:r>
              <a:rPr lang="en-US" altLang="zh-CN" sz="2000" b="1" dirty="0">
                <a:solidFill>
                  <a:schemeClr val="tx1">
                    <a:lumMod val="85000"/>
                    <a:lumOff val="15000"/>
                  </a:schemeClr>
                </a:solidFill>
              </a:rPr>
              <a:t>MP4/MOV</a:t>
            </a:r>
            <a:endParaRPr lang="zh-CN" altLang="en-US" sz="2000" b="1" dirty="0">
              <a:solidFill>
                <a:schemeClr val="tx1">
                  <a:lumMod val="85000"/>
                  <a:lumOff val="15000"/>
                </a:schemeClr>
              </a:solidFill>
            </a:endParaRPr>
          </a:p>
        </p:txBody>
      </p:sp>
      <p:sp>
        <p:nvSpPr>
          <p:cNvPr id="2" name="文本框 1">
            <a:extLst>
              <a:ext uri="{FF2B5EF4-FFF2-40B4-BE49-F238E27FC236}">
                <a16:creationId xmlns:a16="http://schemas.microsoft.com/office/drawing/2014/main" id="{464E6012-5DD5-0B07-60E8-9A8425A80C50}"/>
              </a:ext>
            </a:extLst>
          </p:cNvPr>
          <p:cNvSpPr txBox="1"/>
          <p:nvPr/>
        </p:nvSpPr>
        <p:spPr>
          <a:xfrm>
            <a:off x="1164276" y="355470"/>
            <a:ext cx="3467616"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视频剪辑关键概念</a:t>
            </a:r>
          </a:p>
        </p:txBody>
      </p:sp>
    </p:spTree>
    <p:extLst>
      <p:ext uri="{BB962C8B-B14F-4D97-AF65-F5344CB8AC3E}">
        <p14:creationId xmlns:p14="http://schemas.microsoft.com/office/powerpoint/2010/main" val="16299843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4493538"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7" name="图片 6">
            <a:extLst>
              <a:ext uri="{FF2B5EF4-FFF2-40B4-BE49-F238E27FC236}">
                <a16:creationId xmlns:a16="http://schemas.microsoft.com/office/drawing/2014/main" id="{0F64FA7E-E2FC-A59C-F15D-A37217388ED5}"/>
              </a:ext>
            </a:extLst>
          </p:cNvPr>
          <p:cNvPicPr>
            <a:picLocks noChangeAspect="1"/>
          </p:cNvPicPr>
          <p:nvPr/>
        </p:nvPicPr>
        <p:blipFill>
          <a:blip r:embed="rId3"/>
          <a:stretch>
            <a:fillRect/>
          </a:stretch>
        </p:blipFill>
        <p:spPr>
          <a:xfrm>
            <a:off x="1559364" y="1143782"/>
            <a:ext cx="9073272" cy="5436875"/>
          </a:xfrm>
          <a:prstGeom prst="rect">
            <a:avLst/>
          </a:prstGeom>
        </p:spPr>
      </p:pic>
      <p:sp>
        <p:nvSpPr>
          <p:cNvPr id="8" name="矩形 7">
            <a:extLst>
              <a:ext uri="{FF2B5EF4-FFF2-40B4-BE49-F238E27FC236}">
                <a16:creationId xmlns:a16="http://schemas.microsoft.com/office/drawing/2014/main" id="{7B15DDC9-4FBF-60EE-346A-8B91B1E4F4B0}"/>
              </a:ext>
            </a:extLst>
          </p:cNvPr>
          <p:cNvSpPr/>
          <p:nvPr/>
        </p:nvSpPr>
        <p:spPr>
          <a:xfrm>
            <a:off x="1448790" y="1042568"/>
            <a:ext cx="9351818" cy="3823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8EF5B583-A868-0277-2FCB-F3D832A82FE7}"/>
              </a:ext>
            </a:extLst>
          </p:cNvPr>
          <p:cNvSpPr/>
          <p:nvPr/>
        </p:nvSpPr>
        <p:spPr>
          <a:xfrm>
            <a:off x="1448790" y="1430729"/>
            <a:ext cx="4037610" cy="28622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2E31B253-9392-A091-3931-B3415E5971E2}"/>
              </a:ext>
            </a:extLst>
          </p:cNvPr>
          <p:cNvSpPr/>
          <p:nvPr/>
        </p:nvSpPr>
        <p:spPr>
          <a:xfrm>
            <a:off x="5545776" y="1430729"/>
            <a:ext cx="2523507" cy="28622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30F85BE-3747-2D17-0625-7C0D7333D72E}"/>
              </a:ext>
            </a:extLst>
          </p:cNvPr>
          <p:cNvSpPr/>
          <p:nvPr/>
        </p:nvSpPr>
        <p:spPr>
          <a:xfrm>
            <a:off x="8128659" y="1424915"/>
            <a:ext cx="2671949" cy="28622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5DEEE464-8B9E-9F09-9856-822386CBA434}"/>
              </a:ext>
            </a:extLst>
          </p:cNvPr>
          <p:cNvSpPr/>
          <p:nvPr/>
        </p:nvSpPr>
        <p:spPr>
          <a:xfrm>
            <a:off x="1448790" y="4377075"/>
            <a:ext cx="9351818" cy="23047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59AC9EF8-9250-68DD-74EA-0CF4654D1684}"/>
              </a:ext>
            </a:extLst>
          </p:cNvPr>
          <p:cNvSpPr txBox="1"/>
          <p:nvPr/>
        </p:nvSpPr>
        <p:spPr>
          <a:xfrm>
            <a:off x="10919019" y="1042568"/>
            <a:ext cx="1018873" cy="382347"/>
          </a:xfrm>
          <a:prstGeom prst="rect">
            <a:avLst/>
          </a:prstGeom>
          <a:noFill/>
        </p:spPr>
        <p:txBody>
          <a:bodyPr wrap="square" rtlCol="0">
            <a:spAutoFit/>
          </a:bodyPr>
          <a:lstStyle/>
          <a:p>
            <a:r>
              <a:rPr lang="zh-CN" altLang="en-US" dirty="0"/>
              <a:t>菜单栏</a:t>
            </a:r>
          </a:p>
        </p:txBody>
      </p:sp>
      <p:sp>
        <p:nvSpPr>
          <p:cNvPr id="17" name="文本框 16">
            <a:extLst>
              <a:ext uri="{FF2B5EF4-FFF2-40B4-BE49-F238E27FC236}">
                <a16:creationId xmlns:a16="http://schemas.microsoft.com/office/drawing/2014/main" id="{9D8CA9F9-210B-DFE0-B700-1A2E8B2560EF}"/>
              </a:ext>
            </a:extLst>
          </p:cNvPr>
          <p:cNvSpPr txBox="1"/>
          <p:nvPr/>
        </p:nvSpPr>
        <p:spPr>
          <a:xfrm>
            <a:off x="10919019" y="2592297"/>
            <a:ext cx="1018873" cy="382347"/>
          </a:xfrm>
          <a:prstGeom prst="rect">
            <a:avLst/>
          </a:prstGeom>
          <a:noFill/>
        </p:spPr>
        <p:txBody>
          <a:bodyPr wrap="square" rtlCol="0">
            <a:spAutoFit/>
          </a:bodyPr>
          <a:lstStyle/>
          <a:p>
            <a:r>
              <a:rPr lang="zh-CN" altLang="en-US" dirty="0"/>
              <a:t>检查器</a:t>
            </a:r>
          </a:p>
        </p:txBody>
      </p:sp>
      <p:sp>
        <p:nvSpPr>
          <p:cNvPr id="18" name="文本框 17">
            <a:extLst>
              <a:ext uri="{FF2B5EF4-FFF2-40B4-BE49-F238E27FC236}">
                <a16:creationId xmlns:a16="http://schemas.microsoft.com/office/drawing/2014/main" id="{2AB97FC0-148A-593F-FBD3-A36CF1FB4FCD}"/>
              </a:ext>
            </a:extLst>
          </p:cNvPr>
          <p:cNvSpPr txBox="1"/>
          <p:nvPr/>
        </p:nvSpPr>
        <p:spPr>
          <a:xfrm>
            <a:off x="10919019" y="5338299"/>
            <a:ext cx="1018873" cy="382347"/>
          </a:xfrm>
          <a:prstGeom prst="rect">
            <a:avLst/>
          </a:prstGeom>
          <a:noFill/>
        </p:spPr>
        <p:txBody>
          <a:bodyPr wrap="square" rtlCol="0">
            <a:spAutoFit/>
          </a:bodyPr>
          <a:lstStyle/>
          <a:p>
            <a:r>
              <a:rPr lang="zh-CN" altLang="en-US" dirty="0"/>
              <a:t>时间轴</a:t>
            </a:r>
          </a:p>
        </p:txBody>
      </p:sp>
      <p:sp>
        <p:nvSpPr>
          <p:cNvPr id="19" name="文本框 18">
            <a:extLst>
              <a:ext uri="{FF2B5EF4-FFF2-40B4-BE49-F238E27FC236}">
                <a16:creationId xmlns:a16="http://schemas.microsoft.com/office/drawing/2014/main" id="{85BC6495-76D8-2337-59B0-EA3A66D34EF2}"/>
              </a:ext>
            </a:extLst>
          </p:cNvPr>
          <p:cNvSpPr txBox="1"/>
          <p:nvPr/>
        </p:nvSpPr>
        <p:spPr>
          <a:xfrm>
            <a:off x="311506" y="2592297"/>
            <a:ext cx="1018873" cy="382347"/>
          </a:xfrm>
          <a:prstGeom prst="rect">
            <a:avLst/>
          </a:prstGeom>
          <a:noFill/>
        </p:spPr>
        <p:txBody>
          <a:bodyPr wrap="square" rtlCol="0">
            <a:spAutoFit/>
          </a:bodyPr>
          <a:lstStyle/>
          <a:p>
            <a:r>
              <a:rPr lang="zh-CN" altLang="en-US" dirty="0"/>
              <a:t>素材区</a:t>
            </a:r>
          </a:p>
        </p:txBody>
      </p:sp>
      <p:sp>
        <p:nvSpPr>
          <p:cNvPr id="20" name="文本框 19">
            <a:extLst>
              <a:ext uri="{FF2B5EF4-FFF2-40B4-BE49-F238E27FC236}">
                <a16:creationId xmlns:a16="http://schemas.microsoft.com/office/drawing/2014/main" id="{938A859D-EF1B-3907-D7E3-F6BB88507C21}"/>
              </a:ext>
            </a:extLst>
          </p:cNvPr>
          <p:cNvSpPr txBox="1"/>
          <p:nvPr/>
        </p:nvSpPr>
        <p:spPr>
          <a:xfrm>
            <a:off x="6367921" y="2592296"/>
            <a:ext cx="1018873" cy="382347"/>
          </a:xfrm>
          <a:prstGeom prst="rect">
            <a:avLst/>
          </a:prstGeom>
          <a:noFill/>
        </p:spPr>
        <p:txBody>
          <a:bodyPr wrap="square" rtlCol="0">
            <a:spAutoFit/>
          </a:bodyPr>
          <a:lstStyle/>
          <a:p>
            <a:r>
              <a:rPr lang="zh-CN" altLang="en-US" dirty="0">
                <a:solidFill>
                  <a:schemeClr val="bg1"/>
                </a:solidFill>
              </a:rPr>
              <a:t>播放器</a:t>
            </a:r>
          </a:p>
        </p:txBody>
      </p:sp>
    </p:spTree>
    <p:extLst>
      <p:ext uri="{BB962C8B-B14F-4D97-AF65-F5344CB8AC3E}">
        <p14:creationId xmlns:p14="http://schemas.microsoft.com/office/powerpoint/2010/main" val="24423494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4493538"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7" name="图片 6">
            <a:extLst>
              <a:ext uri="{FF2B5EF4-FFF2-40B4-BE49-F238E27FC236}">
                <a16:creationId xmlns:a16="http://schemas.microsoft.com/office/drawing/2014/main" id="{0F64FA7E-E2FC-A59C-F15D-A37217388ED5}"/>
              </a:ext>
            </a:extLst>
          </p:cNvPr>
          <p:cNvPicPr>
            <a:picLocks noChangeAspect="1"/>
          </p:cNvPicPr>
          <p:nvPr/>
        </p:nvPicPr>
        <p:blipFill>
          <a:blip r:embed="rId3"/>
          <a:stretch>
            <a:fillRect/>
          </a:stretch>
        </p:blipFill>
        <p:spPr>
          <a:xfrm>
            <a:off x="650902" y="1644491"/>
            <a:ext cx="8274861" cy="4958452"/>
          </a:xfrm>
          <a:prstGeom prst="rect">
            <a:avLst/>
          </a:prstGeom>
        </p:spPr>
      </p:pic>
      <p:sp>
        <p:nvSpPr>
          <p:cNvPr id="8" name="矩形 7">
            <a:extLst>
              <a:ext uri="{FF2B5EF4-FFF2-40B4-BE49-F238E27FC236}">
                <a16:creationId xmlns:a16="http://schemas.microsoft.com/office/drawing/2014/main" id="{7B15DDC9-4FBF-60EE-346A-8B91B1E4F4B0}"/>
              </a:ext>
            </a:extLst>
          </p:cNvPr>
          <p:cNvSpPr/>
          <p:nvPr/>
        </p:nvSpPr>
        <p:spPr>
          <a:xfrm>
            <a:off x="457199" y="1565789"/>
            <a:ext cx="8775865" cy="3823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59AC9EF8-9250-68DD-74EA-0CF4654D1684}"/>
              </a:ext>
            </a:extLst>
          </p:cNvPr>
          <p:cNvSpPr txBox="1"/>
          <p:nvPr/>
        </p:nvSpPr>
        <p:spPr>
          <a:xfrm>
            <a:off x="9559295" y="1563328"/>
            <a:ext cx="2042897" cy="2864823"/>
          </a:xfrm>
          <a:prstGeom prst="rect">
            <a:avLst/>
          </a:prstGeom>
          <a:noFill/>
        </p:spPr>
        <p:txBody>
          <a:bodyPr wrap="square" rtlCol="0">
            <a:spAutoFit/>
          </a:bodyPr>
          <a:lstStyle/>
          <a:p>
            <a:r>
              <a:rPr lang="zh-CN" altLang="en-US" sz="2400" b="1" dirty="0"/>
              <a:t>菜单栏</a:t>
            </a:r>
            <a:endParaRPr lang="en-US" altLang="zh-CN" sz="2400" b="1" dirty="0"/>
          </a:p>
          <a:p>
            <a:endParaRPr lang="en-US" altLang="zh-CN" sz="2400" b="1" dirty="0"/>
          </a:p>
          <a:p>
            <a:pPr>
              <a:lnSpc>
                <a:spcPct val="150000"/>
              </a:lnSpc>
            </a:pPr>
            <a:r>
              <a:rPr lang="zh-CN" altLang="en-US" dirty="0"/>
              <a:t>对草稿进行一些基础的设置和成片的导出，包括文件新建、编辑、设置等一些基本功能</a:t>
            </a:r>
          </a:p>
        </p:txBody>
      </p:sp>
    </p:spTree>
    <p:extLst>
      <p:ext uri="{BB962C8B-B14F-4D97-AF65-F5344CB8AC3E}">
        <p14:creationId xmlns:p14="http://schemas.microsoft.com/office/powerpoint/2010/main" val="46115782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4493538"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7" name="图片 6">
            <a:extLst>
              <a:ext uri="{FF2B5EF4-FFF2-40B4-BE49-F238E27FC236}">
                <a16:creationId xmlns:a16="http://schemas.microsoft.com/office/drawing/2014/main" id="{0F64FA7E-E2FC-A59C-F15D-A37217388ED5}"/>
              </a:ext>
            </a:extLst>
          </p:cNvPr>
          <p:cNvPicPr>
            <a:picLocks noChangeAspect="1"/>
          </p:cNvPicPr>
          <p:nvPr/>
        </p:nvPicPr>
        <p:blipFill>
          <a:blip r:embed="rId3"/>
          <a:stretch>
            <a:fillRect/>
          </a:stretch>
        </p:blipFill>
        <p:spPr>
          <a:xfrm>
            <a:off x="3702860" y="1686055"/>
            <a:ext cx="8274861" cy="4958452"/>
          </a:xfrm>
          <a:prstGeom prst="rect">
            <a:avLst/>
          </a:prstGeom>
        </p:spPr>
      </p:pic>
      <p:sp>
        <p:nvSpPr>
          <p:cNvPr id="8" name="矩形 7">
            <a:extLst>
              <a:ext uri="{FF2B5EF4-FFF2-40B4-BE49-F238E27FC236}">
                <a16:creationId xmlns:a16="http://schemas.microsoft.com/office/drawing/2014/main" id="{7B15DDC9-4FBF-60EE-346A-8B91B1E4F4B0}"/>
              </a:ext>
            </a:extLst>
          </p:cNvPr>
          <p:cNvSpPr/>
          <p:nvPr/>
        </p:nvSpPr>
        <p:spPr>
          <a:xfrm>
            <a:off x="3598223" y="1815170"/>
            <a:ext cx="3770416" cy="27508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59AC9EF8-9250-68DD-74EA-0CF4654D1684}"/>
              </a:ext>
            </a:extLst>
          </p:cNvPr>
          <p:cNvSpPr txBox="1"/>
          <p:nvPr/>
        </p:nvSpPr>
        <p:spPr>
          <a:xfrm>
            <a:off x="652801" y="1758204"/>
            <a:ext cx="2648539" cy="2864823"/>
          </a:xfrm>
          <a:prstGeom prst="rect">
            <a:avLst/>
          </a:prstGeom>
          <a:noFill/>
        </p:spPr>
        <p:txBody>
          <a:bodyPr wrap="square" rtlCol="0">
            <a:spAutoFit/>
          </a:bodyPr>
          <a:lstStyle/>
          <a:p>
            <a:r>
              <a:rPr lang="zh-CN" altLang="en-US" sz="2400" b="1" dirty="0"/>
              <a:t>素材区</a:t>
            </a:r>
            <a:endParaRPr lang="en-US" altLang="zh-CN" sz="2400" b="1" dirty="0"/>
          </a:p>
          <a:p>
            <a:endParaRPr lang="en-US" altLang="zh-CN" sz="2400" b="1" dirty="0"/>
          </a:p>
          <a:p>
            <a:pPr>
              <a:lnSpc>
                <a:spcPct val="150000"/>
              </a:lnSpc>
            </a:pPr>
            <a:r>
              <a:rPr lang="zh-CN" altLang="en-US" dirty="0"/>
              <a:t>可以导入磁盘里的素材，或者从自带的素材库里进行选择</a:t>
            </a:r>
            <a:endParaRPr lang="en-US" altLang="zh-CN" dirty="0"/>
          </a:p>
          <a:p>
            <a:pPr>
              <a:lnSpc>
                <a:spcPct val="150000"/>
              </a:lnSpc>
            </a:pPr>
            <a:r>
              <a:rPr lang="zh-CN" altLang="en-US" dirty="0"/>
              <a:t>素材的种类包括视频、音频、文本、贴图等</a:t>
            </a:r>
          </a:p>
        </p:txBody>
      </p:sp>
    </p:spTree>
    <p:extLst>
      <p:ext uri="{BB962C8B-B14F-4D97-AF65-F5344CB8AC3E}">
        <p14:creationId xmlns:p14="http://schemas.microsoft.com/office/powerpoint/2010/main" val="157539683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4493538"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7" name="图片 6">
            <a:extLst>
              <a:ext uri="{FF2B5EF4-FFF2-40B4-BE49-F238E27FC236}">
                <a16:creationId xmlns:a16="http://schemas.microsoft.com/office/drawing/2014/main" id="{0F64FA7E-E2FC-A59C-F15D-A37217388ED5}"/>
              </a:ext>
            </a:extLst>
          </p:cNvPr>
          <p:cNvPicPr>
            <a:picLocks noChangeAspect="1"/>
          </p:cNvPicPr>
          <p:nvPr/>
        </p:nvPicPr>
        <p:blipFill>
          <a:blip r:embed="rId3"/>
          <a:stretch>
            <a:fillRect/>
          </a:stretch>
        </p:blipFill>
        <p:spPr>
          <a:xfrm>
            <a:off x="3702860" y="1686055"/>
            <a:ext cx="8274861" cy="4958452"/>
          </a:xfrm>
          <a:prstGeom prst="rect">
            <a:avLst/>
          </a:prstGeom>
        </p:spPr>
      </p:pic>
      <p:sp>
        <p:nvSpPr>
          <p:cNvPr id="8" name="矩形 7">
            <a:extLst>
              <a:ext uri="{FF2B5EF4-FFF2-40B4-BE49-F238E27FC236}">
                <a16:creationId xmlns:a16="http://schemas.microsoft.com/office/drawing/2014/main" id="{7B15DDC9-4FBF-60EE-346A-8B91B1E4F4B0}"/>
              </a:ext>
            </a:extLst>
          </p:cNvPr>
          <p:cNvSpPr/>
          <p:nvPr/>
        </p:nvSpPr>
        <p:spPr>
          <a:xfrm>
            <a:off x="7202384" y="1815169"/>
            <a:ext cx="2588821" cy="27508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59AC9EF8-9250-68DD-74EA-0CF4654D1684}"/>
              </a:ext>
            </a:extLst>
          </p:cNvPr>
          <p:cNvSpPr txBox="1"/>
          <p:nvPr/>
        </p:nvSpPr>
        <p:spPr>
          <a:xfrm>
            <a:off x="652801" y="1758204"/>
            <a:ext cx="2648539" cy="2449325"/>
          </a:xfrm>
          <a:prstGeom prst="rect">
            <a:avLst/>
          </a:prstGeom>
          <a:noFill/>
        </p:spPr>
        <p:txBody>
          <a:bodyPr wrap="square" rtlCol="0">
            <a:spAutoFit/>
          </a:bodyPr>
          <a:lstStyle/>
          <a:p>
            <a:r>
              <a:rPr lang="zh-CN" altLang="en-US" sz="2400" b="1" dirty="0"/>
              <a:t>播放器</a:t>
            </a:r>
            <a:endParaRPr lang="en-US" altLang="zh-CN" sz="2400" b="1" dirty="0"/>
          </a:p>
          <a:p>
            <a:endParaRPr lang="en-US" altLang="zh-CN" sz="2400" b="1" dirty="0"/>
          </a:p>
          <a:p>
            <a:pPr>
              <a:lnSpc>
                <a:spcPct val="150000"/>
              </a:lnSpc>
            </a:pPr>
            <a:r>
              <a:rPr lang="zh-CN" altLang="en-US" dirty="0"/>
              <a:t>预览视频素材和预览时间线的视频播放窗口，可以看到播放效果，时间进度等</a:t>
            </a:r>
          </a:p>
        </p:txBody>
      </p:sp>
    </p:spTree>
    <p:extLst>
      <p:ext uri="{BB962C8B-B14F-4D97-AF65-F5344CB8AC3E}">
        <p14:creationId xmlns:p14="http://schemas.microsoft.com/office/powerpoint/2010/main" val="276071267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4493538"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7" name="图片 6">
            <a:extLst>
              <a:ext uri="{FF2B5EF4-FFF2-40B4-BE49-F238E27FC236}">
                <a16:creationId xmlns:a16="http://schemas.microsoft.com/office/drawing/2014/main" id="{0F64FA7E-E2FC-A59C-F15D-A37217388ED5}"/>
              </a:ext>
            </a:extLst>
          </p:cNvPr>
          <p:cNvPicPr>
            <a:picLocks noChangeAspect="1"/>
          </p:cNvPicPr>
          <p:nvPr/>
        </p:nvPicPr>
        <p:blipFill>
          <a:blip r:embed="rId3"/>
          <a:stretch>
            <a:fillRect/>
          </a:stretch>
        </p:blipFill>
        <p:spPr>
          <a:xfrm>
            <a:off x="650902" y="1644491"/>
            <a:ext cx="8274861" cy="4958452"/>
          </a:xfrm>
          <a:prstGeom prst="rect">
            <a:avLst/>
          </a:prstGeom>
        </p:spPr>
      </p:pic>
      <p:sp>
        <p:nvSpPr>
          <p:cNvPr id="8" name="矩形 7">
            <a:extLst>
              <a:ext uri="{FF2B5EF4-FFF2-40B4-BE49-F238E27FC236}">
                <a16:creationId xmlns:a16="http://schemas.microsoft.com/office/drawing/2014/main" id="{7B15DDC9-4FBF-60EE-346A-8B91B1E4F4B0}"/>
              </a:ext>
            </a:extLst>
          </p:cNvPr>
          <p:cNvSpPr/>
          <p:nvPr/>
        </p:nvSpPr>
        <p:spPr>
          <a:xfrm>
            <a:off x="6463703" y="1787675"/>
            <a:ext cx="2531856" cy="27843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59AC9EF8-9250-68DD-74EA-0CF4654D1684}"/>
              </a:ext>
            </a:extLst>
          </p:cNvPr>
          <p:cNvSpPr txBox="1"/>
          <p:nvPr/>
        </p:nvSpPr>
        <p:spPr>
          <a:xfrm>
            <a:off x="9410853" y="1735520"/>
            <a:ext cx="2345718" cy="4245008"/>
          </a:xfrm>
          <a:prstGeom prst="rect">
            <a:avLst/>
          </a:prstGeom>
          <a:noFill/>
        </p:spPr>
        <p:txBody>
          <a:bodyPr wrap="square" rtlCol="0">
            <a:spAutoFit/>
          </a:bodyPr>
          <a:lstStyle/>
          <a:p>
            <a:r>
              <a:rPr lang="zh-CN" altLang="en-US" sz="2400" b="1" dirty="0"/>
              <a:t>检查器</a:t>
            </a:r>
            <a:endParaRPr lang="en-US" altLang="zh-CN" sz="2400" b="1" dirty="0"/>
          </a:p>
          <a:p>
            <a:endParaRPr lang="en-US" altLang="zh-CN" sz="2400" b="1" dirty="0"/>
          </a:p>
          <a:p>
            <a:pPr>
              <a:lnSpc>
                <a:spcPct val="150000"/>
              </a:lnSpc>
            </a:pPr>
            <a:r>
              <a:rPr lang="zh-CN" altLang="en-US" dirty="0"/>
              <a:t>视频、音频、文本、贴图、特效、转场、滤镜等调解效果、</a:t>
            </a:r>
            <a:endParaRPr lang="en-US" altLang="zh-CN" dirty="0"/>
          </a:p>
          <a:p>
            <a:pPr>
              <a:lnSpc>
                <a:spcPct val="150000"/>
              </a:lnSpc>
            </a:pPr>
            <a:r>
              <a:rPr lang="zh-CN" altLang="en-US" dirty="0"/>
              <a:t>进行设置修改的窗口</a:t>
            </a:r>
            <a:endParaRPr lang="en-US" altLang="zh-CN" dirty="0"/>
          </a:p>
          <a:p>
            <a:pPr>
              <a:lnSpc>
                <a:spcPct val="150000"/>
              </a:lnSpc>
            </a:pPr>
            <a:endParaRPr lang="en-US" altLang="zh-CN" dirty="0"/>
          </a:p>
          <a:p>
            <a:pPr>
              <a:lnSpc>
                <a:spcPct val="150000"/>
              </a:lnSpc>
            </a:pPr>
            <a:r>
              <a:rPr lang="zh-CN" altLang="en-US" sz="2000" b="1" dirty="0">
                <a:solidFill>
                  <a:srgbClr val="FFC000"/>
                </a:solidFill>
              </a:rPr>
              <a:t>默认显示草稿信息</a:t>
            </a:r>
            <a:endParaRPr lang="en-US" altLang="zh-CN" sz="2000" b="1" dirty="0">
              <a:solidFill>
                <a:srgbClr val="FFC000"/>
              </a:solidFill>
            </a:endParaRPr>
          </a:p>
          <a:p>
            <a:pPr>
              <a:lnSpc>
                <a:spcPct val="150000"/>
              </a:lnSpc>
            </a:pPr>
            <a:r>
              <a:rPr lang="zh-CN" altLang="en-US" sz="2000" b="1" dirty="0">
                <a:solidFill>
                  <a:srgbClr val="FF0000"/>
                </a:solidFill>
              </a:rPr>
              <a:t>单击任意素材将显示素材的属性</a:t>
            </a:r>
          </a:p>
        </p:txBody>
      </p:sp>
    </p:spTree>
    <p:extLst>
      <p:ext uri="{BB962C8B-B14F-4D97-AF65-F5344CB8AC3E}">
        <p14:creationId xmlns:p14="http://schemas.microsoft.com/office/powerpoint/2010/main" val="125027639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4950EFD-6C74-4F12-A945-2854C68C9662}"/>
              </a:ext>
            </a:extLst>
          </p:cNvPr>
          <p:cNvPicPr>
            <a:picLocks noChangeAspect="1"/>
          </p:cNvPicPr>
          <p:nvPr/>
        </p:nvPicPr>
        <p:blipFill rotWithShape="1">
          <a:blip r:embed="rId2"/>
          <a:srcRect l="19532" b="48526"/>
          <a:stretch/>
        </p:blipFill>
        <p:spPr>
          <a:xfrm>
            <a:off x="-1" y="1160309"/>
            <a:ext cx="10118601" cy="5697691"/>
          </a:xfrm>
          <a:prstGeom prst="rect">
            <a:avLst/>
          </a:prstGeom>
        </p:spPr>
      </p:pic>
      <p:pic>
        <p:nvPicPr>
          <p:cNvPr id="17" name="图片 16">
            <a:extLst>
              <a:ext uri="{FF2B5EF4-FFF2-40B4-BE49-F238E27FC236}">
                <a16:creationId xmlns:a16="http://schemas.microsoft.com/office/drawing/2014/main" id="{A44D15B5-B202-43DB-A99B-2A534D96796C}"/>
              </a:ext>
            </a:extLst>
          </p:cNvPr>
          <p:cNvPicPr>
            <a:picLocks noChangeAspect="1"/>
          </p:cNvPicPr>
          <p:nvPr/>
        </p:nvPicPr>
        <p:blipFill rotWithShape="1">
          <a:blip r:embed="rId3"/>
          <a:srcRect t="17174" r="25859"/>
          <a:stretch/>
        </p:blipFill>
        <p:spPr>
          <a:xfrm>
            <a:off x="10153481" y="0"/>
            <a:ext cx="2038519" cy="2590405"/>
          </a:xfrm>
          <a:prstGeom prst="rect">
            <a:avLst/>
          </a:prstGeom>
        </p:spPr>
      </p:pic>
      <p:sp>
        <p:nvSpPr>
          <p:cNvPr id="4" name="文本框 3">
            <a:extLst>
              <a:ext uri="{FF2B5EF4-FFF2-40B4-BE49-F238E27FC236}">
                <a16:creationId xmlns:a16="http://schemas.microsoft.com/office/drawing/2014/main" id="{972C195D-2045-4DFC-BDA2-D640C745ED6C}"/>
              </a:ext>
            </a:extLst>
          </p:cNvPr>
          <p:cNvSpPr txBox="1"/>
          <p:nvPr/>
        </p:nvSpPr>
        <p:spPr>
          <a:xfrm>
            <a:off x="766763" y="2031276"/>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00</a:t>
            </a:r>
            <a:endParaRPr lang="zh-CN" altLang="en-US" sz="11500" b="1" dirty="0">
              <a:solidFill>
                <a:schemeClr val="accent3">
                  <a:lumMod val="20000"/>
                  <a:lumOff val="80000"/>
                </a:schemeClr>
              </a:solidFill>
              <a:latin typeface="+mn-ea"/>
            </a:endParaRPr>
          </a:p>
        </p:txBody>
      </p:sp>
      <p:sp>
        <p:nvSpPr>
          <p:cNvPr id="3" name="文本框 2">
            <a:extLst>
              <a:ext uri="{FF2B5EF4-FFF2-40B4-BE49-F238E27FC236}">
                <a16:creationId xmlns:a16="http://schemas.microsoft.com/office/drawing/2014/main" id="{416C853E-6415-49C4-A4CD-83444689E58A}"/>
              </a:ext>
            </a:extLst>
          </p:cNvPr>
          <p:cNvSpPr txBox="1"/>
          <p:nvPr/>
        </p:nvSpPr>
        <p:spPr>
          <a:xfrm>
            <a:off x="766763" y="3893325"/>
            <a:ext cx="6624464" cy="861774"/>
          </a:xfrm>
          <a:prstGeom prst="rect">
            <a:avLst/>
          </a:prstGeom>
          <a:noFill/>
        </p:spPr>
        <p:txBody>
          <a:bodyPr wrap="square" rtlCol="0">
            <a:spAutoFit/>
          </a:bodyPr>
          <a:lstStyle/>
          <a:p>
            <a:r>
              <a:rPr lang="zh-CN" altLang="en-US" sz="5000" b="1" spc="600" dirty="0">
                <a:solidFill>
                  <a:schemeClr val="tx1">
                    <a:lumMod val="85000"/>
                    <a:lumOff val="15000"/>
                  </a:schemeClr>
                </a:solidFill>
              </a:rPr>
              <a:t>视频剪辑综述 </a:t>
            </a:r>
          </a:p>
        </p:txBody>
      </p:sp>
      <p:sp>
        <p:nvSpPr>
          <p:cNvPr id="8" name="任意多边形: 形状 7">
            <a:extLst>
              <a:ext uri="{FF2B5EF4-FFF2-40B4-BE49-F238E27FC236}">
                <a16:creationId xmlns:a16="http://schemas.microsoft.com/office/drawing/2014/main" id="{B6FC3C2D-B56B-4187-9D17-AB05832576AD}"/>
              </a:ext>
            </a:extLst>
          </p:cNvPr>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6360020B-8CDF-4D02-86DC-1D595B64ACAB}"/>
              </a:ext>
            </a:extLst>
          </p:cNvPr>
          <p:cNvSpPr txBox="1"/>
          <p:nvPr/>
        </p:nvSpPr>
        <p:spPr>
          <a:xfrm>
            <a:off x="766763" y="5014965"/>
            <a:ext cx="7828596" cy="1099468"/>
          </a:xfrm>
          <a:prstGeom prst="rect">
            <a:avLst/>
          </a:prstGeom>
          <a:noFill/>
        </p:spPr>
        <p:txBody>
          <a:bodyPr wrap="square" rtlCol="0">
            <a:spAutoFit/>
          </a:bodyPr>
          <a:lstStyle/>
          <a:p>
            <a:pPr>
              <a:lnSpc>
                <a:spcPct val="125000"/>
              </a:lnSpc>
            </a:pPr>
            <a:r>
              <a:rPr lang="zh-CN" altLang="en-US" sz="1800" dirty="0">
                <a:latin typeface="微软雅黑" panose="020B0503020204020204" pitchFamily="-128" charset="-122"/>
                <a:ea typeface="微软雅黑" panose="020B0503020204020204" pitchFamily="-128" charset="-122"/>
              </a:rPr>
              <a:t>视频剪辑是对视频进行非线性编辑的一种方式。在剪辑中可通过对加入的图片、配乐、特效等素材与视频进行重新组合，以分割、合并等方式生成一个更加精彩的全新的视频。本章主要综合介绍视频剪辑的相关内容</a:t>
            </a:r>
            <a:r>
              <a:rPr lang="zh-CN" altLang="en-US" dirty="0">
                <a:latin typeface="微软雅黑" panose="020B0503020204020204" pitchFamily="-128" charset="-122"/>
                <a:ea typeface="微软雅黑" panose="020B0503020204020204" pitchFamily="-128" charset="-122"/>
              </a:rPr>
              <a:t>。</a:t>
            </a:r>
            <a:endParaRPr lang="zh-CN" altLang="en-US" sz="1800" dirty="0">
              <a:latin typeface="微软雅黑" panose="020B0503020204020204" pitchFamily="-128" charset="-122"/>
              <a:ea typeface="微软雅黑" panose="020B0503020204020204" pitchFamily="-128" charset="-122"/>
            </a:endParaRPr>
          </a:p>
        </p:txBody>
      </p:sp>
      <p:sp>
        <p:nvSpPr>
          <p:cNvPr id="11" name="任意多边形: 形状 10">
            <a:extLst>
              <a:ext uri="{FF2B5EF4-FFF2-40B4-BE49-F238E27FC236}">
                <a16:creationId xmlns:a16="http://schemas.microsoft.com/office/drawing/2014/main" id="{5A6FA8ED-D3D3-4545-95AD-08426AEFD55D}"/>
              </a:ext>
            </a:extLst>
          </p:cNvPr>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3253FA98-EE50-443C-A748-681D051F3A60}"/>
              </a:ext>
            </a:extLst>
          </p:cNvPr>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ABF3114B-F0D6-4285-AB0A-463C70E4FC93}"/>
              </a:ext>
            </a:extLst>
          </p:cNvPr>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4543C0E7-5B10-4FEF-965A-C862B46EC9F5}"/>
              </a:ext>
            </a:extLst>
          </p:cNvPr>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 name="图片 5" descr="文本&#10;&#10;描述已自动生成">
            <a:extLst>
              <a:ext uri="{FF2B5EF4-FFF2-40B4-BE49-F238E27FC236}">
                <a16:creationId xmlns:a16="http://schemas.microsoft.com/office/drawing/2014/main" id="{5A39F7C7-D718-471C-91DF-F63A79E8A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9" y="-28953"/>
            <a:ext cx="4038600" cy="918484"/>
          </a:xfrm>
          <a:prstGeom prst="rect">
            <a:avLst/>
          </a:prstGeom>
        </p:spPr>
      </p:pic>
    </p:spTree>
    <p:extLst>
      <p:ext uri="{BB962C8B-B14F-4D97-AF65-F5344CB8AC3E}">
        <p14:creationId xmlns:p14="http://schemas.microsoft.com/office/powerpoint/2010/main" val="39523483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4493538"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7" name="图片 6">
            <a:extLst>
              <a:ext uri="{FF2B5EF4-FFF2-40B4-BE49-F238E27FC236}">
                <a16:creationId xmlns:a16="http://schemas.microsoft.com/office/drawing/2014/main" id="{0F64FA7E-E2FC-A59C-F15D-A37217388ED5}"/>
              </a:ext>
            </a:extLst>
          </p:cNvPr>
          <p:cNvPicPr>
            <a:picLocks noChangeAspect="1"/>
          </p:cNvPicPr>
          <p:nvPr/>
        </p:nvPicPr>
        <p:blipFill>
          <a:blip r:embed="rId3"/>
          <a:stretch>
            <a:fillRect/>
          </a:stretch>
        </p:blipFill>
        <p:spPr>
          <a:xfrm>
            <a:off x="650902" y="1644491"/>
            <a:ext cx="8274861" cy="4958452"/>
          </a:xfrm>
          <a:prstGeom prst="rect">
            <a:avLst/>
          </a:prstGeom>
        </p:spPr>
      </p:pic>
      <p:sp>
        <p:nvSpPr>
          <p:cNvPr id="8" name="矩形 7">
            <a:extLst>
              <a:ext uri="{FF2B5EF4-FFF2-40B4-BE49-F238E27FC236}">
                <a16:creationId xmlns:a16="http://schemas.microsoft.com/office/drawing/2014/main" id="{7B15DDC9-4FBF-60EE-346A-8B91B1E4F4B0}"/>
              </a:ext>
            </a:extLst>
          </p:cNvPr>
          <p:cNvSpPr/>
          <p:nvPr/>
        </p:nvSpPr>
        <p:spPr>
          <a:xfrm>
            <a:off x="593765" y="4441372"/>
            <a:ext cx="8407731" cy="21615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59AC9EF8-9250-68DD-74EA-0CF4654D1684}"/>
              </a:ext>
            </a:extLst>
          </p:cNvPr>
          <p:cNvSpPr txBox="1"/>
          <p:nvPr/>
        </p:nvSpPr>
        <p:spPr>
          <a:xfrm>
            <a:off x="9315849" y="4153618"/>
            <a:ext cx="2345718" cy="2449325"/>
          </a:xfrm>
          <a:prstGeom prst="rect">
            <a:avLst/>
          </a:prstGeom>
          <a:noFill/>
        </p:spPr>
        <p:txBody>
          <a:bodyPr wrap="square" rtlCol="0">
            <a:spAutoFit/>
          </a:bodyPr>
          <a:lstStyle/>
          <a:p>
            <a:r>
              <a:rPr lang="zh-CN" altLang="en-US" sz="2400" b="1" dirty="0"/>
              <a:t>时间轴</a:t>
            </a:r>
            <a:endParaRPr lang="en-US" altLang="zh-CN" sz="2400" b="1" dirty="0"/>
          </a:p>
          <a:p>
            <a:endParaRPr lang="en-US" altLang="zh-CN" sz="2400" b="1" dirty="0"/>
          </a:p>
          <a:p>
            <a:pPr>
              <a:lnSpc>
                <a:spcPct val="150000"/>
              </a:lnSpc>
            </a:pPr>
            <a:r>
              <a:rPr lang="zh-CN" altLang="en-US" dirty="0"/>
              <a:t>所有的编辑内容均在此处显示，对视频进行的任何剪辑操作都在这里进行</a:t>
            </a:r>
          </a:p>
        </p:txBody>
      </p:sp>
    </p:spTree>
    <p:extLst>
      <p:ext uri="{BB962C8B-B14F-4D97-AF65-F5344CB8AC3E}">
        <p14:creationId xmlns:p14="http://schemas.microsoft.com/office/powerpoint/2010/main" val="3907242892"/>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1841252" cy="461665"/>
          </a:xfrm>
          <a:prstGeom prst="rect">
            <a:avLst/>
          </a:prstGeom>
          <a:noFill/>
          <a:ln w="9525">
            <a:noFill/>
          </a:ln>
        </p:spPr>
        <p:txBody>
          <a:bodyPr wrap="square">
            <a:spAutoFit/>
          </a:bodyPr>
          <a:lstStyle/>
          <a:p>
            <a:pPr hangingPunct="0">
              <a:buNone/>
            </a:pPr>
            <a:r>
              <a:rPr lang="zh-CN" altLang="en-US" sz="2400" b="1" dirty="0">
                <a:solidFill>
                  <a:schemeClr val="tx1">
                    <a:lumMod val="85000"/>
                    <a:lumOff val="15000"/>
                  </a:schemeClr>
                </a:solidFill>
              </a:rPr>
              <a:t>进入界面</a:t>
            </a:r>
            <a:endParaRPr sz="2400" b="1" dirty="0">
              <a:solidFill>
                <a:schemeClr val="tx1">
                  <a:lumMod val="85000"/>
                  <a:lumOff val="15000"/>
                </a:schemeClr>
              </a:solidFill>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4493538"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6" name="图片 5">
            <a:extLst>
              <a:ext uri="{FF2B5EF4-FFF2-40B4-BE49-F238E27FC236}">
                <a16:creationId xmlns:a16="http://schemas.microsoft.com/office/drawing/2014/main" id="{C43D055A-F979-0BDE-C7BF-702D8A03F74A}"/>
              </a:ext>
            </a:extLst>
          </p:cNvPr>
          <p:cNvPicPr>
            <a:picLocks noChangeAspect="1"/>
          </p:cNvPicPr>
          <p:nvPr/>
        </p:nvPicPr>
        <p:blipFill>
          <a:blip r:embed="rId3"/>
          <a:stretch>
            <a:fillRect/>
          </a:stretch>
        </p:blipFill>
        <p:spPr>
          <a:xfrm>
            <a:off x="3776561" y="1143782"/>
            <a:ext cx="7938445" cy="5277787"/>
          </a:xfrm>
          <a:prstGeom prst="rect">
            <a:avLst/>
          </a:prstGeom>
        </p:spPr>
      </p:pic>
      <p:sp>
        <p:nvSpPr>
          <p:cNvPr id="7" name="矩形 6">
            <a:extLst>
              <a:ext uri="{FF2B5EF4-FFF2-40B4-BE49-F238E27FC236}">
                <a16:creationId xmlns:a16="http://schemas.microsoft.com/office/drawing/2014/main" id="{2BEA917A-F729-DC4E-2CD4-3655566BFE02}"/>
              </a:ext>
            </a:extLst>
          </p:cNvPr>
          <p:cNvSpPr/>
          <p:nvPr/>
        </p:nvSpPr>
        <p:spPr>
          <a:xfrm>
            <a:off x="5539839" y="1464937"/>
            <a:ext cx="4132613" cy="9797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56611D43-2FAC-51CD-3180-009C6F61BA70}"/>
              </a:ext>
            </a:extLst>
          </p:cNvPr>
          <p:cNvSpPr txBox="1"/>
          <p:nvPr/>
        </p:nvSpPr>
        <p:spPr>
          <a:xfrm>
            <a:off x="682833" y="2004821"/>
            <a:ext cx="2814452" cy="879664"/>
          </a:xfrm>
          <a:prstGeom prst="rect">
            <a:avLst/>
          </a:prstGeom>
          <a:noFill/>
        </p:spPr>
        <p:txBody>
          <a:bodyPr wrap="square" rtlCol="0">
            <a:spAutoFit/>
          </a:bodyPr>
          <a:lstStyle/>
          <a:p>
            <a:pPr>
              <a:lnSpc>
                <a:spcPct val="150000"/>
              </a:lnSpc>
            </a:pPr>
            <a:r>
              <a:rPr lang="zh-CN" altLang="en-US" dirty="0"/>
              <a:t>点击“开始创作”按钮</a:t>
            </a:r>
            <a:endParaRPr lang="en-US" altLang="zh-CN" dirty="0"/>
          </a:p>
          <a:p>
            <a:pPr>
              <a:lnSpc>
                <a:spcPct val="150000"/>
              </a:lnSpc>
            </a:pPr>
            <a:r>
              <a:rPr lang="zh-CN" altLang="en-US" dirty="0"/>
              <a:t>进入主界面进行创作</a:t>
            </a:r>
          </a:p>
        </p:txBody>
      </p:sp>
    </p:spTree>
    <p:extLst>
      <p:ext uri="{BB962C8B-B14F-4D97-AF65-F5344CB8AC3E}">
        <p14:creationId xmlns:p14="http://schemas.microsoft.com/office/powerpoint/2010/main" val="235328926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1841252" cy="461665"/>
          </a:xfrm>
          <a:prstGeom prst="rect">
            <a:avLst/>
          </a:prstGeom>
          <a:noFill/>
          <a:ln w="9525">
            <a:noFill/>
          </a:ln>
        </p:spPr>
        <p:txBody>
          <a:bodyPr wrap="square">
            <a:spAutoFit/>
          </a:bodyPr>
          <a:lstStyle/>
          <a:p>
            <a:pPr hangingPunct="0">
              <a:buNone/>
            </a:pPr>
            <a:r>
              <a:rPr lang="zh-CN" altLang="en-US" sz="2400" b="1" dirty="0">
                <a:solidFill>
                  <a:schemeClr val="tx1">
                    <a:lumMod val="85000"/>
                    <a:lumOff val="15000"/>
                  </a:schemeClr>
                </a:solidFill>
              </a:rPr>
              <a:t>导入素材</a:t>
            </a:r>
            <a:endParaRPr sz="2400" b="1" dirty="0">
              <a:solidFill>
                <a:schemeClr val="tx1">
                  <a:lumMod val="85000"/>
                  <a:lumOff val="15000"/>
                </a:schemeClr>
              </a:solidFill>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4493538"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4" name="文本框 13">
            <a:extLst>
              <a:ext uri="{FF2B5EF4-FFF2-40B4-BE49-F238E27FC236}">
                <a16:creationId xmlns:a16="http://schemas.microsoft.com/office/drawing/2014/main" id="{56611D43-2FAC-51CD-3180-009C6F61BA70}"/>
              </a:ext>
            </a:extLst>
          </p:cNvPr>
          <p:cNvSpPr txBox="1"/>
          <p:nvPr/>
        </p:nvSpPr>
        <p:spPr>
          <a:xfrm>
            <a:off x="516578" y="1983902"/>
            <a:ext cx="2814452" cy="2541658"/>
          </a:xfrm>
          <a:prstGeom prst="rect">
            <a:avLst/>
          </a:prstGeom>
          <a:noFill/>
        </p:spPr>
        <p:txBody>
          <a:bodyPr wrap="square" rtlCol="0">
            <a:spAutoFit/>
          </a:bodyPr>
          <a:lstStyle/>
          <a:p>
            <a:pPr>
              <a:lnSpc>
                <a:spcPct val="150000"/>
              </a:lnSpc>
            </a:pPr>
            <a:r>
              <a:rPr lang="zh-CN" altLang="en-US" dirty="0"/>
              <a:t>点击“媒体”下的“本地”</a:t>
            </a:r>
            <a:endParaRPr lang="en-US" altLang="zh-CN" dirty="0"/>
          </a:p>
          <a:p>
            <a:pPr>
              <a:lnSpc>
                <a:spcPct val="150000"/>
              </a:lnSpc>
            </a:pPr>
            <a:r>
              <a:rPr lang="zh-CN" altLang="en-US" dirty="0"/>
              <a:t>点击“导入素材”按钮</a:t>
            </a:r>
            <a:endParaRPr lang="en-US" altLang="zh-CN" dirty="0"/>
          </a:p>
          <a:p>
            <a:pPr>
              <a:lnSpc>
                <a:spcPct val="150000"/>
              </a:lnSpc>
            </a:pPr>
            <a:endParaRPr lang="en-US" altLang="zh-CN" dirty="0"/>
          </a:p>
          <a:p>
            <a:pPr>
              <a:lnSpc>
                <a:spcPct val="150000"/>
              </a:lnSpc>
            </a:pPr>
            <a:r>
              <a:rPr lang="zh-CN" altLang="en-US" dirty="0"/>
              <a:t>也可以直接从外部文件夹中将素材选中后直接拖入剪映软件中</a:t>
            </a:r>
          </a:p>
        </p:txBody>
      </p:sp>
      <p:pic>
        <p:nvPicPr>
          <p:cNvPr id="2" name="图片 1">
            <a:extLst>
              <a:ext uri="{FF2B5EF4-FFF2-40B4-BE49-F238E27FC236}">
                <a16:creationId xmlns:a16="http://schemas.microsoft.com/office/drawing/2014/main" id="{61BD3CAF-1840-4B3D-59E4-3BC02BBC5139}"/>
              </a:ext>
            </a:extLst>
          </p:cNvPr>
          <p:cNvPicPr>
            <a:picLocks noChangeAspect="1"/>
          </p:cNvPicPr>
          <p:nvPr/>
        </p:nvPicPr>
        <p:blipFill>
          <a:blip r:embed="rId3"/>
          <a:stretch>
            <a:fillRect/>
          </a:stretch>
        </p:blipFill>
        <p:spPr>
          <a:xfrm>
            <a:off x="3627317" y="1464937"/>
            <a:ext cx="8274861" cy="4958452"/>
          </a:xfrm>
          <a:prstGeom prst="rect">
            <a:avLst/>
          </a:prstGeom>
        </p:spPr>
      </p:pic>
      <p:sp>
        <p:nvSpPr>
          <p:cNvPr id="7" name="矩形 6">
            <a:extLst>
              <a:ext uri="{FF2B5EF4-FFF2-40B4-BE49-F238E27FC236}">
                <a16:creationId xmlns:a16="http://schemas.microsoft.com/office/drawing/2014/main" id="{2BEA917A-F729-DC4E-2CD4-3655566BFE02}"/>
              </a:ext>
            </a:extLst>
          </p:cNvPr>
          <p:cNvSpPr/>
          <p:nvPr/>
        </p:nvSpPr>
        <p:spPr>
          <a:xfrm>
            <a:off x="3497286" y="1589627"/>
            <a:ext cx="3835728" cy="28220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6465478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r>
              <a:rPr lang="zh-CN" altLang="en-US" sz="2400" b="1" dirty="0">
                <a:solidFill>
                  <a:schemeClr val="tx1">
                    <a:lumMod val="85000"/>
                    <a:lumOff val="15000"/>
                  </a:schemeClr>
                </a:solidFill>
              </a:rPr>
              <a:t>养成好习惯，收集和整理素材到文件夹</a:t>
            </a:r>
          </a:p>
        </p:txBody>
      </p:sp>
      <p:sp>
        <p:nvSpPr>
          <p:cNvPr id="5" name="矩形 4"/>
          <p:cNvSpPr/>
          <p:nvPr/>
        </p:nvSpPr>
        <p:spPr>
          <a:xfrm>
            <a:off x="1164276" y="1970160"/>
            <a:ext cx="5469164" cy="4203651"/>
          </a:xfrm>
          <a:prstGeom prst="rect">
            <a:avLst/>
          </a:prstGeom>
          <a:noFill/>
        </p:spPr>
        <p:txBody>
          <a:bodyPr wrap="square" rtlCol="0">
            <a:spAutoFit/>
          </a:bodyPr>
          <a:lstStyle/>
          <a:p>
            <a:pPr algn="just">
              <a:lnSpc>
                <a:spcPct val="150000"/>
              </a:lnSpc>
            </a:pPr>
            <a:r>
              <a:rPr lang="en-US" dirty="0">
                <a:solidFill>
                  <a:schemeClr val="tx1">
                    <a:lumMod val="85000"/>
                    <a:lumOff val="15000"/>
                  </a:schemeClr>
                </a:solidFill>
              </a:rPr>
              <a:t>      </a:t>
            </a:r>
            <a:r>
              <a:rPr dirty="0">
                <a:solidFill>
                  <a:schemeClr val="tx1">
                    <a:lumMod val="85000"/>
                    <a:lumOff val="15000"/>
                  </a:schemeClr>
                </a:solidFill>
              </a:rPr>
              <a:t>前期的素材整理对后期剪辑具有非常大的帮助。通常在拍摄时会把一个故事情节分段拍摄，拍摄完成后将所有素材进行浏览，留取其中可用的素材文件，将可用部分添加标记</a:t>
            </a:r>
            <a:r>
              <a:rPr lang="zh-CN" altLang="en-US" dirty="0">
                <a:solidFill>
                  <a:schemeClr val="tx1">
                    <a:lumMod val="85000"/>
                    <a:lumOff val="15000"/>
                  </a:schemeClr>
                </a:solidFill>
              </a:rPr>
              <a:t>，</a:t>
            </a:r>
            <a:r>
              <a:rPr dirty="0" err="1">
                <a:solidFill>
                  <a:schemeClr val="tx1">
                    <a:lumMod val="85000"/>
                    <a:lumOff val="15000"/>
                  </a:schemeClr>
                </a:solidFill>
              </a:rPr>
              <a:t>便于二次查找</a:t>
            </a:r>
            <a:r>
              <a:rPr dirty="0">
                <a:solidFill>
                  <a:schemeClr val="tx1">
                    <a:lumMod val="85000"/>
                    <a:lumOff val="15000"/>
                  </a:schemeClr>
                </a:solidFill>
              </a:rPr>
              <a:t>。</a:t>
            </a:r>
            <a:endParaRPr lang="en-US" dirty="0">
              <a:solidFill>
                <a:schemeClr val="tx1">
                  <a:lumMod val="85000"/>
                  <a:lumOff val="15000"/>
                </a:schemeClr>
              </a:solidFill>
            </a:endParaRPr>
          </a:p>
          <a:p>
            <a:pPr marL="285750" indent="-285750" algn="just">
              <a:lnSpc>
                <a:spcPct val="150000"/>
              </a:lnSpc>
              <a:buFont typeface="Arial" panose="020B0604020202020204" pitchFamily="34" charset="0"/>
              <a:buChar char="•"/>
            </a:pPr>
            <a:r>
              <a:rPr lang="zh-CN" altLang="en-US" dirty="0">
                <a:solidFill>
                  <a:schemeClr val="tx1">
                    <a:lumMod val="85000"/>
                    <a:lumOff val="15000"/>
                  </a:schemeClr>
                </a:solidFill>
              </a:rPr>
              <a:t>按时间轴顺序标记</a:t>
            </a:r>
            <a:endParaRPr lang="en-US" altLang="zh-CN" dirty="0">
              <a:solidFill>
                <a:schemeClr val="tx1">
                  <a:lumMod val="85000"/>
                  <a:lumOff val="15000"/>
                </a:schemeClr>
              </a:solidFill>
            </a:endParaRPr>
          </a:p>
          <a:p>
            <a:pPr marL="285750" indent="-285750" algn="just">
              <a:lnSpc>
                <a:spcPct val="150000"/>
              </a:lnSpc>
              <a:buFont typeface="Arial" panose="020B0604020202020204" pitchFamily="34" charset="0"/>
              <a:buChar char="•"/>
            </a:pPr>
            <a:r>
              <a:rPr lang="zh-CN" altLang="en-US" dirty="0">
                <a:solidFill>
                  <a:schemeClr val="tx1">
                    <a:lumMod val="85000"/>
                    <a:lumOff val="15000"/>
                  </a:schemeClr>
                </a:solidFill>
              </a:rPr>
              <a:t>按素材类别标记</a:t>
            </a:r>
            <a:endParaRPr lang="en-US" altLang="zh-CN" dirty="0">
              <a:solidFill>
                <a:schemeClr val="tx1">
                  <a:lumMod val="85000"/>
                  <a:lumOff val="15000"/>
                </a:schemeClr>
              </a:solidFill>
            </a:endParaRPr>
          </a:p>
          <a:p>
            <a:pPr algn="just">
              <a:lnSpc>
                <a:spcPct val="150000"/>
              </a:lnSpc>
            </a:pPr>
            <a:endParaRPr dirty="0">
              <a:solidFill>
                <a:schemeClr val="tx1">
                  <a:lumMod val="85000"/>
                  <a:lumOff val="15000"/>
                </a:schemeClr>
              </a:solidFill>
            </a:endParaRPr>
          </a:p>
          <a:p>
            <a:pPr algn="just">
              <a:lnSpc>
                <a:spcPct val="150000"/>
              </a:lnSpc>
            </a:pPr>
            <a:r>
              <a:rPr lang="zh-CN" altLang="en-US" dirty="0">
                <a:solidFill>
                  <a:schemeClr val="tx1">
                    <a:lumMod val="85000"/>
                    <a:lumOff val="15000"/>
                  </a:schemeClr>
                </a:solidFill>
              </a:rPr>
              <a:t>       按一定的逻辑整理好的素材文件有助于剪辑的时候快速回忆起拍摄和收集素材时的大致思路，</a:t>
            </a:r>
            <a:r>
              <a:rPr dirty="0" err="1">
                <a:solidFill>
                  <a:schemeClr val="tx1">
                    <a:lumMod val="85000"/>
                    <a:lumOff val="15000"/>
                  </a:schemeClr>
                </a:solidFill>
              </a:rPr>
              <a:t>提高剪辑效率和影片质量</a:t>
            </a:r>
            <a:r>
              <a:rPr lang="zh-CN" altLang="en-US" dirty="0">
                <a:solidFill>
                  <a:schemeClr val="tx1">
                    <a:lumMod val="85000"/>
                    <a:lumOff val="15000"/>
                  </a:schemeClr>
                </a:solidFill>
              </a:rPr>
              <a:t>，</a:t>
            </a:r>
            <a:r>
              <a:rPr dirty="0" err="1">
                <a:solidFill>
                  <a:schemeClr val="tx1">
                    <a:lumMod val="85000"/>
                    <a:lumOff val="15000"/>
                  </a:schemeClr>
                </a:solidFill>
              </a:rPr>
              <a:t>并且可以显示出剪辑的专业性</a:t>
            </a:r>
            <a:r>
              <a:rPr dirty="0">
                <a:solidFill>
                  <a:schemeClr val="tx1">
                    <a:lumMod val="85000"/>
                    <a:lumOff val="15000"/>
                  </a:schemeClr>
                </a:solidFill>
              </a:rPr>
              <a:t>。</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4493538"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3" name="图片 2">
            <a:extLst>
              <a:ext uri="{FF2B5EF4-FFF2-40B4-BE49-F238E27FC236}">
                <a16:creationId xmlns:a16="http://schemas.microsoft.com/office/drawing/2014/main" id="{201AB1E2-508A-4208-243B-56B94641C9D2}"/>
              </a:ext>
            </a:extLst>
          </p:cNvPr>
          <p:cNvPicPr>
            <a:picLocks noChangeAspect="1"/>
          </p:cNvPicPr>
          <p:nvPr/>
        </p:nvPicPr>
        <p:blipFill>
          <a:blip r:embed="rId3"/>
          <a:stretch>
            <a:fillRect/>
          </a:stretch>
        </p:blipFill>
        <p:spPr>
          <a:xfrm>
            <a:off x="8204905" y="761435"/>
            <a:ext cx="3107828" cy="2504210"/>
          </a:xfrm>
          <a:prstGeom prst="rect">
            <a:avLst/>
          </a:prstGeom>
        </p:spPr>
      </p:pic>
      <p:pic>
        <p:nvPicPr>
          <p:cNvPr id="6" name="图片 5">
            <a:extLst>
              <a:ext uri="{FF2B5EF4-FFF2-40B4-BE49-F238E27FC236}">
                <a16:creationId xmlns:a16="http://schemas.microsoft.com/office/drawing/2014/main" id="{C42D3672-09D5-F5EB-AB36-A06FE38F858B}"/>
              </a:ext>
            </a:extLst>
          </p:cNvPr>
          <p:cNvPicPr>
            <a:picLocks noChangeAspect="1"/>
          </p:cNvPicPr>
          <p:nvPr/>
        </p:nvPicPr>
        <p:blipFill>
          <a:blip r:embed="rId4"/>
          <a:stretch>
            <a:fillRect/>
          </a:stretch>
        </p:blipFill>
        <p:spPr>
          <a:xfrm>
            <a:off x="8204905" y="3728488"/>
            <a:ext cx="3136634" cy="269457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1841252" cy="461665"/>
          </a:xfrm>
          <a:prstGeom prst="rect">
            <a:avLst/>
          </a:prstGeom>
          <a:noFill/>
          <a:ln w="9525">
            <a:noFill/>
          </a:ln>
        </p:spPr>
        <p:txBody>
          <a:bodyPr wrap="square">
            <a:spAutoFit/>
          </a:bodyPr>
          <a:lstStyle/>
          <a:p>
            <a:pPr hangingPunct="0">
              <a:buNone/>
            </a:pPr>
            <a:r>
              <a:rPr lang="zh-CN" altLang="en-US" sz="2400" b="1" dirty="0">
                <a:solidFill>
                  <a:schemeClr val="tx1">
                    <a:lumMod val="85000"/>
                    <a:lumOff val="15000"/>
                  </a:schemeClr>
                </a:solidFill>
              </a:rPr>
              <a:t>生成序列</a:t>
            </a:r>
            <a:endParaRPr sz="2400" b="1" dirty="0">
              <a:solidFill>
                <a:schemeClr val="tx1">
                  <a:lumMod val="85000"/>
                  <a:lumOff val="15000"/>
                </a:schemeClr>
              </a:solidFill>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4493538"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4" name="文本框 13">
            <a:extLst>
              <a:ext uri="{FF2B5EF4-FFF2-40B4-BE49-F238E27FC236}">
                <a16:creationId xmlns:a16="http://schemas.microsoft.com/office/drawing/2014/main" id="{56611D43-2FAC-51CD-3180-009C6F61BA70}"/>
              </a:ext>
            </a:extLst>
          </p:cNvPr>
          <p:cNvSpPr txBox="1"/>
          <p:nvPr/>
        </p:nvSpPr>
        <p:spPr>
          <a:xfrm>
            <a:off x="516578" y="1983902"/>
            <a:ext cx="2814452" cy="2541658"/>
          </a:xfrm>
          <a:prstGeom prst="rect">
            <a:avLst/>
          </a:prstGeom>
          <a:noFill/>
        </p:spPr>
        <p:txBody>
          <a:bodyPr wrap="square" rtlCol="0">
            <a:spAutoFit/>
          </a:bodyPr>
          <a:lstStyle/>
          <a:p>
            <a:pPr>
              <a:lnSpc>
                <a:spcPct val="150000"/>
              </a:lnSpc>
            </a:pPr>
            <a:r>
              <a:rPr lang="zh-CN" altLang="en-US" dirty="0"/>
              <a:t>点击任意素材可以看到素材的预览效果</a:t>
            </a:r>
            <a:endParaRPr lang="en-US" altLang="zh-CN" dirty="0"/>
          </a:p>
          <a:p>
            <a:pPr>
              <a:lnSpc>
                <a:spcPct val="150000"/>
              </a:lnSpc>
            </a:pPr>
            <a:endParaRPr lang="en-US" altLang="zh-CN" dirty="0"/>
          </a:p>
          <a:p>
            <a:pPr>
              <a:lnSpc>
                <a:spcPct val="150000"/>
              </a:lnSpc>
            </a:pPr>
            <a:r>
              <a:rPr lang="zh-CN" altLang="en-US" dirty="0"/>
              <a:t>单击任意素材并将素材拖动到下方的时间轴区域，即可自动生成时间轴序列</a:t>
            </a:r>
          </a:p>
        </p:txBody>
      </p:sp>
      <p:pic>
        <p:nvPicPr>
          <p:cNvPr id="5" name="图片 4">
            <a:extLst>
              <a:ext uri="{FF2B5EF4-FFF2-40B4-BE49-F238E27FC236}">
                <a16:creationId xmlns:a16="http://schemas.microsoft.com/office/drawing/2014/main" id="{76C8249C-7B39-47E5-EB30-EFD9A6E97078}"/>
              </a:ext>
            </a:extLst>
          </p:cNvPr>
          <p:cNvPicPr>
            <a:picLocks noChangeAspect="1"/>
          </p:cNvPicPr>
          <p:nvPr/>
        </p:nvPicPr>
        <p:blipFill>
          <a:blip r:embed="rId3"/>
          <a:stretch>
            <a:fillRect/>
          </a:stretch>
        </p:blipFill>
        <p:spPr>
          <a:xfrm>
            <a:off x="3411045" y="1439661"/>
            <a:ext cx="8620671" cy="5160949"/>
          </a:xfrm>
          <a:prstGeom prst="rect">
            <a:avLst/>
          </a:prstGeom>
        </p:spPr>
      </p:pic>
      <p:sp>
        <p:nvSpPr>
          <p:cNvPr id="7" name="矩形 6">
            <a:extLst>
              <a:ext uri="{FF2B5EF4-FFF2-40B4-BE49-F238E27FC236}">
                <a16:creationId xmlns:a16="http://schemas.microsoft.com/office/drawing/2014/main" id="{2BEA917A-F729-DC4E-2CD4-3655566BFE02}"/>
              </a:ext>
            </a:extLst>
          </p:cNvPr>
          <p:cNvSpPr/>
          <p:nvPr/>
        </p:nvSpPr>
        <p:spPr>
          <a:xfrm>
            <a:off x="3360741" y="1520425"/>
            <a:ext cx="3835728" cy="28220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079384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1841252" cy="461665"/>
          </a:xfrm>
          <a:prstGeom prst="rect">
            <a:avLst/>
          </a:prstGeom>
          <a:noFill/>
          <a:ln w="9525">
            <a:noFill/>
          </a:ln>
        </p:spPr>
        <p:txBody>
          <a:bodyPr wrap="square">
            <a:spAutoFit/>
          </a:bodyPr>
          <a:lstStyle/>
          <a:p>
            <a:pPr hangingPunct="0">
              <a:buNone/>
            </a:pPr>
            <a:r>
              <a:rPr lang="zh-CN" altLang="en-US" sz="2400" b="1" dirty="0">
                <a:solidFill>
                  <a:schemeClr val="tx1">
                    <a:lumMod val="85000"/>
                    <a:lumOff val="15000"/>
                  </a:schemeClr>
                </a:solidFill>
              </a:rPr>
              <a:t>素材设置</a:t>
            </a:r>
            <a:endParaRPr sz="2400" b="1" dirty="0">
              <a:solidFill>
                <a:schemeClr val="tx1">
                  <a:lumMod val="85000"/>
                  <a:lumOff val="15000"/>
                </a:schemeClr>
              </a:solidFill>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4493538"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4" name="文本框 13">
            <a:extLst>
              <a:ext uri="{FF2B5EF4-FFF2-40B4-BE49-F238E27FC236}">
                <a16:creationId xmlns:a16="http://schemas.microsoft.com/office/drawing/2014/main" id="{56611D43-2FAC-51CD-3180-009C6F61BA70}"/>
              </a:ext>
            </a:extLst>
          </p:cNvPr>
          <p:cNvSpPr txBox="1"/>
          <p:nvPr/>
        </p:nvSpPr>
        <p:spPr>
          <a:xfrm>
            <a:off x="516578" y="1983902"/>
            <a:ext cx="2814452" cy="1295163"/>
          </a:xfrm>
          <a:prstGeom prst="rect">
            <a:avLst/>
          </a:prstGeom>
          <a:noFill/>
        </p:spPr>
        <p:txBody>
          <a:bodyPr wrap="square" rtlCol="0">
            <a:spAutoFit/>
          </a:bodyPr>
          <a:lstStyle/>
          <a:p>
            <a:pPr>
              <a:lnSpc>
                <a:spcPct val="150000"/>
              </a:lnSpc>
            </a:pPr>
            <a:r>
              <a:rPr lang="zh-CN" altLang="en-US" dirty="0"/>
              <a:t>点击检查器区域，即可对视频、音频等素材的不同属性进行相应的设置</a:t>
            </a:r>
          </a:p>
        </p:txBody>
      </p:sp>
      <p:pic>
        <p:nvPicPr>
          <p:cNvPr id="5" name="图片 4">
            <a:extLst>
              <a:ext uri="{FF2B5EF4-FFF2-40B4-BE49-F238E27FC236}">
                <a16:creationId xmlns:a16="http://schemas.microsoft.com/office/drawing/2014/main" id="{76C8249C-7B39-47E5-EB30-EFD9A6E97078}"/>
              </a:ext>
            </a:extLst>
          </p:cNvPr>
          <p:cNvPicPr>
            <a:picLocks noChangeAspect="1"/>
          </p:cNvPicPr>
          <p:nvPr/>
        </p:nvPicPr>
        <p:blipFill>
          <a:blip r:embed="rId3"/>
          <a:stretch>
            <a:fillRect/>
          </a:stretch>
        </p:blipFill>
        <p:spPr>
          <a:xfrm>
            <a:off x="3411045" y="1439661"/>
            <a:ext cx="8620671" cy="5160949"/>
          </a:xfrm>
          <a:prstGeom prst="rect">
            <a:avLst/>
          </a:prstGeom>
        </p:spPr>
      </p:pic>
      <p:sp>
        <p:nvSpPr>
          <p:cNvPr id="7" name="矩形 6">
            <a:extLst>
              <a:ext uri="{FF2B5EF4-FFF2-40B4-BE49-F238E27FC236}">
                <a16:creationId xmlns:a16="http://schemas.microsoft.com/office/drawing/2014/main" id="{2BEA917A-F729-DC4E-2CD4-3655566BFE02}"/>
              </a:ext>
            </a:extLst>
          </p:cNvPr>
          <p:cNvSpPr/>
          <p:nvPr/>
        </p:nvSpPr>
        <p:spPr>
          <a:xfrm>
            <a:off x="9589325" y="1439661"/>
            <a:ext cx="2522406" cy="29720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942997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1841252" cy="461665"/>
          </a:xfrm>
          <a:prstGeom prst="rect">
            <a:avLst/>
          </a:prstGeom>
          <a:noFill/>
          <a:ln w="9525">
            <a:noFill/>
          </a:ln>
        </p:spPr>
        <p:txBody>
          <a:bodyPr wrap="square">
            <a:spAutoFit/>
          </a:bodyPr>
          <a:lstStyle/>
          <a:p>
            <a:pPr hangingPunct="0">
              <a:buNone/>
            </a:pPr>
            <a:r>
              <a:rPr lang="zh-CN" altLang="en-US" sz="2400" b="1" dirty="0">
                <a:solidFill>
                  <a:schemeClr val="tx1">
                    <a:lumMod val="85000"/>
                    <a:lumOff val="15000"/>
                  </a:schemeClr>
                </a:solidFill>
              </a:rPr>
              <a:t>视频切割</a:t>
            </a:r>
            <a:endParaRPr sz="2400" b="1" dirty="0">
              <a:solidFill>
                <a:schemeClr val="tx1">
                  <a:lumMod val="85000"/>
                  <a:lumOff val="15000"/>
                </a:schemeClr>
              </a:solidFill>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4493538"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4" name="文本框 13">
            <a:extLst>
              <a:ext uri="{FF2B5EF4-FFF2-40B4-BE49-F238E27FC236}">
                <a16:creationId xmlns:a16="http://schemas.microsoft.com/office/drawing/2014/main" id="{56611D43-2FAC-51CD-3180-009C6F61BA70}"/>
              </a:ext>
            </a:extLst>
          </p:cNvPr>
          <p:cNvSpPr txBox="1"/>
          <p:nvPr/>
        </p:nvSpPr>
        <p:spPr>
          <a:xfrm>
            <a:off x="516578" y="1983902"/>
            <a:ext cx="2814452" cy="3372655"/>
          </a:xfrm>
          <a:prstGeom prst="rect">
            <a:avLst/>
          </a:prstGeom>
          <a:noFill/>
        </p:spPr>
        <p:txBody>
          <a:bodyPr wrap="square" rtlCol="0">
            <a:spAutoFit/>
          </a:bodyPr>
          <a:lstStyle/>
          <a:p>
            <a:pPr>
              <a:lnSpc>
                <a:spcPct val="150000"/>
              </a:lnSpc>
            </a:pPr>
            <a:r>
              <a:rPr lang="zh-CN" altLang="en-US" dirty="0"/>
              <a:t>点击时间轴区域的“分割”</a:t>
            </a:r>
            <a:endParaRPr lang="en-US" altLang="zh-CN" dirty="0"/>
          </a:p>
          <a:p>
            <a:pPr>
              <a:lnSpc>
                <a:spcPct val="150000"/>
              </a:lnSpc>
            </a:pPr>
            <a:r>
              <a:rPr lang="zh-CN" altLang="en-US" dirty="0"/>
              <a:t>即可对视频进行裁剪</a:t>
            </a:r>
            <a:endParaRPr lang="en-US" altLang="zh-CN" dirty="0"/>
          </a:p>
          <a:p>
            <a:pPr>
              <a:lnSpc>
                <a:spcPct val="150000"/>
              </a:lnSpc>
            </a:pPr>
            <a:endParaRPr lang="en-US" altLang="zh-CN" dirty="0"/>
          </a:p>
          <a:p>
            <a:pPr>
              <a:lnSpc>
                <a:spcPct val="150000"/>
              </a:lnSpc>
            </a:pPr>
            <a:r>
              <a:rPr lang="zh-CN" altLang="en-US" dirty="0"/>
              <a:t>点击</a:t>
            </a:r>
            <a:r>
              <a:rPr lang="en-US" altLang="zh-CN" dirty="0"/>
              <a:t>Backspace</a:t>
            </a:r>
            <a:r>
              <a:rPr lang="zh-CN" altLang="en-US" dirty="0"/>
              <a:t>可以删除不需要的视频片段</a:t>
            </a:r>
            <a:endParaRPr lang="en-US" altLang="zh-CN" dirty="0"/>
          </a:p>
          <a:p>
            <a:pPr>
              <a:lnSpc>
                <a:spcPct val="150000"/>
              </a:lnSpc>
            </a:pPr>
            <a:endParaRPr lang="en-US" altLang="zh-CN" dirty="0"/>
          </a:p>
          <a:p>
            <a:pPr>
              <a:lnSpc>
                <a:spcPct val="150000"/>
              </a:lnSpc>
            </a:pPr>
            <a:r>
              <a:rPr lang="zh-CN" altLang="en-US" dirty="0"/>
              <a:t>裁剪后的视频可以在时间轴上进行自由组合</a:t>
            </a:r>
          </a:p>
        </p:txBody>
      </p:sp>
      <p:pic>
        <p:nvPicPr>
          <p:cNvPr id="5" name="图片 4">
            <a:extLst>
              <a:ext uri="{FF2B5EF4-FFF2-40B4-BE49-F238E27FC236}">
                <a16:creationId xmlns:a16="http://schemas.microsoft.com/office/drawing/2014/main" id="{76C8249C-7B39-47E5-EB30-EFD9A6E97078}"/>
              </a:ext>
            </a:extLst>
          </p:cNvPr>
          <p:cNvPicPr>
            <a:picLocks noChangeAspect="1"/>
          </p:cNvPicPr>
          <p:nvPr/>
        </p:nvPicPr>
        <p:blipFill>
          <a:blip r:embed="rId3"/>
          <a:stretch>
            <a:fillRect/>
          </a:stretch>
        </p:blipFill>
        <p:spPr>
          <a:xfrm>
            <a:off x="3411045" y="1439661"/>
            <a:ext cx="8620671" cy="5160949"/>
          </a:xfrm>
          <a:prstGeom prst="rect">
            <a:avLst/>
          </a:prstGeom>
        </p:spPr>
      </p:pic>
      <p:sp>
        <p:nvSpPr>
          <p:cNvPr id="7" name="矩形 6">
            <a:extLst>
              <a:ext uri="{FF2B5EF4-FFF2-40B4-BE49-F238E27FC236}">
                <a16:creationId xmlns:a16="http://schemas.microsoft.com/office/drawing/2014/main" id="{2BEA917A-F729-DC4E-2CD4-3655566BFE02}"/>
              </a:ext>
            </a:extLst>
          </p:cNvPr>
          <p:cNvSpPr/>
          <p:nvPr/>
        </p:nvSpPr>
        <p:spPr>
          <a:xfrm>
            <a:off x="3331030" y="4245429"/>
            <a:ext cx="8793676" cy="24997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A461A1A9-73EB-3CDE-EF99-0C799061A72D}"/>
              </a:ext>
            </a:extLst>
          </p:cNvPr>
          <p:cNvSpPr/>
          <p:nvPr/>
        </p:nvSpPr>
        <p:spPr>
          <a:xfrm>
            <a:off x="4061360" y="4300928"/>
            <a:ext cx="362197" cy="36394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4979947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1841252" cy="461665"/>
          </a:xfrm>
          <a:prstGeom prst="rect">
            <a:avLst/>
          </a:prstGeom>
          <a:noFill/>
          <a:ln w="9525">
            <a:noFill/>
          </a:ln>
        </p:spPr>
        <p:txBody>
          <a:bodyPr wrap="square">
            <a:spAutoFit/>
          </a:bodyPr>
          <a:lstStyle/>
          <a:p>
            <a:pPr hangingPunct="0">
              <a:buNone/>
            </a:pPr>
            <a:r>
              <a:rPr lang="zh-CN" altLang="en-US" sz="2400" b="1" dirty="0">
                <a:solidFill>
                  <a:schemeClr val="tx1">
                    <a:lumMod val="85000"/>
                    <a:lumOff val="15000"/>
                  </a:schemeClr>
                </a:solidFill>
              </a:rPr>
              <a:t>音频设置</a:t>
            </a:r>
            <a:endParaRPr sz="2400" b="1" dirty="0">
              <a:solidFill>
                <a:schemeClr val="tx1">
                  <a:lumMod val="85000"/>
                  <a:lumOff val="15000"/>
                </a:schemeClr>
              </a:solidFill>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4493538"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4" name="文本框 13">
            <a:extLst>
              <a:ext uri="{FF2B5EF4-FFF2-40B4-BE49-F238E27FC236}">
                <a16:creationId xmlns:a16="http://schemas.microsoft.com/office/drawing/2014/main" id="{56611D43-2FAC-51CD-3180-009C6F61BA70}"/>
              </a:ext>
            </a:extLst>
          </p:cNvPr>
          <p:cNvSpPr txBox="1"/>
          <p:nvPr/>
        </p:nvSpPr>
        <p:spPr>
          <a:xfrm>
            <a:off x="516578" y="1983902"/>
            <a:ext cx="2814452" cy="2126159"/>
          </a:xfrm>
          <a:prstGeom prst="rect">
            <a:avLst/>
          </a:prstGeom>
          <a:noFill/>
        </p:spPr>
        <p:txBody>
          <a:bodyPr wrap="square" rtlCol="0">
            <a:spAutoFit/>
          </a:bodyPr>
          <a:lstStyle/>
          <a:p>
            <a:pPr>
              <a:lnSpc>
                <a:spcPct val="150000"/>
              </a:lnSpc>
            </a:pPr>
            <a:r>
              <a:rPr lang="zh-CN" altLang="en-US" dirty="0"/>
              <a:t>导入的音频素材拖动到视频轨道的下方，可以设置音频的淡入淡出，设置音量大小，设置音频的播放速度等等</a:t>
            </a:r>
          </a:p>
        </p:txBody>
      </p:sp>
      <p:pic>
        <p:nvPicPr>
          <p:cNvPr id="6" name="图片 5">
            <a:extLst>
              <a:ext uri="{FF2B5EF4-FFF2-40B4-BE49-F238E27FC236}">
                <a16:creationId xmlns:a16="http://schemas.microsoft.com/office/drawing/2014/main" id="{0ABCCD0E-1883-8653-6D6F-EAA90B1C8797}"/>
              </a:ext>
            </a:extLst>
          </p:cNvPr>
          <p:cNvPicPr>
            <a:picLocks noChangeAspect="1"/>
          </p:cNvPicPr>
          <p:nvPr/>
        </p:nvPicPr>
        <p:blipFill>
          <a:blip r:embed="rId3"/>
          <a:stretch>
            <a:fillRect/>
          </a:stretch>
        </p:blipFill>
        <p:spPr>
          <a:xfrm>
            <a:off x="3397575" y="1477430"/>
            <a:ext cx="8630629" cy="5178377"/>
          </a:xfrm>
          <a:prstGeom prst="rect">
            <a:avLst/>
          </a:prstGeom>
        </p:spPr>
      </p:pic>
      <p:sp>
        <p:nvSpPr>
          <p:cNvPr id="7" name="矩形 6">
            <a:extLst>
              <a:ext uri="{FF2B5EF4-FFF2-40B4-BE49-F238E27FC236}">
                <a16:creationId xmlns:a16="http://schemas.microsoft.com/office/drawing/2014/main" id="{2BEA917A-F729-DC4E-2CD4-3655566BFE02}"/>
              </a:ext>
            </a:extLst>
          </p:cNvPr>
          <p:cNvSpPr/>
          <p:nvPr/>
        </p:nvSpPr>
        <p:spPr>
          <a:xfrm>
            <a:off x="3331030" y="4245429"/>
            <a:ext cx="8793676" cy="24997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6671922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1841252" cy="461665"/>
          </a:xfrm>
          <a:prstGeom prst="rect">
            <a:avLst/>
          </a:prstGeom>
          <a:noFill/>
          <a:ln w="9525">
            <a:noFill/>
          </a:ln>
        </p:spPr>
        <p:txBody>
          <a:bodyPr wrap="square">
            <a:spAutoFit/>
          </a:bodyPr>
          <a:lstStyle/>
          <a:p>
            <a:pPr hangingPunct="0">
              <a:buNone/>
            </a:pPr>
            <a:r>
              <a:rPr lang="zh-CN" altLang="en-US" sz="2400" b="1" dirty="0">
                <a:solidFill>
                  <a:schemeClr val="tx1">
                    <a:lumMod val="85000"/>
                    <a:lumOff val="15000"/>
                  </a:schemeClr>
                </a:solidFill>
              </a:rPr>
              <a:t>导出视频</a:t>
            </a:r>
            <a:endParaRPr sz="2400" b="1" dirty="0">
              <a:solidFill>
                <a:schemeClr val="tx1">
                  <a:lumMod val="85000"/>
                  <a:lumOff val="15000"/>
                </a:schemeClr>
              </a:solidFill>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4493538"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4" name="文本框 13">
            <a:extLst>
              <a:ext uri="{FF2B5EF4-FFF2-40B4-BE49-F238E27FC236}">
                <a16:creationId xmlns:a16="http://schemas.microsoft.com/office/drawing/2014/main" id="{56611D43-2FAC-51CD-3180-009C6F61BA70}"/>
              </a:ext>
            </a:extLst>
          </p:cNvPr>
          <p:cNvSpPr txBox="1"/>
          <p:nvPr/>
        </p:nvSpPr>
        <p:spPr>
          <a:xfrm>
            <a:off x="399891" y="1983902"/>
            <a:ext cx="2814452" cy="1710661"/>
          </a:xfrm>
          <a:prstGeom prst="rect">
            <a:avLst/>
          </a:prstGeom>
          <a:noFill/>
        </p:spPr>
        <p:txBody>
          <a:bodyPr wrap="square" rtlCol="0">
            <a:spAutoFit/>
          </a:bodyPr>
          <a:lstStyle/>
          <a:p>
            <a:pPr>
              <a:lnSpc>
                <a:spcPct val="150000"/>
              </a:lnSpc>
            </a:pPr>
            <a:r>
              <a:rPr lang="zh-CN" altLang="en-US" dirty="0"/>
              <a:t>剪辑完成后，点击右上角的“导出”按钮</a:t>
            </a:r>
            <a:endParaRPr lang="en-US" altLang="zh-CN" dirty="0"/>
          </a:p>
          <a:p>
            <a:pPr>
              <a:lnSpc>
                <a:spcPct val="150000"/>
              </a:lnSpc>
            </a:pPr>
            <a:r>
              <a:rPr lang="zh-CN" altLang="en-US" dirty="0"/>
              <a:t>设置视频导出的属性，即可完成视频的导出</a:t>
            </a:r>
          </a:p>
        </p:txBody>
      </p:sp>
      <p:pic>
        <p:nvPicPr>
          <p:cNvPr id="3" name="图片 2">
            <a:extLst>
              <a:ext uri="{FF2B5EF4-FFF2-40B4-BE49-F238E27FC236}">
                <a16:creationId xmlns:a16="http://schemas.microsoft.com/office/drawing/2014/main" id="{45C066B2-90A3-163E-B764-BAF5C98BC837}"/>
              </a:ext>
            </a:extLst>
          </p:cNvPr>
          <p:cNvPicPr>
            <a:picLocks noChangeAspect="1"/>
          </p:cNvPicPr>
          <p:nvPr/>
        </p:nvPicPr>
        <p:blipFill>
          <a:blip r:embed="rId3"/>
          <a:stretch>
            <a:fillRect/>
          </a:stretch>
        </p:blipFill>
        <p:spPr>
          <a:xfrm>
            <a:off x="3263912" y="1442851"/>
            <a:ext cx="8929904" cy="5335609"/>
          </a:xfrm>
          <a:prstGeom prst="rect">
            <a:avLst/>
          </a:prstGeom>
        </p:spPr>
      </p:pic>
      <p:sp>
        <p:nvSpPr>
          <p:cNvPr id="7" name="矩形 6">
            <a:extLst>
              <a:ext uri="{FF2B5EF4-FFF2-40B4-BE49-F238E27FC236}">
                <a16:creationId xmlns:a16="http://schemas.microsoft.com/office/drawing/2014/main" id="{2BEA917A-F729-DC4E-2CD4-3655566BFE02}"/>
              </a:ext>
            </a:extLst>
          </p:cNvPr>
          <p:cNvSpPr/>
          <p:nvPr/>
        </p:nvSpPr>
        <p:spPr>
          <a:xfrm>
            <a:off x="5973288" y="2322314"/>
            <a:ext cx="3562598" cy="36212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2BED6DE4-54B4-4B38-6808-26A3B2430901}"/>
              </a:ext>
            </a:extLst>
          </p:cNvPr>
          <p:cNvSpPr/>
          <p:nvPr/>
        </p:nvSpPr>
        <p:spPr>
          <a:xfrm>
            <a:off x="11168742" y="1376426"/>
            <a:ext cx="570016" cy="36394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4897449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矩形 4100"/>
          <p:cNvSpPr/>
          <p:nvPr/>
        </p:nvSpPr>
        <p:spPr>
          <a:xfrm>
            <a:off x="1281465" y="2656008"/>
            <a:ext cx="4376349" cy="2541658"/>
          </a:xfrm>
          <a:prstGeom prst="rect">
            <a:avLst/>
          </a:prstGeom>
          <a:noFill/>
        </p:spPr>
        <p:txBody>
          <a:bodyPr wrap="square" rtlCol="0">
            <a:spAutoFit/>
          </a:bodyPr>
          <a:lstStyle/>
          <a:p>
            <a:pPr algn="just">
              <a:lnSpc>
                <a:spcPct val="150000"/>
              </a:lnSpc>
            </a:pPr>
            <a:r>
              <a:rPr dirty="0">
                <a:solidFill>
                  <a:schemeClr val="tx1">
                    <a:lumMod val="85000"/>
                    <a:lumOff val="15000"/>
                  </a:schemeClr>
                </a:solidFill>
              </a:rPr>
              <a:t>视频过渡效果也可称为视频转场或视频切换，主要用于素材与素材之间的画面场景切换。通常在影视制作中，将视频过渡效果添加在两个相邻素材之间，在播放时可产生相对平缓或连贯的视觉效果，可有效吸引观者眼球，增强画面氛围感。</a:t>
            </a:r>
          </a:p>
        </p:txBody>
      </p:sp>
      <p:sp>
        <p:nvSpPr>
          <p:cNvPr id="4102" name="矩形 4101"/>
          <p:cNvSpPr/>
          <p:nvPr/>
        </p:nvSpPr>
        <p:spPr>
          <a:xfrm>
            <a:off x="5210175" y="6343650"/>
            <a:ext cx="4762500" cy="523220"/>
          </a:xfrm>
          <a:prstGeom prst="rect">
            <a:avLst/>
          </a:prstGeom>
          <a:noFill/>
          <a:ln w="9525">
            <a:noFill/>
          </a:ln>
        </p:spPr>
        <p:txBody>
          <a:bodyPr>
            <a:spAutoFit/>
          </a:bodyPr>
          <a:lstStyle/>
          <a:p>
            <a:pPr algn="ctr" hangingPunct="0">
              <a:buNone/>
            </a:pPr>
            <a:r>
              <a:rPr lang="en-US" altLang="zh-CN" sz="1400">
                <a:latin typeface="微软雅黑" panose="020B0503020204020204" pitchFamily="-128" charset="-122"/>
                <a:ea typeface="微软雅黑" panose="020B0503020204020204" pitchFamily="-128" charset="-122"/>
              </a:rPr>
              <a:t>  </a:t>
            </a:r>
          </a:p>
          <a:p>
            <a:pPr hangingPunct="0">
              <a:buNone/>
            </a:pPr>
            <a:r>
              <a:rPr lang="en-US" altLang="zh-CN" sz="1400">
                <a:latin typeface="微软雅黑" panose="020B0503020204020204" pitchFamily="-128" charset="-122"/>
                <a:ea typeface="微软雅黑" panose="020B0503020204020204" pitchFamily="-128" charset="-122"/>
              </a:rPr>
              <a:t>  </a:t>
            </a:r>
            <a:endParaRPr lang="en-US" altLang="zh-CN"/>
          </a:p>
        </p:txBody>
      </p:sp>
      <p:sp>
        <p:nvSpPr>
          <p:cNvPr id="5122" name="矩形 5121"/>
          <p:cNvSpPr/>
          <p:nvPr/>
        </p:nvSpPr>
        <p:spPr>
          <a:xfrm>
            <a:off x="1472248" y="1289593"/>
            <a:ext cx="4762500" cy="461665"/>
          </a:xfrm>
          <a:prstGeom prst="rect">
            <a:avLst/>
          </a:prstGeom>
          <a:noFill/>
          <a:ln w="9525">
            <a:noFill/>
          </a:ln>
        </p:spPr>
        <p:txBody>
          <a:bodyPr>
            <a:spAutoFit/>
          </a:bodyPr>
          <a:lstStyle/>
          <a:p>
            <a:pPr hangingPunct="0"/>
            <a:r>
              <a:rPr sz="2400" b="1" dirty="0" err="1">
                <a:solidFill>
                  <a:schemeClr val="tx1">
                    <a:lumMod val="85000"/>
                    <a:lumOff val="15000"/>
                  </a:schemeClr>
                </a:solidFill>
              </a:rPr>
              <a:t>什么是视频过渡</a:t>
            </a:r>
            <a:endParaRPr sz="2400" b="1" dirty="0">
              <a:solidFill>
                <a:schemeClr val="tx1">
                  <a:lumMod val="85000"/>
                  <a:lumOff val="15000"/>
                </a:schemeClr>
              </a:solidFill>
            </a:endParaRPr>
          </a:p>
        </p:txBody>
      </p:sp>
      <p:pic>
        <p:nvPicPr>
          <p:cNvPr id="2" name="图片 1"/>
          <p:cNvPicPr>
            <a:picLocks noChangeAspect="1"/>
          </p:cNvPicPr>
          <p:nvPr/>
        </p:nvPicPr>
        <p:blipFill>
          <a:blip r:embed="rId2"/>
          <a:stretch>
            <a:fillRect/>
          </a:stretch>
        </p:blipFill>
        <p:spPr>
          <a:xfrm>
            <a:off x="6451061" y="2132742"/>
            <a:ext cx="5183815" cy="3484288"/>
          </a:xfrm>
          <a:prstGeom prst="rect">
            <a:avLst/>
          </a:prstGeom>
        </p:spPr>
      </p:pic>
      <p:sp>
        <p:nvSpPr>
          <p:cNvPr id="9" name="任意多边形: 形状 8">
            <a:extLst>
              <a:ext uri="{FF2B5EF4-FFF2-40B4-BE49-F238E27FC236}">
                <a16:creationId xmlns:a16="http://schemas.microsoft.com/office/drawing/2014/main" id="{C120D912-6D2A-4BC6-8132-BD9C832FD11D}"/>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50B24C22-DFC7-431E-8F86-1D4D87D73BF3}"/>
              </a:ext>
            </a:extLst>
          </p:cNvPr>
          <p:cNvSpPr txBox="1"/>
          <p:nvPr/>
        </p:nvSpPr>
        <p:spPr>
          <a:xfrm>
            <a:off x="1164276" y="355470"/>
            <a:ext cx="4493538"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视频过渡</a:t>
            </a:r>
          </a:p>
        </p:txBody>
      </p:sp>
      <p:sp>
        <p:nvSpPr>
          <p:cNvPr id="11" name="文本框 10">
            <a:extLst>
              <a:ext uri="{FF2B5EF4-FFF2-40B4-BE49-F238E27FC236}">
                <a16:creationId xmlns:a16="http://schemas.microsoft.com/office/drawing/2014/main" id="{2C1C0C3A-1004-42D2-A766-CC5EDA23215A}"/>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2" name="任意多边形: 形状 11">
            <a:extLst>
              <a:ext uri="{FF2B5EF4-FFF2-40B4-BE49-F238E27FC236}">
                <a16:creationId xmlns:a16="http://schemas.microsoft.com/office/drawing/2014/main" id="{70B44038-D5D7-49CB-A950-CC7BDEFA335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2CACED0A-0495-45BE-B6E1-C6BE6B99D0D3}"/>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4" name="图片 13" descr="文本&#10;&#10;描述已自动生成">
            <a:extLst>
              <a:ext uri="{FF2B5EF4-FFF2-40B4-BE49-F238E27FC236}">
                <a16:creationId xmlns:a16="http://schemas.microsoft.com/office/drawing/2014/main" id="{6CC9D8FD-E8A0-4900-904D-8A245EF5D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新媒体的发展趋势：公众号</a:t>
            </a:r>
            <a:r>
              <a:rPr lang="en-US" altLang="zh-CN" sz="2400" b="1" dirty="0">
                <a:solidFill>
                  <a:schemeClr val="tx1">
                    <a:lumMod val="85000"/>
                    <a:lumOff val="15000"/>
                  </a:schemeClr>
                </a:solidFill>
              </a:rPr>
              <a:t>-&gt;</a:t>
            </a:r>
            <a:r>
              <a:rPr lang="zh-CN" altLang="en-US" sz="2400" b="1" dirty="0">
                <a:solidFill>
                  <a:schemeClr val="tx1">
                    <a:lumMod val="85000"/>
                    <a:lumOff val="15000"/>
                  </a:schemeClr>
                </a:solidFill>
              </a:rPr>
              <a:t>短视频</a:t>
            </a:r>
            <a:endParaRPr sz="2400" b="1" dirty="0">
              <a:solidFill>
                <a:schemeClr val="tx1">
                  <a:lumMod val="85000"/>
                  <a:lumOff val="15000"/>
                </a:schemeClr>
              </a:solidFill>
            </a:endParaRPr>
          </a:p>
        </p:txBody>
      </p:sp>
      <p:sp>
        <p:nvSpPr>
          <p:cNvPr id="5" name="矩形 4"/>
          <p:cNvSpPr/>
          <p:nvPr/>
        </p:nvSpPr>
        <p:spPr>
          <a:xfrm>
            <a:off x="1164276" y="1970160"/>
            <a:ext cx="10479480" cy="37896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b="1" dirty="0">
                <a:solidFill>
                  <a:srgbClr val="121212"/>
                </a:solidFill>
                <a:latin typeface="-apple-system"/>
              </a:rPr>
              <a:t>公众号阅读量增长陷入困境</a:t>
            </a:r>
            <a:endParaRPr lang="en-US" altLang="zh-CN" b="1" dirty="0">
              <a:solidFill>
                <a:srgbClr val="121212"/>
              </a:solidFill>
              <a:latin typeface="-apple-system"/>
            </a:endParaRPr>
          </a:p>
          <a:p>
            <a:pPr>
              <a:lnSpc>
                <a:spcPct val="150000"/>
              </a:lnSpc>
            </a:pPr>
            <a:r>
              <a:rPr lang="zh-CN" altLang="en-US" b="0" i="0" dirty="0">
                <a:solidFill>
                  <a:srgbClr val="121212"/>
                </a:solidFill>
                <a:effectLst/>
                <a:latin typeface="-apple-system"/>
              </a:rPr>
              <a:t>公众号的阅读目前属于存量市场，大量文章很难脱颖而出。以乐学官方公众号为例，</a:t>
            </a:r>
            <a:r>
              <a:rPr lang="en-US" altLang="zh-CN" b="0" i="0" dirty="0">
                <a:solidFill>
                  <a:srgbClr val="121212"/>
                </a:solidFill>
                <a:effectLst/>
                <a:latin typeface="-apple-system"/>
              </a:rPr>
              <a:t>1w</a:t>
            </a:r>
            <a:r>
              <a:rPr lang="zh-CN" altLang="en-US" b="0" i="0" dirty="0">
                <a:solidFill>
                  <a:srgbClr val="121212"/>
                </a:solidFill>
                <a:effectLst/>
                <a:latin typeface="-apple-system"/>
              </a:rPr>
              <a:t>阅读量已经是非常傲人的成绩，而大部分的推送往往只有</a:t>
            </a:r>
            <a:r>
              <a:rPr lang="en-US" altLang="zh-CN" b="0" i="0" dirty="0">
                <a:solidFill>
                  <a:srgbClr val="121212"/>
                </a:solidFill>
                <a:effectLst/>
                <a:latin typeface="-apple-system"/>
              </a:rPr>
              <a:t>1k-2k</a:t>
            </a:r>
            <a:r>
              <a:rPr lang="zh-CN" altLang="en-US" b="0" i="0" dirty="0">
                <a:solidFill>
                  <a:srgbClr val="121212"/>
                </a:solidFill>
                <a:effectLst/>
                <a:latin typeface="-apple-system"/>
              </a:rPr>
              <a:t>的阅读量，与公众号将近</a:t>
            </a:r>
            <a:r>
              <a:rPr lang="en-US" altLang="zh-CN" b="0" i="0" dirty="0">
                <a:solidFill>
                  <a:srgbClr val="121212"/>
                </a:solidFill>
                <a:effectLst/>
                <a:latin typeface="-apple-system"/>
              </a:rPr>
              <a:t>5w</a:t>
            </a:r>
            <a:r>
              <a:rPr lang="zh-CN" altLang="en-US" b="0" i="0" dirty="0">
                <a:solidFill>
                  <a:srgbClr val="121212"/>
                </a:solidFill>
                <a:effectLst/>
                <a:latin typeface="-apple-system"/>
              </a:rPr>
              <a:t>的粉丝不成比例。</a:t>
            </a:r>
            <a:endParaRPr lang="en-US" altLang="zh-CN" b="0" i="0" dirty="0">
              <a:solidFill>
                <a:srgbClr val="121212"/>
              </a:solidFill>
              <a:effectLst/>
              <a:latin typeface="-apple-system"/>
            </a:endParaRPr>
          </a:p>
          <a:p>
            <a:pPr marL="285750" indent="-285750">
              <a:lnSpc>
                <a:spcPct val="150000"/>
              </a:lnSpc>
              <a:buFont typeface="Arial" panose="020B0604020202020204" pitchFamily="34" charset="0"/>
              <a:buChar char="•"/>
            </a:pPr>
            <a:r>
              <a:rPr lang="zh-CN" altLang="en-US" b="1" i="0" dirty="0">
                <a:solidFill>
                  <a:srgbClr val="121212"/>
                </a:solidFill>
                <a:effectLst/>
                <a:latin typeface="-apple-system"/>
              </a:rPr>
              <a:t>短视频仍有较大的增长空间</a:t>
            </a:r>
            <a:endParaRPr lang="en-US" altLang="zh-CN" b="1" i="0" dirty="0">
              <a:solidFill>
                <a:srgbClr val="121212"/>
              </a:solidFill>
              <a:effectLst/>
              <a:latin typeface="-apple-system"/>
            </a:endParaRPr>
          </a:p>
          <a:p>
            <a:pPr>
              <a:lnSpc>
                <a:spcPct val="150000"/>
              </a:lnSpc>
            </a:pPr>
            <a:r>
              <a:rPr lang="zh-CN" altLang="en-US" b="0" i="0" dirty="0">
                <a:solidFill>
                  <a:srgbClr val="121212"/>
                </a:solidFill>
                <a:effectLst/>
                <a:latin typeface="-apple-system"/>
              </a:rPr>
              <a:t>短视频相较于传统的文本，能传递更多的信息和更丰富的内容，因此更能吸引用户的注意力。同时，目前由于短视频制作门槛较高等原因，短视频作为一种新兴的宣传手段，仍然存在较大的开发空间。</a:t>
            </a:r>
            <a:endParaRPr lang="en-US" altLang="zh-CN" dirty="0">
              <a:solidFill>
                <a:srgbClr val="121212"/>
              </a:solidFill>
              <a:latin typeface="-apple-system"/>
            </a:endParaRPr>
          </a:p>
          <a:p>
            <a:pPr>
              <a:lnSpc>
                <a:spcPct val="150000"/>
              </a:lnSpc>
            </a:pPr>
            <a:r>
              <a:rPr lang="zh-CN" altLang="en-US" b="0" i="0" dirty="0">
                <a:solidFill>
                  <a:srgbClr val="121212"/>
                </a:solidFill>
                <a:effectLst/>
                <a:latin typeface="-apple-system"/>
              </a:rPr>
              <a:t>掌握做视频的方法，对于宣传口的同学来说是一种趋势，也是应对未来危机的一种手段。</a:t>
            </a:r>
            <a:endParaRPr lang="en-US" altLang="zh-CN" dirty="0"/>
          </a:p>
          <a:p>
            <a:pPr>
              <a:lnSpc>
                <a:spcPct val="150000"/>
              </a:lnSpc>
            </a:pPr>
            <a:r>
              <a:rPr lang="zh-CN" altLang="en-US" b="0" i="0" dirty="0">
                <a:solidFill>
                  <a:srgbClr val="121212"/>
                </a:solidFill>
                <a:effectLst/>
                <a:latin typeface="-apple-system"/>
              </a:rPr>
              <a:t>与其被动，不如主动。</a:t>
            </a:r>
            <a:br>
              <a:rPr lang="zh-CN" altLang="en-US" dirty="0"/>
            </a:br>
            <a:endParaRPr lang="zh-CN" altLang="en-US" dirty="0">
              <a:solidFill>
                <a:schemeClr val="tx1">
                  <a:lumMod val="85000"/>
                  <a:lumOff val="15000"/>
                </a:schemeClr>
              </a:solidFill>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3108543" cy="584775"/>
          </a:xfrm>
          <a:prstGeom prst="rect">
            <a:avLst/>
          </a:prstGeom>
          <a:noFill/>
        </p:spPr>
        <p:txBody>
          <a:bodyPr wrap="none" rtlCol="0">
            <a:spAutoFit/>
          </a:bodyPr>
          <a:lstStyle/>
          <a:p>
            <a:r>
              <a:rPr lang="zh-CN" altLang="en-US" sz="3200" b="1" spc="600" dirty="0">
                <a:solidFill>
                  <a:schemeClr val="tx1">
                    <a:lumMod val="85000"/>
                    <a:lumOff val="15000"/>
                  </a:schemeClr>
                </a:solidFill>
                <a:latin typeface="微软雅黑" panose="020B0503020204020204" pitchFamily="-128" charset="-122"/>
                <a:ea typeface="微软雅黑" panose="020B0503020204020204" pitchFamily="-128" charset="-122"/>
              </a:rPr>
              <a:t>视频剪辑综述</a:t>
            </a:r>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Tree>
    <p:extLst>
      <p:ext uri="{BB962C8B-B14F-4D97-AF65-F5344CB8AC3E}">
        <p14:creationId xmlns:p14="http://schemas.microsoft.com/office/powerpoint/2010/main" val="5634290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矩形 4100"/>
          <p:cNvSpPr/>
          <p:nvPr/>
        </p:nvSpPr>
        <p:spPr>
          <a:xfrm>
            <a:off x="4042125" y="1215338"/>
            <a:ext cx="7098599" cy="464166"/>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rPr>
              <a:t>视频过渡效果在操作时可分为</a:t>
            </a:r>
            <a:r>
              <a:rPr lang="en-US" altLang="zh-CN" dirty="0">
                <a:solidFill>
                  <a:schemeClr val="tx1">
                    <a:lumMod val="85000"/>
                    <a:lumOff val="15000"/>
                  </a:schemeClr>
                </a:solidFill>
              </a:rPr>
              <a:t>【</a:t>
            </a:r>
            <a:r>
              <a:rPr lang="zh-CN" altLang="en-US" dirty="0">
                <a:solidFill>
                  <a:schemeClr val="tx1">
                    <a:lumMod val="85000"/>
                    <a:lumOff val="15000"/>
                  </a:schemeClr>
                </a:solidFill>
              </a:rPr>
              <a:t>效果</a:t>
            </a:r>
            <a:r>
              <a:rPr lang="en-US" altLang="zh-CN" dirty="0">
                <a:solidFill>
                  <a:schemeClr val="tx1">
                    <a:lumMod val="85000"/>
                    <a:lumOff val="15000"/>
                  </a:schemeClr>
                </a:solidFill>
              </a:rPr>
              <a:t>】</a:t>
            </a:r>
            <a:r>
              <a:rPr lang="zh-CN" altLang="en-US" dirty="0">
                <a:solidFill>
                  <a:schemeClr val="tx1">
                    <a:lumMod val="85000"/>
                    <a:lumOff val="15000"/>
                  </a:schemeClr>
                </a:solidFill>
              </a:rPr>
              <a:t>面板和</a:t>
            </a:r>
            <a:r>
              <a:rPr lang="en-US" altLang="zh-CN" dirty="0">
                <a:solidFill>
                  <a:schemeClr val="tx1">
                    <a:lumMod val="85000"/>
                    <a:lumOff val="15000"/>
                  </a:schemeClr>
                </a:solidFill>
              </a:rPr>
              <a:t>【</a:t>
            </a:r>
            <a:r>
              <a:rPr lang="zh-CN" altLang="en-US" dirty="0"/>
              <a:t>参数设置</a:t>
            </a:r>
            <a:r>
              <a:rPr lang="en-US" altLang="zh-CN" dirty="0">
                <a:solidFill>
                  <a:schemeClr val="tx1">
                    <a:lumMod val="85000"/>
                    <a:lumOff val="15000"/>
                  </a:schemeClr>
                </a:solidFill>
              </a:rPr>
              <a:t>】</a:t>
            </a:r>
            <a:r>
              <a:rPr lang="zh-CN" altLang="en-US" dirty="0">
                <a:solidFill>
                  <a:schemeClr val="tx1">
                    <a:lumMod val="85000"/>
                    <a:lumOff val="15000"/>
                  </a:schemeClr>
                </a:solidFill>
              </a:rPr>
              <a:t>面板</a:t>
            </a:r>
            <a:endParaRPr dirty="0">
              <a:solidFill>
                <a:schemeClr val="tx1">
                  <a:lumMod val="85000"/>
                  <a:lumOff val="15000"/>
                </a:schemeClr>
              </a:solidFill>
            </a:endParaRPr>
          </a:p>
        </p:txBody>
      </p:sp>
      <p:sp>
        <p:nvSpPr>
          <p:cNvPr id="4102" name="矩形 4101"/>
          <p:cNvSpPr/>
          <p:nvPr/>
        </p:nvSpPr>
        <p:spPr>
          <a:xfrm>
            <a:off x="5210175" y="6343650"/>
            <a:ext cx="4762500" cy="523220"/>
          </a:xfrm>
          <a:prstGeom prst="rect">
            <a:avLst/>
          </a:prstGeom>
          <a:noFill/>
          <a:ln w="9525">
            <a:noFill/>
          </a:ln>
        </p:spPr>
        <p:txBody>
          <a:bodyPr>
            <a:spAutoFit/>
          </a:bodyPr>
          <a:lstStyle/>
          <a:p>
            <a:pPr algn="ctr" hangingPunct="0">
              <a:buNone/>
            </a:pPr>
            <a:r>
              <a:rPr lang="en-US" altLang="zh-CN" sz="1400">
                <a:latin typeface="微软雅黑" panose="020B0503020204020204" pitchFamily="-128" charset="-122"/>
                <a:ea typeface="微软雅黑" panose="020B0503020204020204" pitchFamily="-128" charset="-122"/>
              </a:rPr>
              <a:t>  </a:t>
            </a:r>
          </a:p>
          <a:p>
            <a:pPr hangingPunct="0">
              <a:buNone/>
            </a:pPr>
            <a:r>
              <a:rPr lang="en-US" altLang="zh-CN" sz="1400">
                <a:latin typeface="微软雅黑" panose="020B0503020204020204" pitchFamily="-128" charset="-122"/>
                <a:ea typeface="微软雅黑" panose="020B0503020204020204" pitchFamily="-128" charset="-122"/>
              </a:rPr>
              <a:t>  </a:t>
            </a:r>
            <a:endParaRPr lang="en-US" altLang="zh-CN"/>
          </a:p>
        </p:txBody>
      </p:sp>
      <p:sp>
        <p:nvSpPr>
          <p:cNvPr id="5122" name="矩形 5121"/>
          <p:cNvSpPr/>
          <p:nvPr/>
        </p:nvSpPr>
        <p:spPr>
          <a:xfrm>
            <a:off x="1164276" y="1289592"/>
            <a:ext cx="4762500" cy="461665"/>
          </a:xfrm>
          <a:prstGeom prst="rect">
            <a:avLst/>
          </a:prstGeom>
          <a:noFill/>
          <a:ln w="9525">
            <a:noFill/>
          </a:ln>
        </p:spPr>
        <p:txBody>
          <a:bodyPr>
            <a:spAutoFit/>
          </a:bodyPr>
          <a:lstStyle/>
          <a:p>
            <a:pPr hangingPunct="0"/>
            <a:r>
              <a:rPr lang="zh-CN" altLang="en-US" sz="2400" b="1" dirty="0">
                <a:solidFill>
                  <a:schemeClr val="tx1">
                    <a:lumMod val="85000"/>
                    <a:lumOff val="15000"/>
                  </a:schemeClr>
                </a:solidFill>
              </a:rPr>
              <a:t>剪映中的视频过渡</a:t>
            </a:r>
            <a:endParaRPr sz="2400" b="1" dirty="0">
              <a:solidFill>
                <a:schemeClr val="tx1">
                  <a:lumMod val="85000"/>
                  <a:lumOff val="15000"/>
                </a:schemeClr>
              </a:solidFill>
            </a:endParaRPr>
          </a:p>
        </p:txBody>
      </p:sp>
      <p:sp>
        <p:nvSpPr>
          <p:cNvPr id="9" name="任意多边形: 形状 8">
            <a:extLst>
              <a:ext uri="{FF2B5EF4-FFF2-40B4-BE49-F238E27FC236}">
                <a16:creationId xmlns:a16="http://schemas.microsoft.com/office/drawing/2014/main" id="{C120D912-6D2A-4BC6-8132-BD9C832FD11D}"/>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50B24C22-DFC7-431E-8F86-1D4D87D73BF3}"/>
              </a:ext>
            </a:extLst>
          </p:cNvPr>
          <p:cNvSpPr txBox="1"/>
          <p:nvPr/>
        </p:nvSpPr>
        <p:spPr>
          <a:xfrm>
            <a:off x="1164276" y="355470"/>
            <a:ext cx="4493538"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视频过渡</a:t>
            </a:r>
          </a:p>
        </p:txBody>
      </p:sp>
      <p:sp>
        <p:nvSpPr>
          <p:cNvPr id="11" name="文本框 10">
            <a:extLst>
              <a:ext uri="{FF2B5EF4-FFF2-40B4-BE49-F238E27FC236}">
                <a16:creationId xmlns:a16="http://schemas.microsoft.com/office/drawing/2014/main" id="{2C1C0C3A-1004-42D2-A766-CC5EDA23215A}"/>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2" name="任意多边形: 形状 11">
            <a:extLst>
              <a:ext uri="{FF2B5EF4-FFF2-40B4-BE49-F238E27FC236}">
                <a16:creationId xmlns:a16="http://schemas.microsoft.com/office/drawing/2014/main" id="{70B44038-D5D7-49CB-A950-CC7BDEFA335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2CACED0A-0495-45BE-B6E1-C6BE6B99D0D3}"/>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4" name="图片 13" descr="文本&#10;&#10;描述已自动生成">
            <a:extLst>
              <a:ext uri="{FF2B5EF4-FFF2-40B4-BE49-F238E27FC236}">
                <a16:creationId xmlns:a16="http://schemas.microsoft.com/office/drawing/2014/main" id="{6CC9D8FD-E8A0-4900-904D-8A245EF5D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6" name="图片 5">
            <a:extLst>
              <a:ext uri="{FF2B5EF4-FFF2-40B4-BE49-F238E27FC236}">
                <a16:creationId xmlns:a16="http://schemas.microsoft.com/office/drawing/2014/main" id="{8E3B5901-9E60-5EDA-95A9-1CF40BF5CBC2}"/>
              </a:ext>
            </a:extLst>
          </p:cNvPr>
          <p:cNvPicPr>
            <a:picLocks noChangeAspect="1"/>
          </p:cNvPicPr>
          <p:nvPr/>
        </p:nvPicPr>
        <p:blipFill>
          <a:blip r:embed="rId3"/>
          <a:stretch>
            <a:fillRect/>
          </a:stretch>
        </p:blipFill>
        <p:spPr>
          <a:xfrm>
            <a:off x="659938" y="1883041"/>
            <a:ext cx="8062489" cy="4815447"/>
          </a:xfrm>
          <a:prstGeom prst="rect">
            <a:avLst/>
          </a:prstGeom>
        </p:spPr>
      </p:pic>
      <p:sp>
        <p:nvSpPr>
          <p:cNvPr id="7" name="矩形 6">
            <a:extLst>
              <a:ext uri="{FF2B5EF4-FFF2-40B4-BE49-F238E27FC236}">
                <a16:creationId xmlns:a16="http://schemas.microsoft.com/office/drawing/2014/main" id="{BF3F8289-CD69-F059-263B-D6E875E691F5}"/>
              </a:ext>
            </a:extLst>
          </p:cNvPr>
          <p:cNvSpPr/>
          <p:nvPr/>
        </p:nvSpPr>
        <p:spPr>
          <a:xfrm>
            <a:off x="594921" y="1983173"/>
            <a:ext cx="3638631" cy="27432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A037414-84F7-DAFD-AE11-5E595EF115EA}"/>
              </a:ext>
            </a:extLst>
          </p:cNvPr>
          <p:cNvSpPr/>
          <p:nvPr/>
        </p:nvSpPr>
        <p:spPr>
          <a:xfrm>
            <a:off x="6412676" y="1983173"/>
            <a:ext cx="2374768" cy="274320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A9EEAF15-0720-DE6C-D4A3-BF377014659C}"/>
              </a:ext>
            </a:extLst>
          </p:cNvPr>
          <p:cNvSpPr txBox="1"/>
          <p:nvPr/>
        </p:nvSpPr>
        <p:spPr>
          <a:xfrm>
            <a:off x="9203375" y="2677886"/>
            <a:ext cx="2701637" cy="928716"/>
          </a:xfrm>
          <a:prstGeom prst="rect">
            <a:avLst/>
          </a:prstGeom>
          <a:noFill/>
        </p:spPr>
        <p:txBody>
          <a:bodyPr wrap="square" rtlCol="0">
            <a:spAutoFit/>
          </a:bodyPr>
          <a:lstStyle/>
          <a:p>
            <a:r>
              <a:rPr lang="zh-CN" altLang="en-US" sz="2000" b="1" dirty="0">
                <a:solidFill>
                  <a:srgbClr val="FF0000"/>
                </a:solidFill>
              </a:rPr>
              <a:t>红框：效果面板</a:t>
            </a:r>
            <a:endParaRPr lang="en-US" altLang="zh-CN" sz="2000" b="1" dirty="0">
              <a:solidFill>
                <a:srgbClr val="FF0000"/>
              </a:solidFill>
            </a:endParaRPr>
          </a:p>
          <a:p>
            <a:pPr>
              <a:lnSpc>
                <a:spcPct val="200000"/>
              </a:lnSpc>
            </a:pPr>
            <a:r>
              <a:rPr lang="zh-CN" altLang="en-US" sz="2000" b="1" dirty="0">
                <a:solidFill>
                  <a:srgbClr val="00B050"/>
                </a:solidFill>
              </a:rPr>
              <a:t>绿框：参数设置面板</a:t>
            </a:r>
          </a:p>
        </p:txBody>
      </p:sp>
    </p:spTree>
    <p:extLst>
      <p:ext uri="{BB962C8B-B14F-4D97-AF65-F5344CB8AC3E}">
        <p14:creationId xmlns:p14="http://schemas.microsoft.com/office/powerpoint/2010/main" val="125005548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矩形 4100"/>
          <p:cNvSpPr/>
          <p:nvPr/>
        </p:nvSpPr>
        <p:spPr>
          <a:xfrm>
            <a:off x="3796420" y="1107755"/>
            <a:ext cx="7794625" cy="953135"/>
          </a:xfrm>
          <a:prstGeom prst="rect">
            <a:avLst/>
          </a:prstGeom>
          <a:noFill/>
          <a:ln w="9525">
            <a:noFill/>
          </a:ln>
        </p:spPr>
        <p:txBody>
          <a:bodyPr>
            <a:spAutoFit/>
          </a:bodyPr>
          <a:lstStyle/>
          <a:p>
            <a:pPr indent="285750" algn="just" hangingPunct="0"/>
            <a:r>
              <a:rPr sz="1400" dirty="0">
                <a:latin typeface="微软雅黑" panose="020B0503020204020204" pitchFamily="-128" charset="-122"/>
                <a:ea typeface="微软雅黑" panose="020B0503020204020204" pitchFamily="-128" charset="-122"/>
              </a:rPr>
              <a:t>【帧】是动画中的单幅影像画面，是最小的计量单位。影片是由一张张连续的图片组成的，每幅图片就是一帧，而【关键帧】是指动画上关键的时刻，至少有两个关键时刻，才构成动画。</a:t>
            </a:r>
            <a:endParaRPr lang="en-US" sz="1400" dirty="0">
              <a:latin typeface="微软雅黑" panose="020B0503020204020204" pitchFamily="-128" charset="-122"/>
              <a:ea typeface="微软雅黑" panose="020B0503020204020204" pitchFamily="-128" charset="-122"/>
            </a:endParaRPr>
          </a:p>
          <a:p>
            <a:pPr indent="285750" algn="just" hangingPunct="0"/>
            <a:r>
              <a:rPr sz="1400" dirty="0" err="1">
                <a:latin typeface="微软雅黑" panose="020B0503020204020204" pitchFamily="-128" charset="-122"/>
                <a:ea typeface="微软雅黑" panose="020B0503020204020204" pitchFamily="-128" charset="-122"/>
              </a:rPr>
              <a:t>可以通过设置动作、效果、音频以及多种其他属性参数使画面形成连贯的动画效果。关键帧动画至少要通过两个关键帧来完成</a:t>
            </a:r>
            <a:r>
              <a:rPr sz="1400" dirty="0">
                <a:latin typeface="微软雅黑" panose="020B0503020204020204" pitchFamily="-128" charset="-122"/>
                <a:ea typeface="微软雅黑" panose="020B0503020204020204" pitchFamily="-128" charset="-122"/>
              </a:rPr>
              <a:t>。</a:t>
            </a:r>
          </a:p>
        </p:txBody>
      </p:sp>
      <p:sp>
        <p:nvSpPr>
          <p:cNvPr id="4102" name="矩形 4101"/>
          <p:cNvSpPr/>
          <p:nvPr/>
        </p:nvSpPr>
        <p:spPr>
          <a:xfrm>
            <a:off x="5210175" y="6343650"/>
            <a:ext cx="4762500" cy="523220"/>
          </a:xfrm>
          <a:prstGeom prst="rect">
            <a:avLst/>
          </a:prstGeom>
          <a:noFill/>
          <a:ln w="9525">
            <a:noFill/>
          </a:ln>
        </p:spPr>
        <p:txBody>
          <a:bodyPr>
            <a:spAutoFit/>
          </a:bodyPr>
          <a:lstStyle/>
          <a:p>
            <a:pPr algn="ctr" hangingPunct="0">
              <a:buNone/>
            </a:pPr>
            <a:r>
              <a:rPr lang="en-US" altLang="zh-CN" sz="1400">
                <a:latin typeface="微软雅黑" panose="020B0503020204020204" pitchFamily="-128" charset="-122"/>
                <a:ea typeface="微软雅黑" panose="020B0503020204020204" pitchFamily="-128" charset="-122"/>
              </a:rPr>
              <a:t>  </a:t>
            </a:r>
          </a:p>
          <a:p>
            <a:pPr hangingPunct="0">
              <a:buNone/>
            </a:pPr>
            <a:r>
              <a:rPr lang="en-US" altLang="zh-CN" sz="1400">
                <a:latin typeface="微软雅黑" panose="020B0503020204020204" pitchFamily="-128" charset="-122"/>
                <a:ea typeface="微软雅黑" panose="020B0503020204020204" pitchFamily="-128" charset="-122"/>
              </a:rPr>
              <a:t>  </a:t>
            </a:r>
            <a:endParaRPr lang="en-US" altLang="zh-CN"/>
          </a:p>
        </p:txBody>
      </p:sp>
      <p:sp>
        <p:nvSpPr>
          <p:cNvPr id="5122" name="矩形 5121"/>
          <p:cNvSpPr/>
          <p:nvPr/>
        </p:nvSpPr>
        <p:spPr>
          <a:xfrm>
            <a:off x="1164276" y="1316694"/>
            <a:ext cx="4762500" cy="461665"/>
          </a:xfrm>
          <a:prstGeom prst="rect">
            <a:avLst/>
          </a:prstGeom>
          <a:noFill/>
          <a:ln w="9525">
            <a:noFill/>
          </a:ln>
        </p:spPr>
        <p:txBody>
          <a:bodyPr>
            <a:spAutoFit/>
          </a:bodyPr>
          <a:lstStyle/>
          <a:p>
            <a:pPr hangingPunct="0">
              <a:buNone/>
            </a:pPr>
            <a:r>
              <a:rPr sz="2400" b="1" dirty="0" err="1">
                <a:latin typeface="微软雅黑" panose="020B0503020204020204" pitchFamily="-128" charset="-122"/>
                <a:ea typeface="微软雅黑" panose="020B0503020204020204" pitchFamily="-128" charset="-122"/>
              </a:rPr>
              <a:t>什么是关键帧</a:t>
            </a:r>
            <a:endParaRPr sz="2400" b="1" dirty="0">
              <a:latin typeface="微软雅黑" panose="020B0503020204020204" pitchFamily="-128" charset="-122"/>
              <a:ea typeface="微软雅黑" panose="020B0503020204020204" pitchFamily="-128" charset="-122"/>
            </a:endParaRPr>
          </a:p>
        </p:txBody>
      </p:sp>
      <p:pic>
        <p:nvPicPr>
          <p:cNvPr id="7" name="工作坊讲座 关键帧动画素材_2">
            <a:hlinkClick r:id="" action="ppaction://media"/>
            <a:extLst>
              <a:ext uri="{FF2B5EF4-FFF2-40B4-BE49-F238E27FC236}">
                <a16:creationId xmlns:a16="http://schemas.microsoft.com/office/drawing/2014/main" id="{610CE022-EAC4-428E-9165-96CA3BCA8B0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5448" b="15461"/>
          <a:stretch/>
        </p:blipFill>
        <p:spPr>
          <a:xfrm>
            <a:off x="212437" y="2239700"/>
            <a:ext cx="11610109" cy="4512111"/>
          </a:xfrm>
          <a:prstGeom prst="rect">
            <a:avLst/>
          </a:prstGeom>
        </p:spPr>
      </p:pic>
      <p:sp>
        <p:nvSpPr>
          <p:cNvPr id="8" name="椭圆 7">
            <a:extLst>
              <a:ext uri="{FF2B5EF4-FFF2-40B4-BE49-F238E27FC236}">
                <a16:creationId xmlns:a16="http://schemas.microsoft.com/office/drawing/2014/main" id="{65176924-448E-42D4-9D02-F0A177718A06}"/>
              </a:ext>
            </a:extLst>
          </p:cNvPr>
          <p:cNvSpPr/>
          <p:nvPr/>
        </p:nvSpPr>
        <p:spPr>
          <a:xfrm>
            <a:off x="240145" y="2927927"/>
            <a:ext cx="4516582" cy="50107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形状 1">
            <a:extLst>
              <a:ext uri="{FF2B5EF4-FFF2-40B4-BE49-F238E27FC236}">
                <a16:creationId xmlns:a16="http://schemas.microsoft.com/office/drawing/2014/main" id="{870D240E-9432-A345-B62D-734CD24CF3D4}"/>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文本框 2">
            <a:extLst>
              <a:ext uri="{FF2B5EF4-FFF2-40B4-BE49-F238E27FC236}">
                <a16:creationId xmlns:a16="http://schemas.microsoft.com/office/drawing/2014/main" id="{140B18D4-105D-982F-6AFB-C875FFA69BF6}"/>
              </a:ext>
            </a:extLst>
          </p:cNvPr>
          <p:cNvSpPr txBox="1"/>
          <p:nvPr/>
        </p:nvSpPr>
        <p:spPr>
          <a:xfrm>
            <a:off x="1164276" y="355470"/>
            <a:ext cx="10023898" cy="584775"/>
          </a:xfrm>
          <a:prstGeom prst="rect">
            <a:avLst/>
          </a:prstGeom>
          <a:noFill/>
        </p:spPr>
        <p:txBody>
          <a:bodyPr wrap="none" rtlCol="0">
            <a:spAutoFit/>
          </a:bodyPr>
          <a:lstStyle/>
          <a:p>
            <a:r>
              <a:rPr lang="zh-CN" altLang="en-US" sz="3200" b="1" dirty="0">
                <a:solidFill>
                  <a:schemeClr val="tx1">
                    <a:lumMod val="85000"/>
                    <a:lumOff val="15000"/>
                  </a:schemeClr>
                </a:solidFill>
              </a:rPr>
              <a:t>关键帧动画               </a:t>
            </a:r>
            <a:r>
              <a:rPr lang="zh-CN" altLang="en-US" sz="2800" dirty="0">
                <a:solidFill>
                  <a:srgbClr val="FF0000"/>
                </a:solidFill>
              </a:rPr>
              <a:t>将某个属性的参数的值在某一时刻固定</a:t>
            </a:r>
            <a:endParaRPr lang="zh-CN" altLang="en-US" sz="3200" dirty="0">
              <a:solidFill>
                <a:srgbClr val="FF0000"/>
              </a:solidFill>
            </a:endParaRPr>
          </a:p>
        </p:txBody>
      </p:sp>
      <p:sp>
        <p:nvSpPr>
          <p:cNvPr id="4" name="文本框 3">
            <a:extLst>
              <a:ext uri="{FF2B5EF4-FFF2-40B4-BE49-F238E27FC236}">
                <a16:creationId xmlns:a16="http://schemas.microsoft.com/office/drawing/2014/main" id="{66935E7D-2EC8-DCDF-A430-6BAFAB65F0D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9E38E320-11A0-3C91-904B-F146557CD152}"/>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矩形 4101"/>
          <p:cNvSpPr/>
          <p:nvPr/>
        </p:nvSpPr>
        <p:spPr>
          <a:xfrm>
            <a:off x="5210175" y="6343650"/>
            <a:ext cx="4762500" cy="523220"/>
          </a:xfrm>
          <a:prstGeom prst="rect">
            <a:avLst/>
          </a:prstGeom>
          <a:noFill/>
          <a:ln w="9525">
            <a:noFill/>
          </a:ln>
        </p:spPr>
        <p:txBody>
          <a:bodyPr>
            <a:spAutoFit/>
          </a:bodyPr>
          <a:lstStyle/>
          <a:p>
            <a:pPr algn="ctr" hangingPunct="0">
              <a:buNone/>
            </a:pPr>
            <a:r>
              <a:rPr lang="en-US" altLang="zh-CN" sz="1400">
                <a:latin typeface="微软雅黑" panose="020B0503020204020204" pitchFamily="-128" charset="-122"/>
                <a:ea typeface="微软雅黑" panose="020B0503020204020204" pitchFamily="-128" charset="-122"/>
              </a:rPr>
              <a:t>  </a:t>
            </a:r>
          </a:p>
          <a:p>
            <a:pPr hangingPunct="0">
              <a:buNone/>
            </a:pPr>
            <a:r>
              <a:rPr lang="en-US" altLang="zh-CN" sz="1400">
                <a:latin typeface="微软雅黑" panose="020B0503020204020204" pitchFamily="-128" charset="-122"/>
                <a:ea typeface="微软雅黑" panose="020B0503020204020204" pitchFamily="-128" charset="-122"/>
              </a:rPr>
              <a:t>  </a:t>
            </a:r>
            <a:endParaRPr lang="en-US" altLang="zh-CN"/>
          </a:p>
        </p:txBody>
      </p:sp>
      <p:sp>
        <p:nvSpPr>
          <p:cNvPr id="5122" name="矩形 5121"/>
          <p:cNvSpPr/>
          <p:nvPr/>
        </p:nvSpPr>
        <p:spPr>
          <a:xfrm>
            <a:off x="1164276" y="1289592"/>
            <a:ext cx="4762500" cy="461665"/>
          </a:xfrm>
          <a:prstGeom prst="rect">
            <a:avLst/>
          </a:prstGeom>
          <a:noFill/>
          <a:ln w="9525">
            <a:noFill/>
          </a:ln>
        </p:spPr>
        <p:txBody>
          <a:bodyPr>
            <a:spAutoFit/>
          </a:bodyPr>
          <a:lstStyle/>
          <a:p>
            <a:pPr hangingPunct="0"/>
            <a:r>
              <a:rPr lang="zh-CN" altLang="en-US" sz="2400" b="1" dirty="0">
                <a:solidFill>
                  <a:schemeClr val="tx1">
                    <a:lumMod val="85000"/>
                    <a:lumOff val="15000"/>
                  </a:schemeClr>
                </a:solidFill>
              </a:rPr>
              <a:t>剪映中的关键帧</a:t>
            </a:r>
            <a:endParaRPr sz="2400" b="1" dirty="0">
              <a:solidFill>
                <a:schemeClr val="tx1">
                  <a:lumMod val="85000"/>
                  <a:lumOff val="15000"/>
                </a:schemeClr>
              </a:solidFill>
            </a:endParaRPr>
          </a:p>
        </p:txBody>
      </p:sp>
      <p:sp>
        <p:nvSpPr>
          <p:cNvPr id="9" name="任意多边形: 形状 8">
            <a:extLst>
              <a:ext uri="{FF2B5EF4-FFF2-40B4-BE49-F238E27FC236}">
                <a16:creationId xmlns:a16="http://schemas.microsoft.com/office/drawing/2014/main" id="{C120D912-6D2A-4BC6-8132-BD9C832FD11D}"/>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50B24C22-DFC7-431E-8F86-1D4D87D73BF3}"/>
              </a:ext>
            </a:extLst>
          </p:cNvPr>
          <p:cNvSpPr txBox="1"/>
          <p:nvPr/>
        </p:nvSpPr>
        <p:spPr>
          <a:xfrm>
            <a:off x="1164276" y="355470"/>
            <a:ext cx="4903907"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关键帧动画</a:t>
            </a:r>
          </a:p>
        </p:txBody>
      </p:sp>
      <p:sp>
        <p:nvSpPr>
          <p:cNvPr id="11" name="文本框 10">
            <a:extLst>
              <a:ext uri="{FF2B5EF4-FFF2-40B4-BE49-F238E27FC236}">
                <a16:creationId xmlns:a16="http://schemas.microsoft.com/office/drawing/2014/main" id="{2C1C0C3A-1004-42D2-A766-CC5EDA23215A}"/>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2" name="任意多边形: 形状 11">
            <a:extLst>
              <a:ext uri="{FF2B5EF4-FFF2-40B4-BE49-F238E27FC236}">
                <a16:creationId xmlns:a16="http://schemas.microsoft.com/office/drawing/2014/main" id="{70B44038-D5D7-49CB-A950-CC7BDEFA335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2CACED0A-0495-45BE-B6E1-C6BE6B99D0D3}"/>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4" name="图片 13" descr="文本&#10;&#10;描述已自动生成">
            <a:extLst>
              <a:ext uri="{FF2B5EF4-FFF2-40B4-BE49-F238E27FC236}">
                <a16:creationId xmlns:a16="http://schemas.microsoft.com/office/drawing/2014/main" id="{6CC9D8FD-E8A0-4900-904D-8A245EF5D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3" name="图片 2">
            <a:extLst>
              <a:ext uri="{FF2B5EF4-FFF2-40B4-BE49-F238E27FC236}">
                <a16:creationId xmlns:a16="http://schemas.microsoft.com/office/drawing/2014/main" id="{C7566A67-BDAB-BC85-9CDA-58008DAD5066}"/>
              </a:ext>
            </a:extLst>
          </p:cNvPr>
          <p:cNvPicPr>
            <a:picLocks noChangeAspect="1"/>
          </p:cNvPicPr>
          <p:nvPr/>
        </p:nvPicPr>
        <p:blipFill>
          <a:blip r:embed="rId3"/>
          <a:stretch>
            <a:fillRect/>
          </a:stretch>
        </p:blipFill>
        <p:spPr>
          <a:xfrm>
            <a:off x="271574" y="1844190"/>
            <a:ext cx="8095767" cy="4854298"/>
          </a:xfrm>
          <a:prstGeom prst="rect">
            <a:avLst/>
          </a:prstGeom>
        </p:spPr>
      </p:pic>
      <p:sp>
        <p:nvSpPr>
          <p:cNvPr id="4" name="矩形 3">
            <a:extLst>
              <a:ext uri="{FF2B5EF4-FFF2-40B4-BE49-F238E27FC236}">
                <a16:creationId xmlns:a16="http://schemas.microsoft.com/office/drawing/2014/main" id="{8AE1AED9-6C5F-575C-EAA2-FA02F5338B98}"/>
              </a:ext>
            </a:extLst>
          </p:cNvPr>
          <p:cNvSpPr/>
          <p:nvPr/>
        </p:nvSpPr>
        <p:spPr>
          <a:xfrm>
            <a:off x="5992573" y="1878639"/>
            <a:ext cx="2374768" cy="274320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C305EC3F-1214-A09C-9845-7C60BF78390B}"/>
              </a:ext>
            </a:extLst>
          </p:cNvPr>
          <p:cNvPicPr>
            <a:picLocks noChangeAspect="1"/>
          </p:cNvPicPr>
          <p:nvPr/>
        </p:nvPicPr>
        <p:blipFill rotWithShape="1">
          <a:blip r:embed="rId3"/>
          <a:srcRect l="71920" t="3706" b="43489"/>
          <a:stretch/>
        </p:blipFill>
        <p:spPr>
          <a:xfrm>
            <a:off x="4921338" y="952608"/>
            <a:ext cx="4517238" cy="5093418"/>
          </a:xfrm>
          <a:prstGeom prst="rect">
            <a:avLst/>
          </a:prstGeom>
        </p:spPr>
      </p:pic>
      <p:sp>
        <p:nvSpPr>
          <p:cNvPr id="16" name="矩形 15">
            <a:extLst>
              <a:ext uri="{FF2B5EF4-FFF2-40B4-BE49-F238E27FC236}">
                <a16:creationId xmlns:a16="http://schemas.microsoft.com/office/drawing/2014/main" id="{197617A9-DE0F-F2E8-D866-2A64855A08B4}"/>
              </a:ext>
            </a:extLst>
          </p:cNvPr>
          <p:cNvSpPr/>
          <p:nvPr/>
        </p:nvSpPr>
        <p:spPr>
          <a:xfrm>
            <a:off x="8562110" y="2149435"/>
            <a:ext cx="955964" cy="21969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90F3791E-3967-4EF6-755D-05D15810BB06}"/>
              </a:ext>
            </a:extLst>
          </p:cNvPr>
          <p:cNvSpPr txBox="1"/>
          <p:nvPr/>
        </p:nvSpPr>
        <p:spPr>
          <a:xfrm>
            <a:off x="8576925" y="1693973"/>
            <a:ext cx="901400" cy="369332"/>
          </a:xfrm>
          <a:prstGeom prst="rect">
            <a:avLst/>
          </a:prstGeom>
          <a:noFill/>
        </p:spPr>
        <p:txBody>
          <a:bodyPr wrap="square" rtlCol="0">
            <a:spAutoFit/>
          </a:bodyPr>
          <a:lstStyle/>
          <a:p>
            <a:r>
              <a:rPr lang="zh-CN" altLang="en-US" b="1" dirty="0">
                <a:solidFill>
                  <a:schemeClr val="bg1"/>
                </a:solidFill>
              </a:rPr>
              <a:t>关键帧</a:t>
            </a:r>
          </a:p>
        </p:txBody>
      </p:sp>
      <p:sp>
        <p:nvSpPr>
          <p:cNvPr id="20" name="矩形 19">
            <a:extLst>
              <a:ext uri="{FF2B5EF4-FFF2-40B4-BE49-F238E27FC236}">
                <a16:creationId xmlns:a16="http://schemas.microsoft.com/office/drawing/2014/main" id="{D0B52744-22D3-BCA5-F1D2-23C73EBEDA5A}"/>
              </a:ext>
            </a:extLst>
          </p:cNvPr>
          <p:cNvSpPr/>
          <p:nvPr/>
        </p:nvSpPr>
        <p:spPr>
          <a:xfrm>
            <a:off x="8847117" y="2400850"/>
            <a:ext cx="480952" cy="72829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F4F9B048-A060-1E62-696C-790CE2A892C7}"/>
              </a:ext>
            </a:extLst>
          </p:cNvPr>
          <p:cNvSpPr txBox="1"/>
          <p:nvPr/>
        </p:nvSpPr>
        <p:spPr>
          <a:xfrm>
            <a:off x="9633345" y="2574050"/>
            <a:ext cx="2491058" cy="369332"/>
          </a:xfrm>
          <a:prstGeom prst="rect">
            <a:avLst/>
          </a:prstGeom>
          <a:noFill/>
        </p:spPr>
        <p:txBody>
          <a:bodyPr wrap="square" rtlCol="0">
            <a:spAutoFit/>
          </a:bodyPr>
          <a:lstStyle/>
          <a:p>
            <a:r>
              <a:rPr lang="zh-CN" altLang="en-US" b="1" dirty="0">
                <a:solidFill>
                  <a:srgbClr val="FFC000"/>
                </a:solidFill>
              </a:rPr>
              <a:t>未开启关键帧的属性</a:t>
            </a:r>
          </a:p>
        </p:txBody>
      </p:sp>
      <p:sp>
        <p:nvSpPr>
          <p:cNvPr id="22" name="矩形 21">
            <a:extLst>
              <a:ext uri="{FF2B5EF4-FFF2-40B4-BE49-F238E27FC236}">
                <a16:creationId xmlns:a16="http://schemas.microsoft.com/office/drawing/2014/main" id="{AAE020D1-E630-D271-D761-522C18BC1474}"/>
              </a:ext>
            </a:extLst>
          </p:cNvPr>
          <p:cNvSpPr/>
          <p:nvPr/>
        </p:nvSpPr>
        <p:spPr>
          <a:xfrm>
            <a:off x="8854282" y="3320321"/>
            <a:ext cx="480952" cy="72829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F4194A59-5570-9A6C-578D-85358A2D712F}"/>
              </a:ext>
            </a:extLst>
          </p:cNvPr>
          <p:cNvSpPr txBox="1"/>
          <p:nvPr/>
        </p:nvSpPr>
        <p:spPr>
          <a:xfrm>
            <a:off x="9689241" y="3499804"/>
            <a:ext cx="2491058" cy="369332"/>
          </a:xfrm>
          <a:prstGeom prst="rect">
            <a:avLst/>
          </a:prstGeom>
          <a:noFill/>
        </p:spPr>
        <p:txBody>
          <a:bodyPr wrap="square" rtlCol="0">
            <a:spAutoFit/>
          </a:bodyPr>
          <a:lstStyle/>
          <a:p>
            <a:r>
              <a:rPr lang="zh-CN" altLang="en-US" b="1" dirty="0">
                <a:solidFill>
                  <a:srgbClr val="00B050"/>
                </a:solidFill>
              </a:rPr>
              <a:t>开启了关键帧的属性</a:t>
            </a:r>
          </a:p>
        </p:txBody>
      </p:sp>
    </p:spTree>
    <p:extLst>
      <p:ext uri="{BB962C8B-B14F-4D97-AF65-F5344CB8AC3E}">
        <p14:creationId xmlns:p14="http://schemas.microsoft.com/office/powerpoint/2010/main" val="31277606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矩形 4101"/>
          <p:cNvSpPr/>
          <p:nvPr/>
        </p:nvSpPr>
        <p:spPr>
          <a:xfrm>
            <a:off x="5210175" y="6343650"/>
            <a:ext cx="4762500" cy="523220"/>
          </a:xfrm>
          <a:prstGeom prst="rect">
            <a:avLst/>
          </a:prstGeom>
          <a:noFill/>
          <a:ln w="9525">
            <a:noFill/>
          </a:ln>
        </p:spPr>
        <p:txBody>
          <a:bodyPr>
            <a:spAutoFit/>
          </a:bodyPr>
          <a:lstStyle/>
          <a:p>
            <a:pPr algn="ctr" hangingPunct="0">
              <a:buNone/>
            </a:pPr>
            <a:r>
              <a:rPr lang="en-US" altLang="zh-CN" sz="1400">
                <a:latin typeface="微软雅黑" panose="020B0503020204020204" pitchFamily="-128" charset="-122"/>
                <a:ea typeface="微软雅黑" panose="020B0503020204020204" pitchFamily="-128" charset="-122"/>
              </a:rPr>
              <a:t>  </a:t>
            </a:r>
          </a:p>
          <a:p>
            <a:pPr hangingPunct="0">
              <a:buNone/>
            </a:pPr>
            <a:r>
              <a:rPr lang="en-US" altLang="zh-CN" sz="1400">
                <a:latin typeface="微软雅黑" panose="020B0503020204020204" pitchFamily="-128" charset="-122"/>
                <a:ea typeface="微软雅黑" panose="020B0503020204020204" pitchFamily="-128" charset="-122"/>
              </a:rPr>
              <a:t>  </a:t>
            </a:r>
            <a:endParaRPr lang="en-US" altLang="zh-CN"/>
          </a:p>
        </p:txBody>
      </p:sp>
      <p:sp>
        <p:nvSpPr>
          <p:cNvPr id="5122" name="矩形 5121"/>
          <p:cNvSpPr/>
          <p:nvPr/>
        </p:nvSpPr>
        <p:spPr>
          <a:xfrm>
            <a:off x="1164276" y="1289592"/>
            <a:ext cx="4762500" cy="461665"/>
          </a:xfrm>
          <a:prstGeom prst="rect">
            <a:avLst/>
          </a:prstGeom>
          <a:noFill/>
          <a:ln w="9525">
            <a:noFill/>
          </a:ln>
        </p:spPr>
        <p:txBody>
          <a:bodyPr>
            <a:spAutoFit/>
          </a:bodyPr>
          <a:lstStyle/>
          <a:p>
            <a:pPr hangingPunct="0"/>
            <a:r>
              <a:rPr lang="zh-CN" altLang="en-US" sz="2400" b="1" dirty="0">
                <a:solidFill>
                  <a:schemeClr val="tx1">
                    <a:lumMod val="85000"/>
                    <a:lumOff val="15000"/>
                  </a:schemeClr>
                </a:solidFill>
              </a:rPr>
              <a:t>删除关键帧</a:t>
            </a:r>
            <a:endParaRPr sz="2400" b="1" dirty="0">
              <a:solidFill>
                <a:schemeClr val="tx1">
                  <a:lumMod val="85000"/>
                  <a:lumOff val="15000"/>
                </a:schemeClr>
              </a:solidFill>
            </a:endParaRPr>
          </a:p>
        </p:txBody>
      </p:sp>
      <p:sp>
        <p:nvSpPr>
          <p:cNvPr id="9" name="任意多边形: 形状 8">
            <a:extLst>
              <a:ext uri="{FF2B5EF4-FFF2-40B4-BE49-F238E27FC236}">
                <a16:creationId xmlns:a16="http://schemas.microsoft.com/office/drawing/2014/main" id="{C120D912-6D2A-4BC6-8132-BD9C832FD11D}"/>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50B24C22-DFC7-431E-8F86-1D4D87D73BF3}"/>
              </a:ext>
            </a:extLst>
          </p:cNvPr>
          <p:cNvSpPr txBox="1"/>
          <p:nvPr/>
        </p:nvSpPr>
        <p:spPr>
          <a:xfrm>
            <a:off x="1164276" y="355470"/>
            <a:ext cx="4903907" cy="584775"/>
          </a:xfrm>
          <a:prstGeom prst="rect">
            <a:avLst/>
          </a:prstGeom>
          <a:noFill/>
        </p:spPr>
        <p:txBody>
          <a:bodyPr wrap="none" rtlCol="0">
            <a:spAutoFit/>
          </a:bodyPr>
          <a:lstStyle/>
          <a:p>
            <a:r>
              <a:rPr lang="zh-CN" altLang="en-US" sz="3200" b="1" dirty="0">
                <a:solidFill>
                  <a:schemeClr val="tx1">
                    <a:lumMod val="85000"/>
                    <a:lumOff val="15000"/>
                  </a:schemeClr>
                </a:solidFill>
              </a:rPr>
              <a:t>剪映软件介绍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关键帧动画</a:t>
            </a:r>
          </a:p>
        </p:txBody>
      </p:sp>
      <p:sp>
        <p:nvSpPr>
          <p:cNvPr id="11" name="文本框 10">
            <a:extLst>
              <a:ext uri="{FF2B5EF4-FFF2-40B4-BE49-F238E27FC236}">
                <a16:creationId xmlns:a16="http://schemas.microsoft.com/office/drawing/2014/main" id="{2C1C0C3A-1004-42D2-A766-CC5EDA23215A}"/>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2" name="任意多边形: 形状 11">
            <a:extLst>
              <a:ext uri="{FF2B5EF4-FFF2-40B4-BE49-F238E27FC236}">
                <a16:creationId xmlns:a16="http://schemas.microsoft.com/office/drawing/2014/main" id="{70B44038-D5D7-49CB-A950-CC7BDEFA335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2CACED0A-0495-45BE-B6E1-C6BE6B99D0D3}"/>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4" name="图片 13" descr="文本&#10;&#10;描述已自动生成">
            <a:extLst>
              <a:ext uri="{FF2B5EF4-FFF2-40B4-BE49-F238E27FC236}">
                <a16:creationId xmlns:a16="http://schemas.microsoft.com/office/drawing/2014/main" id="{6CC9D8FD-E8A0-4900-904D-8A245EF5D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3" name="图片 2">
            <a:extLst>
              <a:ext uri="{FF2B5EF4-FFF2-40B4-BE49-F238E27FC236}">
                <a16:creationId xmlns:a16="http://schemas.microsoft.com/office/drawing/2014/main" id="{C7566A67-BDAB-BC85-9CDA-58008DAD5066}"/>
              </a:ext>
            </a:extLst>
          </p:cNvPr>
          <p:cNvPicPr>
            <a:picLocks noChangeAspect="1"/>
          </p:cNvPicPr>
          <p:nvPr/>
        </p:nvPicPr>
        <p:blipFill>
          <a:blip r:embed="rId3"/>
          <a:stretch>
            <a:fillRect/>
          </a:stretch>
        </p:blipFill>
        <p:spPr>
          <a:xfrm>
            <a:off x="271574" y="1844190"/>
            <a:ext cx="8095767" cy="4854298"/>
          </a:xfrm>
          <a:prstGeom prst="rect">
            <a:avLst/>
          </a:prstGeom>
        </p:spPr>
      </p:pic>
      <p:sp>
        <p:nvSpPr>
          <p:cNvPr id="17" name="文本框 16">
            <a:extLst>
              <a:ext uri="{FF2B5EF4-FFF2-40B4-BE49-F238E27FC236}">
                <a16:creationId xmlns:a16="http://schemas.microsoft.com/office/drawing/2014/main" id="{90F3791E-3967-4EF6-755D-05D15810BB06}"/>
              </a:ext>
            </a:extLst>
          </p:cNvPr>
          <p:cNvSpPr txBox="1"/>
          <p:nvPr/>
        </p:nvSpPr>
        <p:spPr>
          <a:xfrm>
            <a:off x="8576925" y="1693973"/>
            <a:ext cx="901400" cy="369332"/>
          </a:xfrm>
          <a:prstGeom prst="rect">
            <a:avLst/>
          </a:prstGeom>
          <a:noFill/>
        </p:spPr>
        <p:txBody>
          <a:bodyPr wrap="square" rtlCol="0">
            <a:spAutoFit/>
          </a:bodyPr>
          <a:lstStyle/>
          <a:p>
            <a:r>
              <a:rPr lang="zh-CN" altLang="en-US" b="1" dirty="0">
                <a:solidFill>
                  <a:schemeClr val="bg1"/>
                </a:solidFill>
              </a:rPr>
              <a:t>关键帧</a:t>
            </a:r>
          </a:p>
        </p:txBody>
      </p:sp>
      <p:sp>
        <p:nvSpPr>
          <p:cNvPr id="2" name="矩形 1">
            <a:extLst>
              <a:ext uri="{FF2B5EF4-FFF2-40B4-BE49-F238E27FC236}">
                <a16:creationId xmlns:a16="http://schemas.microsoft.com/office/drawing/2014/main" id="{4A87E917-1119-1400-29D2-639C9B90D9CD}"/>
              </a:ext>
            </a:extLst>
          </p:cNvPr>
          <p:cNvSpPr/>
          <p:nvPr/>
        </p:nvSpPr>
        <p:spPr>
          <a:xfrm>
            <a:off x="206265" y="4585745"/>
            <a:ext cx="8248966" cy="21969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1E82D910-FF47-7C94-F1C0-8FA82BF57A3D}"/>
              </a:ext>
            </a:extLst>
          </p:cNvPr>
          <p:cNvPicPr>
            <a:picLocks noChangeAspect="1"/>
          </p:cNvPicPr>
          <p:nvPr/>
        </p:nvPicPr>
        <p:blipFill rotWithShape="1">
          <a:blip r:embed="rId3"/>
          <a:srcRect t="70608" r="52274" b="8365"/>
          <a:stretch/>
        </p:blipFill>
        <p:spPr>
          <a:xfrm>
            <a:off x="3322168" y="3193190"/>
            <a:ext cx="8598258" cy="2271508"/>
          </a:xfrm>
          <a:prstGeom prst="rect">
            <a:avLst/>
          </a:prstGeom>
        </p:spPr>
      </p:pic>
      <p:sp>
        <p:nvSpPr>
          <p:cNvPr id="7" name="矩形 6">
            <a:extLst>
              <a:ext uri="{FF2B5EF4-FFF2-40B4-BE49-F238E27FC236}">
                <a16:creationId xmlns:a16="http://schemas.microsoft.com/office/drawing/2014/main" id="{5982BF05-276D-4180-50EE-61406A1514FA}"/>
              </a:ext>
            </a:extLst>
          </p:cNvPr>
          <p:cNvSpPr/>
          <p:nvPr/>
        </p:nvSpPr>
        <p:spPr>
          <a:xfrm>
            <a:off x="5854540" y="3446832"/>
            <a:ext cx="480952" cy="72829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12204865-FF3B-6A0A-B37F-F6AC8A3038A3}"/>
              </a:ext>
            </a:extLst>
          </p:cNvPr>
          <p:cNvSpPr txBox="1"/>
          <p:nvPr/>
        </p:nvSpPr>
        <p:spPr>
          <a:xfrm>
            <a:off x="6444825" y="3764441"/>
            <a:ext cx="4533918" cy="369332"/>
          </a:xfrm>
          <a:prstGeom prst="rect">
            <a:avLst/>
          </a:prstGeom>
          <a:noFill/>
        </p:spPr>
        <p:txBody>
          <a:bodyPr wrap="square" rtlCol="0">
            <a:spAutoFit/>
          </a:bodyPr>
          <a:lstStyle/>
          <a:p>
            <a:r>
              <a:rPr lang="zh-CN" altLang="en-US" b="1" dirty="0">
                <a:solidFill>
                  <a:srgbClr val="FFC000"/>
                </a:solidFill>
              </a:rPr>
              <a:t>选中某个关键帧后按</a:t>
            </a:r>
            <a:r>
              <a:rPr lang="en-US" altLang="zh-CN" b="1" dirty="0">
                <a:solidFill>
                  <a:srgbClr val="FFC000"/>
                </a:solidFill>
              </a:rPr>
              <a:t>Backspace</a:t>
            </a:r>
            <a:r>
              <a:rPr lang="zh-CN" altLang="en-US" b="1" dirty="0">
                <a:solidFill>
                  <a:srgbClr val="FFC000"/>
                </a:solidFill>
              </a:rPr>
              <a:t>即可</a:t>
            </a:r>
          </a:p>
        </p:txBody>
      </p:sp>
    </p:spTree>
    <p:extLst>
      <p:ext uri="{BB962C8B-B14F-4D97-AF65-F5344CB8AC3E}">
        <p14:creationId xmlns:p14="http://schemas.microsoft.com/office/powerpoint/2010/main" val="79482272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4950EFD-6C74-4F12-A945-2854C68C9662}"/>
              </a:ext>
            </a:extLst>
          </p:cNvPr>
          <p:cNvPicPr>
            <a:picLocks noChangeAspect="1"/>
          </p:cNvPicPr>
          <p:nvPr/>
        </p:nvPicPr>
        <p:blipFill rotWithShape="1">
          <a:blip r:embed="rId3"/>
          <a:srcRect l="19532" b="48526"/>
          <a:stretch/>
        </p:blipFill>
        <p:spPr>
          <a:xfrm>
            <a:off x="-1" y="1160309"/>
            <a:ext cx="10118601" cy="5697691"/>
          </a:xfrm>
          <a:prstGeom prst="rect">
            <a:avLst/>
          </a:prstGeom>
        </p:spPr>
      </p:pic>
      <p:pic>
        <p:nvPicPr>
          <p:cNvPr id="17" name="图片 16">
            <a:extLst>
              <a:ext uri="{FF2B5EF4-FFF2-40B4-BE49-F238E27FC236}">
                <a16:creationId xmlns:a16="http://schemas.microsoft.com/office/drawing/2014/main" id="{A44D15B5-B202-43DB-A99B-2A534D96796C}"/>
              </a:ext>
            </a:extLst>
          </p:cNvPr>
          <p:cNvPicPr>
            <a:picLocks noChangeAspect="1"/>
          </p:cNvPicPr>
          <p:nvPr/>
        </p:nvPicPr>
        <p:blipFill rotWithShape="1">
          <a:blip r:embed="rId4"/>
          <a:srcRect t="17174" r="25859"/>
          <a:stretch/>
        </p:blipFill>
        <p:spPr>
          <a:xfrm>
            <a:off x="10153481" y="0"/>
            <a:ext cx="2038519" cy="2590405"/>
          </a:xfrm>
          <a:prstGeom prst="rect">
            <a:avLst/>
          </a:prstGeom>
        </p:spPr>
      </p:pic>
      <p:sp>
        <p:nvSpPr>
          <p:cNvPr id="4" name="文本框 3">
            <a:extLst>
              <a:ext uri="{FF2B5EF4-FFF2-40B4-BE49-F238E27FC236}">
                <a16:creationId xmlns:a16="http://schemas.microsoft.com/office/drawing/2014/main" id="{972C195D-2045-4DFC-BDA2-D640C745ED6C}"/>
              </a:ext>
            </a:extLst>
          </p:cNvPr>
          <p:cNvSpPr txBox="1"/>
          <p:nvPr/>
        </p:nvSpPr>
        <p:spPr>
          <a:xfrm>
            <a:off x="766763" y="2031276"/>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04</a:t>
            </a:r>
            <a:endParaRPr lang="zh-CN" altLang="en-US" sz="11500" b="1" dirty="0">
              <a:solidFill>
                <a:schemeClr val="accent3">
                  <a:lumMod val="20000"/>
                  <a:lumOff val="80000"/>
                </a:schemeClr>
              </a:solidFill>
              <a:latin typeface="+mn-ea"/>
            </a:endParaRPr>
          </a:p>
        </p:txBody>
      </p:sp>
      <p:sp>
        <p:nvSpPr>
          <p:cNvPr id="3" name="文本框 2">
            <a:extLst>
              <a:ext uri="{FF2B5EF4-FFF2-40B4-BE49-F238E27FC236}">
                <a16:creationId xmlns:a16="http://schemas.microsoft.com/office/drawing/2014/main" id="{416C853E-6415-49C4-A4CD-83444689E58A}"/>
              </a:ext>
            </a:extLst>
          </p:cNvPr>
          <p:cNvSpPr txBox="1"/>
          <p:nvPr/>
        </p:nvSpPr>
        <p:spPr>
          <a:xfrm>
            <a:off x="766763" y="3893325"/>
            <a:ext cx="6624464" cy="861774"/>
          </a:xfrm>
          <a:prstGeom prst="rect">
            <a:avLst/>
          </a:prstGeom>
          <a:noFill/>
        </p:spPr>
        <p:txBody>
          <a:bodyPr wrap="square" rtlCol="0">
            <a:spAutoFit/>
          </a:bodyPr>
          <a:lstStyle/>
          <a:p>
            <a:r>
              <a:rPr lang="zh-CN" altLang="en-US" sz="5000" b="1" spc="600" dirty="0">
                <a:solidFill>
                  <a:schemeClr val="tx1">
                    <a:lumMod val="85000"/>
                    <a:lumOff val="15000"/>
                  </a:schemeClr>
                </a:solidFill>
              </a:rPr>
              <a:t>实践环节</a:t>
            </a:r>
          </a:p>
        </p:txBody>
      </p:sp>
      <p:sp>
        <p:nvSpPr>
          <p:cNvPr id="8" name="任意多边形: 形状 7">
            <a:extLst>
              <a:ext uri="{FF2B5EF4-FFF2-40B4-BE49-F238E27FC236}">
                <a16:creationId xmlns:a16="http://schemas.microsoft.com/office/drawing/2014/main" id="{B6FC3C2D-B56B-4187-9D17-AB05832576AD}"/>
              </a:ext>
            </a:extLst>
          </p:cNvPr>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6360020B-8CDF-4D02-86DC-1D595B64ACAB}"/>
              </a:ext>
            </a:extLst>
          </p:cNvPr>
          <p:cNvSpPr txBox="1"/>
          <p:nvPr/>
        </p:nvSpPr>
        <p:spPr>
          <a:xfrm>
            <a:off x="882787" y="5025877"/>
            <a:ext cx="7828596" cy="406971"/>
          </a:xfrm>
          <a:prstGeom prst="rect">
            <a:avLst/>
          </a:prstGeom>
          <a:noFill/>
        </p:spPr>
        <p:txBody>
          <a:bodyPr wrap="square" rtlCol="0">
            <a:spAutoFit/>
          </a:bodyPr>
          <a:lstStyle/>
          <a:p>
            <a:pPr>
              <a:lnSpc>
                <a:spcPct val="125000"/>
              </a:lnSpc>
            </a:pPr>
            <a:r>
              <a:rPr lang="zh-CN" altLang="en-US" sz="1800" dirty="0">
                <a:latin typeface="微软雅黑" panose="020B0503020204020204" pitchFamily="-128" charset="-122"/>
                <a:ea typeface="微软雅黑" panose="020B0503020204020204" pitchFamily="-128" charset="-122"/>
              </a:rPr>
              <a:t>一起来动手操作吧</a:t>
            </a:r>
            <a:r>
              <a:rPr lang="en-US" altLang="zh-CN" sz="1800" dirty="0">
                <a:latin typeface="微软雅黑" panose="020B0503020204020204" pitchFamily="-128" charset="-122"/>
                <a:ea typeface="微软雅黑" panose="020B0503020204020204" pitchFamily="-128" charset="-122"/>
              </a:rPr>
              <a:t>~</a:t>
            </a:r>
            <a:endParaRPr lang="zh-CN" altLang="en-US" sz="1800" dirty="0">
              <a:latin typeface="微软雅黑" panose="020B0503020204020204" pitchFamily="-128" charset="-122"/>
              <a:ea typeface="微软雅黑" panose="020B0503020204020204" pitchFamily="-128" charset="-122"/>
            </a:endParaRPr>
          </a:p>
        </p:txBody>
      </p:sp>
      <p:sp>
        <p:nvSpPr>
          <p:cNvPr id="11" name="任意多边形: 形状 10">
            <a:extLst>
              <a:ext uri="{FF2B5EF4-FFF2-40B4-BE49-F238E27FC236}">
                <a16:creationId xmlns:a16="http://schemas.microsoft.com/office/drawing/2014/main" id="{5A6FA8ED-D3D3-4545-95AD-08426AEFD55D}"/>
              </a:ext>
            </a:extLst>
          </p:cNvPr>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3253FA98-EE50-443C-A748-681D051F3A60}"/>
              </a:ext>
            </a:extLst>
          </p:cNvPr>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ABF3114B-F0D6-4285-AB0A-463C70E4FC93}"/>
              </a:ext>
            </a:extLst>
          </p:cNvPr>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4543C0E7-5B10-4FEF-965A-C862B46EC9F5}"/>
              </a:ext>
            </a:extLst>
          </p:cNvPr>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 name="图片 5" descr="文本&#10;&#10;描述已自动生成">
            <a:extLst>
              <a:ext uri="{FF2B5EF4-FFF2-40B4-BE49-F238E27FC236}">
                <a16:creationId xmlns:a16="http://schemas.microsoft.com/office/drawing/2014/main" id="{5A39F7C7-D718-471C-91DF-F63A79E8A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49" y="-28953"/>
            <a:ext cx="4038600" cy="918484"/>
          </a:xfrm>
          <a:prstGeom prst="rect">
            <a:avLst/>
          </a:prstGeom>
        </p:spPr>
      </p:pic>
    </p:spTree>
    <p:extLst>
      <p:ext uri="{BB962C8B-B14F-4D97-AF65-F5344CB8AC3E}">
        <p14:creationId xmlns:p14="http://schemas.microsoft.com/office/powerpoint/2010/main" val="42137382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矩形 8196"/>
          <p:cNvSpPr/>
          <p:nvPr/>
        </p:nvSpPr>
        <p:spPr>
          <a:xfrm>
            <a:off x="1502121" y="1296370"/>
            <a:ext cx="7810500" cy="461665"/>
          </a:xfrm>
          <a:prstGeom prst="rect">
            <a:avLst/>
          </a:prstGeom>
          <a:noFill/>
          <a:ln w="9525">
            <a:noFill/>
          </a:ln>
        </p:spPr>
        <p:txBody>
          <a:bodyPr>
            <a:spAutoFit/>
          </a:bodyPr>
          <a:lstStyle/>
          <a:p>
            <a:pPr hangingPunct="0"/>
            <a:r>
              <a:rPr lang="zh-CN" altLang="en-US" sz="2400" b="1" dirty="0">
                <a:solidFill>
                  <a:schemeClr val="tx1">
                    <a:lumMod val="85000"/>
                    <a:lumOff val="15000"/>
                  </a:schemeClr>
                </a:solidFill>
                <a:sym typeface="+mn-ea"/>
              </a:rPr>
              <a:t>操作步骤</a:t>
            </a:r>
            <a:endParaRPr sz="2400" b="1" dirty="0">
              <a:solidFill>
                <a:schemeClr val="tx1">
                  <a:lumMod val="85000"/>
                  <a:lumOff val="15000"/>
                </a:schemeClr>
              </a:solidFill>
            </a:endParaRPr>
          </a:p>
        </p:txBody>
      </p:sp>
      <p:sp>
        <p:nvSpPr>
          <p:cNvPr id="5" name="矩形 4"/>
          <p:cNvSpPr/>
          <p:nvPr/>
        </p:nvSpPr>
        <p:spPr>
          <a:xfrm>
            <a:off x="1502121" y="1872118"/>
            <a:ext cx="7810500" cy="966547"/>
          </a:xfrm>
          <a:prstGeom prst="rect">
            <a:avLst/>
          </a:prstGeom>
          <a:noFill/>
        </p:spPr>
        <p:txBody>
          <a:bodyPr wrap="square" rtlCol="0">
            <a:spAutoFit/>
          </a:bodyPr>
          <a:lstStyle/>
          <a:p>
            <a:pPr algn="just">
              <a:lnSpc>
                <a:spcPct val="150000"/>
              </a:lnSpc>
            </a:pPr>
            <a:r>
              <a:rPr lang="en-US" sz="2000" dirty="0">
                <a:solidFill>
                  <a:schemeClr val="tx1">
                    <a:lumMod val="85000"/>
                    <a:lumOff val="15000"/>
                  </a:schemeClr>
                </a:solidFill>
                <a:latin typeface="+mj-ea"/>
                <a:ea typeface="+mj-ea"/>
              </a:rPr>
              <a:t> 1.</a:t>
            </a:r>
            <a:r>
              <a:rPr lang="zh-CN" altLang="en-US" sz="2000" dirty="0">
                <a:solidFill>
                  <a:schemeClr val="tx1">
                    <a:lumMod val="85000"/>
                    <a:lumOff val="15000"/>
                  </a:schemeClr>
                </a:solidFill>
                <a:latin typeface="+mj-ea"/>
                <a:ea typeface="+mj-ea"/>
              </a:rPr>
              <a:t>下载素材包</a:t>
            </a:r>
            <a:endParaRPr lang="en-US" altLang="zh-CN" sz="2000" dirty="0">
              <a:solidFill>
                <a:schemeClr val="tx1">
                  <a:lumMod val="85000"/>
                  <a:lumOff val="15000"/>
                </a:schemeClr>
              </a:solidFill>
              <a:latin typeface="+mj-ea"/>
              <a:ea typeface="+mj-ea"/>
            </a:endParaRPr>
          </a:p>
          <a:p>
            <a:pPr algn="just">
              <a:lnSpc>
                <a:spcPct val="150000"/>
              </a:lnSpc>
            </a:pPr>
            <a:r>
              <a:rPr lang="en-US" altLang="zh-CN" sz="2000" b="0" i="0" dirty="0">
                <a:solidFill>
                  <a:srgbClr val="212529"/>
                </a:solidFill>
                <a:effectLst/>
                <a:latin typeface="-apple-system"/>
              </a:rPr>
              <a:t>https://cloud.tsinghua.edu.cn/f/8e0c2ee44d4243318166/?dl=1</a:t>
            </a:r>
            <a:endParaRPr lang="zh-CN" altLang="en-US" sz="2000" dirty="0">
              <a:solidFill>
                <a:schemeClr val="tx1">
                  <a:lumMod val="85000"/>
                  <a:lumOff val="15000"/>
                </a:schemeClr>
              </a:solidFill>
              <a:latin typeface="+mj-ea"/>
              <a:ea typeface="+mj-ea"/>
            </a:endParaRPr>
          </a:p>
        </p:txBody>
      </p:sp>
      <p:sp>
        <p:nvSpPr>
          <p:cNvPr id="9" name="任意多边形: 形状 8">
            <a:extLst>
              <a:ext uri="{FF2B5EF4-FFF2-40B4-BE49-F238E27FC236}">
                <a16:creationId xmlns:a16="http://schemas.microsoft.com/office/drawing/2014/main" id="{AC5F3C05-E06B-40C3-B8D4-DD5E760747CF}"/>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D00F305A-F14E-4DA3-9D6B-FEC6D43D09A8}"/>
              </a:ext>
            </a:extLst>
          </p:cNvPr>
          <p:cNvSpPr txBox="1"/>
          <p:nvPr/>
        </p:nvSpPr>
        <p:spPr>
          <a:xfrm>
            <a:off x="1164276" y="355470"/>
            <a:ext cx="2133918" cy="584775"/>
          </a:xfrm>
          <a:prstGeom prst="rect">
            <a:avLst/>
          </a:prstGeom>
          <a:noFill/>
        </p:spPr>
        <p:txBody>
          <a:bodyPr wrap="none" rtlCol="0">
            <a:spAutoFit/>
          </a:bodyPr>
          <a:lstStyle/>
          <a:p>
            <a:r>
              <a:rPr lang="zh-CN" altLang="en-US" sz="3200" b="1" spc="600" dirty="0">
                <a:solidFill>
                  <a:schemeClr val="tx1">
                    <a:lumMod val="85000"/>
                    <a:lumOff val="15000"/>
                  </a:schemeClr>
                </a:solidFill>
                <a:latin typeface="微软雅黑" panose="020B0503020204020204" pitchFamily="-128" charset="-122"/>
                <a:ea typeface="微软雅黑" panose="020B0503020204020204" pitchFamily="-128" charset="-122"/>
              </a:rPr>
              <a:t>实践环节</a:t>
            </a:r>
            <a:endParaRPr lang="zh-CN" altLang="en-US" sz="3200" b="1" spc="600" dirty="0">
              <a:solidFill>
                <a:schemeClr val="tx1">
                  <a:lumMod val="85000"/>
                  <a:lumOff val="15000"/>
                </a:schemeClr>
              </a:solidFill>
            </a:endParaRPr>
          </a:p>
        </p:txBody>
      </p:sp>
      <p:sp>
        <p:nvSpPr>
          <p:cNvPr id="11" name="文本框 10">
            <a:extLst>
              <a:ext uri="{FF2B5EF4-FFF2-40B4-BE49-F238E27FC236}">
                <a16:creationId xmlns:a16="http://schemas.microsoft.com/office/drawing/2014/main" id="{9BF4FF7D-CEE5-4FDC-9ED0-36E70E52B65E}"/>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07</a:t>
            </a:r>
            <a:endParaRPr lang="zh-CN" altLang="en-US" sz="2800" b="1" dirty="0">
              <a:solidFill>
                <a:schemeClr val="bg1"/>
              </a:solidFill>
            </a:endParaRPr>
          </a:p>
        </p:txBody>
      </p:sp>
      <p:sp>
        <p:nvSpPr>
          <p:cNvPr id="12" name="任意多边形: 形状 11">
            <a:extLst>
              <a:ext uri="{FF2B5EF4-FFF2-40B4-BE49-F238E27FC236}">
                <a16:creationId xmlns:a16="http://schemas.microsoft.com/office/drawing/2014/main" id="{BAA312B2-445A-4298-9E21-353259FF7373}"/>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62487FED-764C-41A7-BA7F-F25957D0A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4" name="图片 3">
            <a:extLst>
              <a:ext uri="{FF2B5EF4-FFF2-40B4-BE49-F238E27FC236}">
                <a16:creationId xmlns:a16="http://schemas.microsoft.com/office/drawing/2014/main" id="{09AE6308-CBB4-4313-80C3-2FF644004550}"/>
              </a:ext>
            </a:extLst>
          </p:cNvPr>
          <p:cNvPicPr>
            <a:picLocks noChangeAspect="1"/>
          </p:cNvPicPr>
          <p:nvPr/>
        </p:nvPicPr>
        <p:blipFill>
          <a:blip r:embed="rId3"/>
          <a:stretch>
            <a:fillRect/>
          </a:stretch>
        </p:blipFill>
        <p:spPr>
          <a:xfrm>
            <a:off x="942018" y="3266757"/>
            <a:ext cx="10010775" cy="2324100"/>
          </a:xfrm>
          <a:prstGeom prst="rect">
            <a:avLst/>
          </a:prstGeom>
        </p:spPr>
      </p:pic>
    </p:spTree>
    <p:extLst>
      <p:ext uri="{BB962C8B-B14F-4D97-AF65-F5344CB8AC3E}">
        <p14:creationId xmlns:p14="http://schemas.microsoft.com/office/powerpoint/2010/main" val="23875200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矩形 8196"/>
          <p:cNvSpPr/>
          <p:nvPr/>
        </p:nvSpPr>
        <p:spPr>
          <a:xfrm>
            <a:off x="1502121" y="1296370"/>
            <a:ext cx="7810500" cy="461665"/>
          </a:xfrm>
          <a:prstGeom prst="rect">
            <a:avLst/>
          </a:prstGeom>
          <a:noFill/>
          <a:ln w="9525">
            <a:noFill/>
          </a:ln>
        </p:spPr>
        <p:txBody>
          <a:bodyPr>
            <a:spAutoFit/>
          </a:bodyPr>
          <a:lstStyle/>
          <a:p>
            <a:pPr hangingPunct="0"/>
            <a:r>
              <a:rPr lang="zh-CN" altLang="en-US" sz="2400" b="1" dirty="0">
                <a:solidFill>
                  <a:schemeClr val="tx1">
                    <a:lumMod val="85000"/>
                    <a:lumOff val="15000"/>
                  </a:schemeClr>
                </a:solidFill>
                <a:sym typeface="+mn-ea"/>
              </a:rPr>
              <a:t>操作步骤</a:t>
            </a:r>
            <a:endParaRPr sz="2400" b="1" dirty="0">
              <a:solidFill>
                <a:schemeClr val="tx1">
                  <a:lumMod val="85000"/>
                  <a:lumOff val="15000"/>
                </a:schemeClr>
              </a:solidFill>
            </a:endParaRPr>
          </a:p>
        </p:txBody>
      </p:sp>
      <p:sp>
        <p:nvSpPr>
          <p:cNvPr id="5" name="矩形 4"/>
          <p:cNvSpPr/>
          <p:nvPr/>
        </p:nvSpPr>
        <p:spPr>
          <a:xfrm>
            <a:off x="1502121" y="1940112"/>
            <a:ext cx="7810500" cy="615040"/>
          </a:xfrm>
          <a:prstGeom prst="rect">
            <a:avLst/>
          </a:prstGeom>
          <a:noFill/>
        </p:spPr>
        <p:txBody>
          <a:bodyPr wrap="square" rtlCol="0">
            <a:spAutoFit/>
          </a:bodyPr>
          <a:lstStyle/>
          <a:p>
            <a:pPr algn="just">
              <a:lnSpc>
                <a:spcPct val="200000"/>
              </a:lnSpc>
            </a:pPr>
            <a:r>
              <a:rPr lang="en-US" sz="2000" dirty="0">
                <a:solidFill>
                  <a:schemeClr val="tx1">
                    <a:lumMod val="85000"/>
                    <a:lumOff val="15000"/>
                  </a:schemeClr>
                </a:solidFill>
                <a:latin typeface="+mj-ea"/>
                <a:ea typeface="+mj-ea"/>
              </a:rPr>
              <a:t> 2.</a:t>
            </a:r>
            <a:r>
              <a:rPr lang="zh-CN" altLang="en-US" sz="2000" dirty="0">
                <a:solidFill>
                  <a:schemeClr val="tx1">
                    <a:lumMod val="85000"/>
                    <a:lumOff val="15000"/>
                  </a:schemeClr>
                </a:solidFill>
                <a:latin typeface="+mj-ea"/>
                <a:ea typeface="+mj-ea"/>
              </a:rPr>
              <a:t>打开</a:t>
            </a:r>
            <a:r>
              <a:rPr lang="en-US" altLang="zh-CN" sz="2000" dirty="0">
                <a:solidFill>
                  <a:schemeClr val="tx1">
                    <a:lumMod val="85000"/>
                    <a:lumOff val="15000"/>
                  </a:schemeClr>
                </a:solidFill>
                <a:latin typeface="+mj-ea"/>
                <a:ea typeface="+mj-ea"/>
              </a:rPr>
              <a:t>PR</a:t>
            </a:r>
            <a:r>
              <a:rPr lang="zh-CN" altLang="en-US" sz="2000" dirty="0">
                <a:solidFill>
                  <a:schemeClr val="tx1">
                    <a:lumMod val="85000"/>
                    <a:lumOff val="15000"/>
                  </a:schemeClr>
                </a:solidFill>
                <a:latin typeface="+mj-ea"/>
                <a:ea typeface="+mj-ea"/>
              </a:rPr>
              <a:t>，将</a:t>
            </a:r>
            <a:r>
              <a:rPr lang="en-US" altLang="zh-CN" sz="2000" dirty="0">
                <a:solidFill>
                  <a:schemeClr val="tx1">
                    <a:lumMod val="85000"/>
                    <a:lumOff val="15000"/>
                  </a:schemeClr>
                </a:solidFill>
                <a:latin typeface="+mj-ea"/>
                <a:ea typeface="+mj-ea"/>
              </a:rPr>
              <a:t>BGM</a:t>
            </a:r>
            <a:r>
              <a:rPr lang="zh-CN" altLang="en-US" sz="2000" dirty="0">
                <a:solidFill>
                  <a:schemeClr val="tx1">
                    <a:lumMod val="85000"/>
                    <a:lumOff val="15000"/>
                  </a:schemeClr>
                </a:solidFill>
                <a:latin typeface="+mj-ea"/>
                <a:ea typeface="+mj-ea"/>
              </a:rPr>
              <a:t>和总片段导入</a:t>
            </a:r>
          </a:p>
        </p:txBody>
      </p:sp>
      <p:sp>
        <p:nvSpPr>
          <p:cNvPr id="9" name="任意多边形: 形状 8">
            <a:extLst>
              <a:ext uri="{FF2B5EF4-FFF2-40B4-BE49-F238E27FC236}">
                <a16:creationId xmlns:a16="http://schemas.microsoft.com/office/drawing/2014/main" id="{AC5F3C05-E06B-40C3-B8D4-DD5E760747CF}"/>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D00F305A-F14E-4DA3-9D6B-FEC6D43D09A8}"/>
              </a:ext>
            </a:extLst>
          </p:cNvPr>
          <p:cNvSpPr txBox="1"/>
          <p:nvPr/>
        </p:nvSpPr>
        <p:spPr>
          <a:xfrm>
            <a:off x="1164276" y="355470"/>
            <a:ext cx="2133918" cy="584775"/>
          </a:xfrm>
          <a:prstGeom prst="rect">
            <a:avLst/>
          </a:prstGeom>
          <a:noFill/>
        </p:spPr>
        <p:txBody>
          <a:bodyPr wrap="none" rtlCol="0">
            <a:spAutoFit/>
          </a:bodyPr>
          <a:lstStyle/>
          <a:p>
            <a:r>
              <a:rPr lang="zh-CN" altLang="en-US" sz="3200" b="1" spc="600" dirty="0">
                <a:solidFill>
                  <a:schemeClr val="tx1">
                    <a:lumMod val="85000"/>
                    <a:lumOff val="15000"/>
                  </a:schemeClr>
                </a:solidFill>
                <a:latin typeface="微软雅黑" panose="020B0503020204020204" pitchFamily="-128" charset="-122"/>
                <a:ea typeface="微软雅黑" panose="020B0503020204020204" pitchFamily="-128" charset="-122"/>
              </a:rPr>
              <a:t>实践环节</a:t>
            </a:r>
            <a:endParaRPr lang="zh-CN" altLang="en-US" sz="3200" b="1" spc="600" dirty="0">
              <a:solidFill>
                <a:schemeClr val="tx1">
                  <a:lumMod val="85000"/>
                  <a:lumOff val="15000"/>
                </a:schemeClr>
              </a:solidFill>
            </a:endParaRPr>
          </a:p>
        </p:txBody>
      </p:sp>
      <p:sp>
        <p:nvSpPr>
          <p:cNvPr id="11" name="文本框 10">
            <a:extLst>
              <a:ext uri="{FF2B5EF4-FFF2-40B4-BE49-F238E27FC236}">
                <a16:creationId xmlns:a16="http://schemas.microsoft.com/office/drawing/2014/main" id="{9BF4FF7D-CEE5-4FDC-9ED0-36E70E52B65E}"/>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07</a:t>
            </a:r>
            <a:endParaRPr lang="zh-CN" altLang="en-US" sz="2800" b="1" dirty="0">
              <a:solidFill>
                <a:schemeClr val="bg1"/>
              </a:solidFill>
            </a:endParaRPr>
          </a:p>
        </p:txBody>
      </p:sp>
      <p:sp>
        <p:nvSpPr>
          <p:cNvPr id="12" name="任意多边形: 形状 11">
            <a:extLst>
              <a:ext uri="{FF2B5EF4-FFF2-40B4-BE49-F238E27FC236}">
                <a16:creationId xmlns:a16="http://schemas.microsoft.com/office/drawing/2014/main" id="{BAA312B2-445A-4298-9E21-353259FF7373}"/>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62487FED-764C-41A7-BA7F-F25957D0A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2" name="星形: 四角 1">
            <a:extLst>
              <a:ext uri="{FF2B5EF4-FFF2-40B4-BE49-F238E27FC236}">
                <a16:creationId xmlns:a16="http://schemas.microsoft.com/office/drawing/2014/main" id="{C2B941CC-933C-477E-A3EF-C489FD06252D}"/>
              </a:ext>
            </a:extLst>
          </p:cNvPr>
          <p:cNvSpPr/>
          <p:nvPr/>
        </p:nvSpPr>
        <p:spPr>
          <a:xfrm>
            <a:off x="1691067" y="5237459"/>
            <a:ext cx="637309" cy="648341"/>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星形: 四角 13">
            <a:extLst>
              <a:ext uri="{FF2B5EF4-FFF2-40B4-BE49-F238E27FC236}">
                <a16:creationId xmlns:a16="http://schemas.microsoft.com/office/drawing/2014/main" id="{90DC9B76-883B-4769-96AB-43A0627237A1}"/>
              </a:ext>
            </a:extLst>
          </p:cNvPr>
          <p:cNvSpPr/>
          <p:nvPr/>
        </p:nvSpPr>
        <p:spPr>
          <a:xfrm>
            <a:off x="9896763" y="5237459"/>
            <a:ext cx="637309" cy="648341"/>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48FB0F92-3C24-4FC9-98F9-E9AF6A540054}"/>
              </a:ext>
            </a:extLst>
          </p:cNvPr>
          <p:cNvPicPr>
            <a:picLocks noChangeAspect="1"/>
          </p:cNvPicPr>
          <p:nvPr/>
        </p:nvPicPr>
        <p:blipFill>
          <a:blip r:embed="rId3"/>
          <a:stretch>
            <a:fillRect/>
          </a:stretch>
        </p:blipFill>
        <p:spPr>
          <a:xfrm>
            <a:off x="983582" y="2775866"/>
            <a:ext cx="10010775" cy="2324100"/>
          </a:xfrm>
          <a:prstGeom prst="rect">
            <a:avLst/>
          </a:prstGeom>
        </p:spPr>
      </p:pic>
    </p:spTree>
    <p:extLst>
      <p:ext uri="{BB962C8B-B14F-4D97-AF65-F5344CB8AC3E}">
        <p14:creationId xmlns:p14="http://schemas.microsoft.com/office/powerpoint/2010/main" val="35637905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矩形 8196"/>
          <p:cNvSpPr/>
          <p:nvPr/>
        </p:nvSpPr>
        <p:spPr>
          <a:xfrm>
            <a:off x="1502121" y="1296370"/>
            <a:ext cx="7810500" cy="461665"/>
          </a:xfrm>
          <a:prstGeom prst="rect">
            <a:avLst/>
          </a:prstGeom>
          <a:noFill/>
          <a:ln w="9525">
            <a:noFill/>
          </a:ln>
        </p:spPr>
        <p:txBody>
          <a:bodyPr>
            <a:spAutoFit/>
          </a:bodyPr>
          <a:lstStyle/>
          <a:p>
            <a:pPr hangingPunct="0"/>
            <a:r>
              <a:rPr lang="zh-CN" altLang="en-US" sz="2400" b="1" dirty="0">
                <a:solidFill>
                  <a:schemeClr val="tx1">
                    <a:lumMod val="85000"/>
                    <a:lumOff val="15000"/>
                  </a:schemeClr>
                </a:solidFill>
                <a:sym typeface="+mn-ea"/>
              </a:rPr>
              <a:t>操作步骤</a:t>
            </a:r>
            <a:endParaRPr sz="2400" b="1" dirty="0">
              <a:solidFill>
                <a:schemeClr val="tx1">
                  <a:lumMod val="85000"/>
                  <a:lumOff val="15000"/>
                </a:schemeClr>
              </a:solidFill>
            </a:endParaRPr>
          </a:p>
        </p:txBody>
      </p:sp>
      <p:sp>
        <p:nvSpPr>
          <p:cNvPr id="5" name="矩形 4"/>
          <p:cNvSpPr/>
          <p:nvPr/>
        </p:nvSpPr>
        <p:spPr>
          <a:xfrm>
            <a:off x="1502121" y="1940112"/>
            <a:ext cx="7810500" cy="4308359"/>
          </a:xfrm>
          <a:prstGeom prst="rect">
            <a:avLst/>
          </a:prstGeom>
          <a:noFill/>
        </p:spPr>
        <p:txBody>
          <a:bodyPr wrap="square" rtlCol="0">
            <a:spAutoFit/>
          </a:bodyPr>
          <a:lstStyle/>
          <a:p>
            <a:pPr algn="just">
              <a:lnSpc>
                <a:spcPct val="200000"/>
              </a:lnSpc>
            </a:pPr>
            <a:r>
              <a:rPr lang="en-US" sz="2000" dirty="0">
                <a:solidFill>
                  <a:schemeClr val="tx1">
                    <a:lumMod val="85000"/>
                    <a:lumOff val="15000"/>
                  </a:schemeClr>
                </a:solidFill>
                <a:latin typeface="+mj-ea"/>
                <a:ea typeface="+mj-ea"/>
              </a:rPr>
              <a:t>3. </a:t>
            </a:r>
            <a:r>
              <a:rPr lang="zh-CN" altLang="en-US" sz="2000" dirty="0">
                <a:solidFill>
                  <a:schemeClr val="tx1">
                    <a:lumMod val="85000"/>
                    <a:lumOff val="15000"/>
                  </a:schemeClr>
                </a:solidFill>
                <a:latin typeface="+mj-ea"/>
                <a:ea typeface="+mj-ea"/>
              </a:rPr>
              <a:t>将总片段拖入时间轴</a:t>
            </a:r>
            <a:endParaRPr lang="en-US" altLang="zh-CN" sz="2000" dirty="0">
              <a:solidFill>
                <a:schemeClr val="tx1">
                  <a:lumMod val="85000"/>
                  <a:lumOff val="15000"/>
                </a:schemeClr>
              </a:solidFill>
              <a:latin typeface="+mj-ea"/>
              <a:ea typeface="+mj-ea"/>
            </a:endParaRPr>
          </a:p>
          <a:p>
            <a:pPr algn="just">
              <a:lnSpc>
                <a:spcPct val="200000"/>
              </a:lnSpc>
            </a:pPr>
            <a:r>
              <a:rPr lang="en-US" altLang="zh-CN" sz="2000" dirty="0">
                <a:solidFill>
                  <a:schemeClr val="tx1">
                    <a:lumMod val="85000"/>
                    <a:lumOff val="15000"/>
                  </a:schemeClr>
                </a:solidFill>
                <a:latin typeface="+mj-ea"/>
                <a:ea typeface="+mj-ea"/>
              </a:rPr>
              <a:t>4. </a:t>
            </a:r>
            <a:r>
              <a:rPr lang="zh-CN" altLang="en-US" sz="2000" dirty="0">
                <a:solidFill>
                  <a:schemeClr val="tx1">
                    <a:lumMod val="85000"/>
                    <a:lumOff val="15000"/>
                  </a:schemeClr>
                </a:solidFill>
                <a:latin typeface="+mj-ea"/>
                <a:ea typeface="+mj-ea"/>
              </a:rPr>
              <a:t>使用分割工具在</a:t>
            </a:r>
            <a:r>
              <a:rPr lang="en-US" altLang="zh-CN" sz="2000" dirty="0">
                <a:solidFill>
                  <a:schemeClr val="tx1">
                    <a:lumMod val="85000"/>
                    <a:lumOff val="15000"/>
                  </a:schemeClr>
                </a:solidFill>
                <a:latin typeface="+mj-ea"/>
                <a:ea typeface="+mj-ea"/>
              </a:rPr>
              <a:t>31</a:t>
            </a:r>
            <a:r>
              <a:rPr lang="zh-CN" altLang="en-US" sz="2000" dirty="0">
                <a:solidFill>
                  <a:schemeClr val="tx1">
                    <a:lumMod val="85000"/>
                    <a:lumOff val="15000"/>
                  </a:schemeClr>
                </a:solidFill>
                <a:latin typeface="+mj-ea"/>
                <a:ea typeface="+mj-ea"/>
              </a:rPr>
              <a:t>秒、</a:t>
            </a:r>
            <a:r>
              <a:rPr lang="en-US" altLang="zh-CN" sz="2000" dirty="0">
                <a:solidFill>
                  <a:schemeClr val="tx1">
                    <a:lumMod val="85000"/>
                    <a:lumOff val="15000"/>
                  </a:schemeClr>
                </a:solidFill>
                <a:latin typeface="+mj-ea"/>
                <a:ea typeface="+mj-ea"/>
              </a:rPr>
              <a:t>46</a:t>
            </a:r>
            <a:r>
              <a:rPr lang="zh-CN" altLang="en-US" sz="2000" dirty="0">
                <a:solidFill>
                  <a:schemeClr val="tx1">
                    <a:lumMod val="85000"/>
                    <a:lumOff val="15000"/>
                  </a:schemeClr>
                </a:solidFill>
                <a:latin typeface="+mj-ea"/>
                <a:ea typeface="+mj-ea"/>
              </a:rPr>
              <a:t>秒两处将总片段裁成三部分</a:t>
            </a:r>
            <a:endParaRPr lang="en-US" altLang="zh-CN" sz="2000" dirty="0">
              <a:solidFill>
                <a:schemeClr val="tx1">
                  <a:lumMod val="85000"/>
                  <a:lumOff val="15000"/>
                </a:schemeClr>
              </a:solidFill>
              <a:latin typeface="+mj-ea"/>
              <a:ea typeface="+mj-ea"/>
            </a:endParaRPr>
          </a:p>
          <a:p>
            <a:pPr algn="just">
              <a:lnSpc>
                <a:spcPct val="200000"/>
              </a:lnSpc>
            </a:pPr>
            <a:r>
              <a:rPr lang="en-US" altLang="zh-CN" sz="2000" dirty="0">
                <a:solidFill>
                  <a:schemeClr val="tx1">
                    <a:lumMod val="85000"/>
                    <a:lumOff val="15000"/>
                  </a:schemeClr>
                </a:solidFill>
                <a:latin typeface="+mj-ea"/>
                <a:ea typeface="+mj-ea"/>
              </a:rPr>
              <a:t>5. </a:t>
            </a:r>
            <a:r>
              <a:rPr lang="zh-CN" altLang="en-US" sz="2000" dirty="0">
                <a:solidFill>
                  <a:schemeClr val="tx1">
                    <a:lumMod val="85000"/>
                    <a:lumOff val="15000"/>
                  </a:schemeClr>
                </a:solidFill>
                <a:latin typeface="+mj-ea"/>
                <a:ea typeface="+mj-ea"/>
              </a:rPr>
              <a:t>为片段</a:t>
            </a:r>
            <a:r>
              <a:rPr lang="en-US" altLang="zh-CN" sz="2000" dirty="0">
                <a:solidFill>
                  <a:schemeClr val="tx1">
                    <a:lumMod val="85000"/>
                    <a:lumOff val="15000"/>
                  </a:schemeClr>
                </a:solidFill>
                <a:latin typeface="+mj-ea"/>
                <a:ea typeface="+mj-ea"/>
              </a:rPr>
              <a:t>1</a:t>
            </a:r>
            <a:r>
              <a:rPr lang="zh-CN" altLang="en-US" sz="2000" dirty="0">
                <a:solidFill>
                  <a:schemeClr val="tx1">
                    <a:lumMod val="85000"/>
                    <a:lumOff val="15000"/>
                  </a:schemeClr>
                </a:solidFill>
                <a:latin typeface="+mj-ea"/>
                <a:ea typeface="+mj-ea"/>
              </a:rPr>
              <a:t>、片段</a:t>
            </a:r>
            <a:r>
              <a:rPr lang="en-US" altLang="zh-CN" sz="2000" dirty="0">
                <a:solidFill>
                  <a:schemeClr val="tx1">
                    <a:lumMod val="85000"/>
                    <a:lumOff val="15000"/>
                  </a:schemeClr>
                </a:solidFill>
                <a:latin typeface="+mj-ea"/>
                <a:ea typeface="+mj-ea"/>
              </a:rPr>
              <a:t>2</a:t>
            </a:r>
            <a:r>
              <a:rPr lang="zh-CN" altLang="en-US" sz="2000" dirty="0">
                <a:solidFill>
                  <a:schemeClr val="tx1">
                    <a:lumMod val="85000"/>
                    <a:lumOff val="15000"/>
                  </a:schemeClr>
                </a:solidFill>
                <a:latin typeface="+mj-ea"/>
                <a:ea typeface="+mj-ea"/>
              </a:rPr>
              <a:t>、片段</a:t>
            </a:r>
            <a:r>
              <a:rPr lang="en-US" altLang="zh-CN" sz="2000" dirty="0">
                <a:solidFill>
                  <a:schemeClr val="tx1">
                    <a:lumMod val="85000"/>
                    <a:lumOff val="15000"/>
                  </a:schemeClr>
                </a:solidFill>
                <a:latin typeface="+mj-ea"/>
                <a:ea typeface="+mj-ea"/>
              </a:rPr>
              <a:t>3</a:t>
            </a:r>
            <a:r>
              <a:rPr lang="zh-CN" altLang="en-US" sz="2000" dirty="0">
                <a:solidFill>
                  <a:schemeClr val="tx1">
                    <a:lumMod val="85000"/>
                    <a:lumOff val="15000"/>
                  </a:schemeClr>
                </a:solidFill>
                <a:latin typeface="+mj-ea"/>
                <a:ea typeface="+mj-ea"/>
              </a:rPr>
              <a:t>之间添加自己认为合适的视频过渡效果</a:t>
            </a:r>
            <a:endParaRPr lang="en-US" altLang="zh-CN" sz="2000" dirty="0">
              <a:solidFill>
                <a:schemeClr val="tx1">
                  <a:lumMod val="85000"/>
                  <a:lumOff val="15000"/>
                </a:schemeClr>
              </a:solidFill>
              <a:latin typeface="+mj-ea"/>
              <a:ea typeface="+mj-ea"/>
            </a:endParaRPr>
          </a:p>
          <a:p>
            <a:pPr algn="just">
              <a:lnSpc>
                <a:spcPct val="200000"/>
              </a:lnSpc>
            </a:pPr>
            <a:r>
              <a:rPr lang="en-US" altLang="zh-CN" sz="2000" dirty="0">
                <a:solidFill>
                  <a:schemeClr val="tx1">
                    <a:lumMod val="85000"/>
                    <a:lumOff val="15000"/>
                  </a:schemeClr>
                </a:solidFill>
                <a:latin typeface="+mj-ea"/>
                <a:ea typeface="+mj-ea"/>
              </a:rPr>
              <a:t>6. </a:t>
            </a:r>
            <a:r>
              <a:rPr lang="zh-CN" altLang="en-US" sz="2000" dirty="0">
                <a:solidFill>
                  <a:schemeClr val="tx1">
                    <a:lumMod val="85000"/>
                    <a:lumOff val="15000"/>
                  </a:schemeClr>
                </a:solidFill>
                <a:latin typeface="+mj-ea"/>
                <a:ea typeface="+mj-ea"/>
              </a:rPr>
              <a:t>将</a:t>
            </a:r>
            <a:r>
              <a:rPr lang="en-US" altLang="zh-CN" sz="2000" dirty="0">
                <a:solidFill>
                  <a:schemeClr val="tx1">
                    <a:lumMod val="85000"/>
                    <a:lumOff val="15000"/>
                  </a:schemeClr>
                </a:solidFill>
                <a:latin typeface="+mj-ea"/>
                <a:ea typeface="+mj-ea"/>
              </a:rPr>
              <a:t>BGM</a:t>
            </a:r>
            <a:r>
              <a:rPr lang="zh-CN" altLang="en-US" sz="2000" dirty="0">
                <a:solidFill>
                  <a:schemeClr val="tx1">
                    <a:lumMod val="85000"/>
                    <a:lumOff val="15000"/>
                  </a:schemeClr>
                </a:solidFill>
                <a:latin typeface="+mj-ea"/>
                <a:ea typeface="+mj-ea"/>
              </a:rPr>
              <a:t>拖入到时间轴下方的音频区域</a:t>
            </a:r>
            <a:endParaRPr lang="en-US" altLang="zh-CN" sz="2000" dirty="0">
              <a:solidFill>
                <a:schemeClr val="tx1">
                  <a:lumMod val="85000"/>
                  <a:lumOff val="15000"/>
                </a:schemeClr>
              </a:solidFill>
              <a:latin typeface="+mj-ea"/>
              <a:ea typeface="+mj-ea"/>
            </a:endParaRPr>
          </a:p>
          <a:p>
            <a:pPr algn="just">
              <a:lnSpc>
                <a:spcPct val="200000"/>
              </a:lnSpc>
            </a:pPr>
            <a:r>
              <a:rPr lang="en-US" altLang="zh-CN" sz="2000" dirty="0">
                <a:solidFill>
                  <a:schemeClr val="tx1">
                    <a:lumMod val="85000"/>
                    <a:lumOff val="15000"/>
                  </a:schemeClr>
                </a:solidFill>
                <a:latin typeface="+mj-ea"/>
                <a:ea typeface="+mj-ea"/>
              </a:rPr>
              <a:t>7. </a:t>
            </a:r>
            <a:r>
              <a:rPr lang="zh-CN" altLang="en-US" sz="2000" dirty="0">
                <a:solidFill>
                  <a:schemeClr val="tx1">
                    <a:lumMod val="85000"/>
                    <a:lumOff val="15000"/>
                  </a:schemeClr>
                </a:solidFill>
                <a:latin typeface="+mj-ea"/>
                <a:ea typeface="+mj-ea"/>
              </a:rPr>
              <a:t>通过关键帧动画为</a:t>
            </a:r>
            <a:r>
              <a:rPr lang="en-US" altLang="zh-CN" sz="2000" dirty="0">
                <a:solidFill>
                  <a:schemeClr val="tx1">
                    <a:lumMod val="85000"/>
                    <a:lumOff val="15000"/>
                  </a:schemeClr>
                </a:solidFill>
                <a:latin typeface="+mj-ea"/>
                <a:ea typeface="+mj-ea"/>
              </a:rPr>
              <a:t>BGM</a:t>
            </a:r>
            <a:r>
              <a:rPr lang="zh-CN" altLang="en-US" sz="2000" dirty="0">
                <a:solidFill>
                  <a:schemeClr val="tx1">
                    <a:lumMod val="85000"/>
                    <a:lumOff val="15000"/>
                  </a:schemeClr>
                </a:solidFill>
                <a:latin typeface="+mj-ea"/>
                <a:ea typeface="+mj-ea"/>
              </a:rPr>
              <a:t>添加缓进和缓出效果</a:t>
            </a:r>
            <a:endParaRPr lang="en-US" altLang="zh-CN" sz="2000" dirty="0">
              <a:solidFill>
                <a:schemeClr val="tx1">
                  <a:lumMod val="85000"/>
                  <a:lumOff val="15000"/>
                </a:schemeClr>
              </a:solidFill>
              <a:latin typeface="+mj-ea"/>
              <a:ea typeface="+mj-ea"/>
            </a:endParaRPr>
          </a:p>
          <a:p>
            <a:pPr algn="just">
              <a:lnSpc>
                <a:spcPct val="200000"/>
              </a:lnSpc>
            </a:pPr>
            <a:r>
              <a:rPr lang="en-US" altLang="zh-CN" sz="2000" dirty="0">
                <a:solidFill>
                  <a:schemeClr val="tx1">
                    <a:lumMod val="85000"/>
                    <a:lumOff val="15000"/>
                  </a:schemeClr>
                </a:solidFill>
                <a:latin typeface="+mj-ea"/>
                <a:ea typeface="+mj-ea"/>
              </a:rPr>
              <a:t>8. </a:t>
            </a:r>
            <a:r>
              <a:rPr lang="zh-CN" altLang="en-US" sz="2000" dirty="0">
                <a:solidFill>
                  <a:schemeClr val="tx1">
                    <a:lumMod val="85000"/>
                    <a:lumOff val="15000"/>
                  </a:schemeClr>
                </a:solidFill>
                <a:latin typeface="+mj-ea"/>
                <a:ea typeface="+mj-ea"/>
              </a:rPr>
              <a:t>按照成品，添加片头文字和每一个片段的标题文字</a:t>
            </a:r>
            <a:endParaRPr lang="en-US" altLang="zh-CN" sz="2000" dirty="0">
              <a:solidFill>
                <a:schemeClr val="tx1">
                  <a:lumMod val="85000"/>
                  <a:lumOff val="15000"/>
                </a:schemeClr>
              </a:solidFill>
              <a:latin typeface="+mj-ea"/>
              <a:ea typeface="+mj-ea"/>
            </a:endParaRPr>
          </a:p>
          <a:p>
            <a:pPr algn="just">
              <a:lnSpc>
                <a:spcPct val="200000"/>
              </a:lnSpc>
            </a:pPr>
            <a:r>
              <a:rPr lang="en-US" altLang="zh-CN" sz="2000" dirty="0">
                <a:solidFill>
                  <a:schemeClr val="tx1">
                    <a:lumMod val="85000"/>
                    <a:lumOff val="15000"/>
                  </a:schemeClr>
                </a:solidFill>
                <a:latin typeface="+mj-ea"/>
                <a:ea typeface="+mj-ea"/>
              </a:rPr>
              <a:t>9. </a:t>
            </a:r>
            <a:r>
              <a:rPr lang="zh-CN" altLang="en-US" sz="2000" dirty="0">
                <a:solidFill>
                  <a:schemeClr val="tx1">
                    <a:lumMod val="85000"/>
                    <a:lumOff val="15000"/>
                  </a:schemeClr>
                </a:solidFill>
                <a:latin typeface="+mj-ea"/>
                <a:ea typeface="+mj-ea"/>
              </a:rPr>
              <a:t>导出视频</a:t>
            </a:r>
          </a:p>
        </p:txBody>
      </p:sp>
      <p:sp>
        <p:nvSpPr>
          <p:cNvPr id="9" name="任意多边形: 形状 8">
            <a:extLst>
              <a:ext uri="{FF2B5EF4-FFF2-40B4-BE49-F238E27FC236}">
                <a16:creationId xmlns:a16="http://schemas.microsoft.com/office/drawing/2014/main" id="{AC5F3C05-E06B-40C3-B8D4-DD5E760747CF}"/>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D00F305A-F14E-4DA3-9D6B-FEC6D43D09A8}"/>
              </a:ext>
            </a:extLst>
          </p:cNvPr>
          <p:cNvSpPr txBox="1"/>
          <p:nvPr/>
        </p:nvSpPr>
        <p:spPr>
          <a:xfrm>
            <a:off x="1164276" y="355470"/>
            <a:ext cx="2133918" cy="584775"/>
          </a:xfrm>
          <a:prstGeom prst="rect">
            <a:avLst/>
          </a:prstGeom>
          <a:noFill/>
        </p:spPr>
        <p:txBody>
          <a:bodyPr wrap="none" rtlCol="0">
            <a:spAutoFit/>
          </a:bodyPr>
          <a:lstStyle/>
          <a:p>
            <a:r>
              <a:rPr lang="zh-CN" altLang="en-US" sz="3200" b="1" spc="600" dirty="0">
                <a:solidFill>
                  <a:schemeClr val="tx1">
                    <a:lumMod val="85000"/>
                    <a:lumOff val="15000"/>
                  </a:schemeClr>
                </a:solidFill>
                <a:latin typeface="微软雅黑" panose="020B0503020204020204" pitchFamily="-128" charset="-122"/>
                <a:ea typeface="微软雅黑" panose="020B0503020204020204" pitchFamily="-128" charset="-122"/>
              </a:rPr>
              <a:t>实践环节</a:t>
            </a:r>
            <a:endParaRPr lang="zh-CN" altLang="en-US" sz="3200" b="1" spc="600" dirty="0">
              <a:solidFill>
                <a:schemeClr val="tx1">
                  <a:lumMod val="85000"/>
                  <a:lumOff val="15000"/>
                </a:schemeClr>
              </a:solidFill>
            </a:endParaRPr>
          </a:p>
        </p:txBody>
      </p:sp>
      <p:sp>
        <p:nvSpPr>
          <p:cNvPr id="11" name="文本框 10">
            <a:extLst>
              <a:ext uri="{FF2B5EF4-FFF2-40B4-BE49-F238E27FC236}">
                <a16:creationId xmlns:a16="http://schemas.microsoft.com/office/drawing/2014/main" id="{9BF4FF7D-CEE5-4FDC-9ED0-36E70E52B65E}"/>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07</a:t>
            </a:r>
            <a:endParaRPr lang="zh-CN" altLang="en-US" sz="2800" b="1" dirty="0">
              <a:solidFill>
                <a:schemeClr val="bg1"/>
              </a:solidFill>
            </a:endParaRPr>
          </a:p>
        </p:txBody>
      </p:sp>
      <p:sp>
        <p:nvSpPr>
          <p:cNvPr id="12" name="任意多边形: 形状 11">
            <a:extLst>
              <a:ext uri="{FF2B5EF4-FFF2-40B4-BE49-F238E27FC236}">
                <a16:creationId xmlns:a16="http://schemas.microsoft.com/office/drawing/2014/main" id="{BAA312B2-445A-4298-9E21-353259FF7373}"/>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62487FED-764C-41A7-BA7F-F25957D0A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Tree>
    <p:extLst>
      <p:ext uri="{BB962C8B-B14F-4D97-AF65-F5344CB8AC3E}">
        <p14:creationId xmlns:p14="http://schemas.microsoft.com/office/powerpoint/2010/main" val="31324883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E0DA3622-76DF-45F1-8AFF-13D46BD42572}"/>
              </a:ext>
            </a:extLst>
          </p:cNvPr>
          <p:cNvSpPr txBox="1"/>
          <p:nvPr/>
        </p:nvSpPr>
        <p:spPr>
          <a:xfrm>
            <a:off x="1240774" y="2775139"/>
            <a:ext cx="5186035" cy="1200329"/>
          </a:xfrm>
          <a:prstGeom prst="rect">
            <a:avLst/>
          </a:prstGeom>
          <a:noFill/>
        </p:spPr>
        <p:txBody>
          <a:bodyPr wrap="none" rtlCol="0">
            <a:spAutoFit/>
          </a:bodyPr>
          <a:lstStyle/>
          <a:p>
            <a:r>
              <a:rPr lang="zh-CN" altLang="en-US" sz="7200" b="1" spc="600" dirty="0">
                <a:solidFill>
                  <a:schemeClr val="tx1">
                    <a:lumMod val="85000"/>
                    <a:lumOff val="15000"/>
                  </a:schemeClr>
                </a:solidFill>
              </a:rPr>
              <a:t>谢谢大家！</a:t>
            </a:r>
          </a:p>
        </p:txBody>
      </p:sp>
      <p:sp>
        <p:nvSpPr>
          <p:cNvPr id="8" name="任意多边形: 形状 7">
            <a:extLst>
              <a:ext uri="{FF2B5EF4-FFF2-40B4-BE49-F238E27FC236}">
                <a16:creationId xmlns:a16="http://schemas.microsoft.com/office/drawing/2014/main" id="{437359C2-A3C7-403B-8F7F-E01A5D1825A4}"/>
              </a:ext>
            </a:extLst>
          </p:cNvPr>
          <p:cNvSpPr/>
          <p:nvPr/>
        </p:nvSpPr>
        <p:spPr>
          <a:xfrm rot="5400000">
            <a:off x="8650307" y="1475866"/>
            <a:ext cx="1382016" cy="121653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20000"/>
              <a:lumOff val="80000"/>
              <a:alpha val="9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任意多边形: 形状 8">
            <a:extLst>
              <a:ext uri="{FF2B5EF4-FFF2-40B4-BE49-F238E27FC236}">
                <a16:creationId xmlns:a16="http://schemas.microsoft.com/office/drawing/2014/main" id="{1328BC5C-D63C-428B-B3C9-EB4987EC77AB}"/>
              </a:ext>
            </a:extLst>
          </p:cNvPr>
          <p:cNvSpPr/>
          <p:nvPr/>
        </p:nvSpPr>
        <p:spPr>
          <a:xfrm rot="5400000">
            <a:off x="10691484" y="2333677"/>
            <a:ext cx="1833453" cy="161391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1">
              <a:lumMod val="20000"/>
              <a:lumOff val="80000"/>
            </a:schemeClr>
          </a:solidFill>
          <a:ln w="539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29A7E893-CDE4-4C44-BB6B-A4DC514952AF}"/>
              </a:ext>
            </a:extLst>
          </p:cNvPr>
          <p:cNvSpPr/>
          <p:nvPr/>
        </p:nvSpPr>
        <p:spPr>
          <a:xfrm rot="5400000">
            <a:off x="8850045" y="1078709"/>
            <a:ext cx="334437" cy="29439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任意多边形: 形状 15">
            <a:extLst>
              <a:ext uri="{FF2B5EF4-FFF2-40B4-BE49-F238E27FC236}">
                <a16:creationId xmlns:a16="http://schemas.microsoft.com/office/drawing/2014/main" id="{70B2E311-2455-4953-A334-538D7089D571}"/>
              </a:ext>
            </a:extLst>
          </p:cNvPr>
          <p:cNvSpPr/>
          <p:nvPr/>
        </p:nvSpPr>
        <p:spPr>
          <a:xfrm rot="5400000">
            <a:off x="8952287" y="7914052"/>
            <a:ext cx="603554" cy="531284"/>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任意多边形: 形状 14">
            <a:extLst>
              <a:ext uri="{FF2B5EF4-FFF2-40B4-BE49-F238E27FC236}">
                <a16:creationId xmlns:a16="http://schemas.microsoft.com/office/drawing/2014/main" id="{BD84BBAF-1672-4751-A364-7CB63240A11C}"/>
              </a:ext>
            </a:extLst>
          </p:cNvPr>
          <p:cNvSpPr/>
          <p:nvPr/>
        </p:nvSpPr>
        <p:spPr>
          <a:xfrm rot="5400000">
            <a:off x="9096567" y="-52977"/>
            <a:ext cx="3587225" cy="3157686"/>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857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7" name="图片 16" descr="图片包含 游戏机, 标志&#10;&#10;描述已自动生成">
            <a:extLst>
              <a:ext uri="{FF2B5EF4-FFF2-40B4-BE49-F238E27FC236}">
                <a16:creationId xmlns:a16="http://schemas.microsoft.com/office/drawing/2014/main" id="{281A0D0A-72FA-409A-970E-E8D57CF50FD4}"/>
              </a:ext>
            </a:extLst>
          </p:cNvPr>
          <p:cNvPicPr>
            <a:picLocks noChangeAspect="1"/>
          </p:cNvPicPr>
          <p:nvPr/>
        </p:nvPicPr>
        <p:blipFill rotWithShape="1">
          <a:blip r:embed="rId2">
            <a:extLst>
              <a:ext uri="{28A0092B-C50C-407E-A947-70E740481C1C}">
                <a14:useLocalDpi xmlns:a14="http://schemas.microsoft.com/office/drawing/2010/main" val="0"/>
              </a:ext>
            </a:extLst>
          </a:blip>
          <a:srcRect l="9997" t="15400" r="11084" b="13718"/>
          <a:stretch/>
        </p:blipFill>
        <p:spPr>
          <a:xfrm>
            <a:off x="9779243" y="614898"/>
            <a:ext cx="2180494" cy="1958396"/>
          </a:xfrm>
          <a:prstGeom prst="rect">
            <a:avLst/>
          </a:prstGeom>
          <a:effectLst/>
        </p:spPr>
      </p:pic>
      <p:sp>
        <p:nvSpPr>
          <p:cNvPr id="13" name="任意多边形: 形状 12">
            <a:extLst>
              <a:ext uri="{FF2B5EF4-FFF2-40B4-BE49-F238E27FC236}">
                <a16:creationId xmlns:a16="http://schemas.microsoft.com/office/drawing/2014/main" id="{D3DE1B75-3015-444E-A995-EE892224C4EB}"/>
              </a:ext>
            </a:extLst>
          </p:cNvPr>
          <p:cNvSpPr/>
          <p:nvPr/>
        </p:nvSpPr>
        <p:spPr>
          <a:xfrm rot="5400000">
            <a:off x="10126667" y="2836134"/>
            <a:ext cx="1018771" cy="896782"/>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任意多边形: 形状 17">
            <a:extLst>
              <a:ext uri="{FF2B5EF4-FFF2-40B4-BE49-F238E27FC236}">
                <a16:creationId xmlns:a16="http://schemas.microsoft.com/office/drawing/2014/main" id="{AFFFAB15-C9E4-4BA6-9FDE-F31679635401}"/>
              </a:ext>
            </a:extLst>
          </p:cNvPr>
          <p:cNvSpPr/>
          <p:nvPr/>
        </p:nvSpPr>
        <p:spPr>
          <a:xfrm rot="5400000">
            <a:off x="9720936" y="3224108"/>
            <a:ext cx="334437" cy="29439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13730715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怎么学习视频剪辑？</a:t>
            </a:r>
            <a:endParaRPr sz="2400" b="1" dirty="0">
              <a:solidFill>
                <a:schemeClr val="tx1">
                  <a:lumMod val="85000"/>
                  <a:lumOff val="15000"/>
                </a:schemeClr>
              </a:solidFill>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3108543" cy="584775"/>
          </a:xfrm>
          <a:prstGeom prst="rect">
            <a:avLst/>
          </a:prstGeom>
          <a:noFill/>
        </p:spPr>
        <p:txBody>
          <a:bodyPr wrap="none" rtlCol="0">
            <a:spAutoFit/>
          </a:bodyPr>
          <a:lstStyle/>
          <a:p>
            <a:r>
              <a:rPr lang="zh-CN" altLang="en-US" sz="3200" b="1" spc="600" dirty="0">
                <a:solidFill>
                  <a:schemeClr val="tx1">
                    <a:lumMod val="85000"/>
                    <a:lumOff val="15000"/>
                  </a:schemeClr>
                </a:solidFill>
                <a:latin typeface="微软雅黑" panose="020B0503020204020204" pitchFamily="-128" charset="-122"/>
                <a:ea typeface="微软雅黑" panose="020B0503020204020204" pitchFamily="-128" charset="-122"/>
              </a:rPr>
              <a:t>视频剪辑综述</a:t>
            </a:r>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00</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2" name="文本框 1">
            <a:extLst>
              <a:ext uri="{FF2B5EF4-FFF2-40B4-BE49-F238E27FC236}">
                <a16:creationId xmlns:a16="http://schemas.microsoft.com/office/drawing/2014/main" id="{2509DC55-A465-2EF1-FC9E-492E3087E2CF}"/>
              </a:ext>
            </a:extLst>
          </p:cNvPr>
          <p:cNvSpPr txBox="1"/>
          <p:nvPr/>
        </p:nvSpPr>
        <p:spPr>
          <a:xfrm>
            <a:off x="5285508" y="3260296"/>
            <a:ext cx="3960420" cy="769441"/>
          </a:xfrm>
          <a:prstGeom prst="rect">
            <a:avLst/>
          </a:prstGeom>
          <a:noFill/>
        </p:spPr>
        <p:txBody>
          <a:bodyPr wrap="square" rtlCol="0">
            <a:spAutoFit/>
          </a:bodyPr>
          <a:lstStyle/>
          <a:p>
            <a:pPr algn="ctr"/>
            <a:r>
              <a:rPr lang="zh-CN" altLang="en-US" sz="4400" dirty="0"/>
              <a:t>学习剪辑思维</a:t>
            </a:r>
          </a:p>
        </p:txBody>
      </p:sp>
      <p:sp>
        <p:nvSpPr>
          <p:cNvPr id="3" name="文本框 2">
            <a:extLst>
              <a:ext uri="{FF2B5EF4-FFF2-40B4-BE49-F238E27FC236}">
                <a16:creationId xmlns:a16="http://schemas.microsoft.com/office/drawing/2014/main" id="{9089FC3A-9C1A-C664-CD68-396C2920D859}"/>
              </a:ext>
            </a:extLst>
          </p:cNvPr>
          <p:cNvSpPr txBox="1"/>
          <p:nvPr/>
        </p:nvSpPr>
        <p:spPr>
          <a:xfrm>
            <a:off x="5285509" y="5469326"/>
            <a:ext cx="3960420" cy="769441"/>
          </a:xfrm>
          <a:prstGeom prst="rect">
            <a:avLst/>
          </a:prstGeom>
          <a:noFill/>
        </p:spPr>
        <p:txBody>
          <a:bodyPr wrap="square" rtlCol="0">
            <a:spAutoFit/>
          </a:bodyPr>
          <a:lstStyle/>
          <a:p>
            <a:pPr algn="ctr"/>
            <a:r>
              <a:rPr lang="zh-CN" altLang="en-US" sz="4400" dirty="0"/>
              <a:t>学习剪辑软件</a:t>
            </a:r>
          </a:p>
        </p:txBody>
      </p:sp>
      <p:sp>
        <p:nvSpPr>
          <p:cNvPr id="6" name="加号 5">
            <a:extLst>
              <a:ext uri="{FF2B5EF4-FFF2-40B4-BE49-F238E27FC236}">
                <a16:creationId xmlns:a16="http://schemas.microsoft.com/office/drawing/2014/main" id="{F8217F8B-6420-E72E-6384-6C5C4A020A64}"/>
              </a:ext>
            </a:extLst>
          </p:cNvPr>
          <p:cNvSpPr/>
          <p:nvPr/>
        </p:nvSpPr>
        <p:spPr>
          <a:xfrm>
            <a:off x="6836867" y="2059034"/>
            <a:ext cx="857703" cy="911431"/>
          </a:xfrm>
          <a:prstGeom prst="mathPlu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加号 4">
            <a:extLst>
              <a:ext uri="{FF2B5EF4-FFF2-40B4-BE49-F238E27FC236}">
                <a16:creationId xmlns:a16="http://schemas.microsoft.com/office/drawing/2014/main" id="{507FC17A-50B9-2027-494D-F75A20E9C1D7}"/>
              </a:ext>
            </a:extLst>
          </p:cNvPr>
          <p:cNvSpPr/>
          <p:nvPr/>
        </p:nvSpPr>
        <p:spPr>
          <a:xfrm>
            <a:off x="6836867" y="4386868"/>
            <a:ext cx="857703" cy="911431"/>
          </a:xfrm>
          <a:prstGeom prst="mathPlu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9E517E80-31D8-C57A-4520-31394BD18700}"/>
              </a:ext>
            </a:extLst>
          </p:cNvPr>
          <p:cNvSpPr txBox="1"/>
          <p:nvPr/>
        </p:nvSpPr>
        <p:spPr>
          <a:xfrm>
            <a:off x="5285509" y="1118575"/>
            <a:ext cx="3960420" cy="769441"/>
          </a:xfrm>
          <a:prstGeom prst="rect">
            <a:avLst/>
          </a:prstGeom>
          <a:noFill/>
        </p:spPr>
        <p:txBody>
          <a:bodyPr wrap="square" rtlCol="0">
            <a:spAutoFit/>
          </a:bodyPr>
          <a:lstStyle/>
          <a:p>
            <a:pPr algn="ctr"/>
            <a:r>
              <a:rPr lang="zh-CN" altLang="en-US" sz="4400" dirty="0"/>
              <a:t>找准视频主题</a:t>
            </a:r>
          </a:p>
        </p:txBody>
      </p:sp>
    </p:spTree>
    <p:extLst>
      <p:ext uri="{BB962C8B-B14F-4D97-AF65-F5344CB8AC3E}">
        <p14:creationId xmlns:p14="http://schemas.microsoft.com/office/powerpoint/2010/main" val="15545264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4950EFD-6C74-4F12-A945-2854C68C9662}"/>
              </a:ext>
            </a:extLst>
          </p:cNvPr>
          <p:cNvPicPr>
            <a:picLocks noChangeAspect="1"/>
          </p:cNvPicPr>
          <p:nvPr/>
        </p:nvPicPr>
        <p:blipFill rotWithShape="1">
          <a:blip r:embed="rId2"/>
          <a:srcRect l="19532" b="48526"/>
          <a:stretch/>
        </p:blipFill>
        <p:spPr>
          <a:xfrm>
            <a:off x="-1" y="1160309"/>
            <a:ext cx="10118601" cy="5697691"/>
          </a:xfrm>
          <a:prstGeom prst="rect">
            <a:avLst/>
          </a:prstGeom>
        </p:spPr>
      </p:pic>
      <p:pic>
        <p:nvPicPr>
          <p:cNvPr id="17" name="图片 16">
            <a:extLst>
              <a:ext uri="{FF2B5EF4-FFF2-40B4-BE49-F238E27FC236}">
                <a16:creationId xmlns:a16="http://schemas.microsoft.com/office/drawing/2014/main" id="{A44D15B5-B202-43DB-A99B-2A534D96796C}"/>
              </a:ext>
            </a:extLst>
          </p:cNvPr>
          <p:cNvPicPr>
            <a:picLocks noChangeAspect="1"/>
          </p:cNvPicPr>
          <p:nvPr/>
        </p:nvPicPr>
        <p:blipFill rotWithShape="1">
          <a:blip r:embed="rId3"/>
          <a:srcRect t="17174" r="25859"/>
          <a:stretch/>
        </p:blipFill>
        <p:spPr>
          <a:xfrm>
            <a:off x="10153481" y="0"/>
            <a:ext cx="2038519" cy="2590405"/>
          </a:xfrm>
          <a:prstGeom prst="rect">
            <a:avLst/>
          </a:prstGeom>
        </p:spPr>
      </p:pic>
      <p:sp>
        <p:nvSpPr>
          <p:cNvPr id="4" name="文本框 3">
            <a:extLst>
              <a:ext uri="{FF2B5EF4-FFF2-40B4-BE49-F238E27FC236}">
                <a16:creationId xmlns:a16="http://schemas.microsoft.com/office/drawing/2014/main" id="{972C195D-2045-4DFC-BDA2-D640C745ED6C}"/>
              </a:ext>
            </a:extLst>
          </p:cNvPr>
          <p:cNvSpPr txBox="1"/>
          <p:nvPr/>
        </p:nvSpPr>
        <p:spPr>
          <a:xfrm>
            <a:off x="766763" y="2031276"/>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01</a:t>
            </a:r>
            <a:endParaRPr lang="zh-CN" altLang="en-US" sz="11500" b="1" dirty="0">
              <a:solidFill>
                <a:schemeClr val="accent3">
                  <a:lumMod val="20000"/>
                  <a:lumOff val="80000"/>
                </a:schemeClr>
              </a:solidFill>
              <a:latin typeface="+mn-ea"/>
            </a:endParaRPr>
          </a:p>
        </p:txBody>
      </p:sp>
      <p:sp>
        <p:nvSpPr>
          <p:cNvPr id="3" name="文本框 2">
            <a:extLst>
              <a:ext uri="{FF2B5EF4-FFF2-40B4-BE49-F238E27FC236}">
                <a16:creationId xmlns:a16="http://schemas.microsoft.com/office/drawing/2014/main" id="{416C853E-6415-49C4-A4CD-83444689E58A}"/>
              </a:ext>
            </a:extLst>
          </p:cNvPr>
          <p:cNvSpPr txBox="1"/>
          <p:nvPr/>
        </p:nvSpPr>
        <p:spPr>
          <a:xfrm>
            <a:off x="766763" y="3893325"/>
            <a:ext cx="6624464" cy="861774"/>
          </a:xfrm>
          <a:prstGeom prst="rect">
            <a:avLst/>
          </a:prstGeom>
          <a:noFill/>
        </p:spPr>
        <p:txBody>
          <a:bodyPr wrap="square" rtlCol="0">
            <a:spAutoFit/>
          </a:bodyPr>
          <a:lstStyle/>
          <a:p>
            <a:r>
              <a:rPr lang="zh-CN" altLang="en-US" sz="5000" b="1" spc="600" dirty="0">
                <a:solidFill>
                  <a:schemeClr val="tx1">
                    <a:lumMod val="85000"/>
                    <a:lumOff val="15000"/>
                  </a:schemeClr>
                </a:solidFill>
              </a:rPr>
              <a:t>找准视频主题</a:t>
            </a:r>
          </a:p>
        </p:txBody>
      </p:sp>
      <p:sp>
        <p:nvSpPr>
          <p:cNvPr id="8" name="任意多边形: 形状 7">
            <a:extLst>
              <a:ext uri="{FF2B5EF4-FFF2-40B4-BE49-F238E27FC236}">
                <a16:creationId xmlns:a16="http://schemas.microsoft.com/office/drawing/2014/main" id="{B6FC3C2D-B56B-4187-9D17-AB05832576AD}"/>
              </a:ext>
            </a:extLst>
          </p:cNvPr>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6360020B-8CDF-4D02-86DC-1D595B64ACAB}"/>
              </a:ext>
            </a:extLst>
          </p:cNvPr>
          <p:cNvSpPr txBox="1"/>
          <p:nvPr/>
        </p:nvSpPr>
        <p:spPr>
          <a:xfrm>
            <a:off x="766763" y="5014965"/>
            <a:ext cx="7828596" cy="874407"/>
          </a:xfrm>
          <a:prstGeom prst="rect">
            <a:avLst/>
          </a:prstGeom>
          <a:noFill/>
        </p:spPr>
        <p:txBody>
          <a:bodyPr wrap="square" rtlCol="0">
            <a:spAutoFit/>
          </a:bodyPr>
          <a:lstStyle/>
          <a:p>
            <a:pPr>
              <a:lnSpc>
                <a:spcPct val="150000"/>
              </a:lnSpc>
            </a:pPr>
            <a:r>
              <a:rPr lang="zh-CN" altLang="en-US" sz="1800" dirty="0">
                <a:latin typeface="微软雅黑" panose="020B0503020204020204" pitchFamily="-128" charset="-122"/>
                <a:ea typeface="微软雅黑" panose="020B0503020204020204" pitchFamily="-128" charset="-122"/>
              </a:rPr>
              <a:t>短视频选题的</a:t>
            </a:r>
            <a:r>
              <a:rPr lang="en-US" altLang="zh-CN" sz="1800" dirty="0">
                <a:latin typeface="微软雅黑" panose="020B0503020204020204" pitchFamily="-128" charset="-122"/>
                <a:ea typeface="微软雅黑" panose="020B0503020204020204" pitchFamily="-128" charset="-122"/>
              </a:rPr>
              <a:t>7</a:t>
            </a:r>
            <a:r>
              <a:rPr lang="zh-CN" altLang="en-US" sz="1800" dirty="0">
                <a:latin typeface="微软雅黑" panose="020B0503020204020204" pitchFamily="-128" charset="-122"/>
                <a:ea typeface="微软雅黑" panose="020B0503020204020204" pitchFamily="-128" charset="-122"/>
              </a:rPr>
              <a:t>大方法</a:t>
            </a:r>
            <a:endParaRPr lang="en-US" altLang="zh-CN" sz="1800" dirty="0">
              <a:latin typeface="微软雅黑" panose="020B0503020204020204" pitchFamily="-128" charset="-122"/>
              <a:ea typeface="微软雅黑" panose="020B0503020204020204" pitchFamily="-128" charset="-122"/>
            </a:endParaRPr>
          </a:p>
          <a:p>
            <a:pPr>
              <a:lnSpc>
                <a:spcPct val="150000"/>
              </a:lnSpc>
            </a:pPr>
            <a:r>
              <a:rPr lang="zh-CN" altLang="en-US" dirty="0">
                <a:latin typeface="微软雅黑" panose="020B0503020204020204" pitchFamily="-128" charset="-122"/>
                <a:ea typeface="微软雅黑" panose="020B0503020204020204" pitchFamily="-128" charset="-122"/>
              </a:rPr>
              <a:t>短视频选题的其他方法</a:t>
            </a:r>
            <a:endParaRPr lang="zh-CN" altLang="en-US" sz="1800" dirty="0">
              <a:latin typeface="微软雅黑" panose="020B0503020204020204" pitchFamily="-128" charset="-122"/>
              <a:ea typeface="微软雅黑" panose="020B0503020204020204" pitchFamily="-128" charset="-122"/>
            </a:endParaRPr>
          </a:p>
        </p:txBody>
      </p:sp>
      <p:sp>
        <p:nvSpPr>
          <p:cNvPr id="11" name="任意多边形: 形状 10">
            <a:extLst>
              <a:ext uri="{FF2B5EF4-FFF2-40B4-BE49-F238E27FC236}">
                <a16:creationId xmlns:a16="http://schemas.microsoft.com/office/drawing/2014/main" id="{5A6FA8ED-D3D3-4545-95AD-08426AEFD55D}"/>
              </a:ext>
            </a:extLst>
          </p:cNvPr>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3253FA98-EE50-443C-A748-681D051F3A60}"/>
              </a:ext>
            </a:extLst>
          </p:cNvPr>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ABF3114B-F0D6-4285-AB0A-463C70E4FC93}"/>
              </a:ext>
            </a:extLst>
          </p:cNvPr>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4543C0E7-5B10-4FEF-965A-C862B46EC9F5}"/>
              </a:ext>
            </a:extLst>
          </p:cNvPr>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 name="图片 5" descr="文本&#10;&#10;描述已自动生成">
            <a:extLst>
              <a:ext uri="{FF2B5EF4-FFF2-40B4-BE49-F238E27FC236}">
                <a16:creationId xmlns:a16="http://schemas.microsoft.com/office/drawing/2014/main" id="{5A39F7C7-D718-471C-91DF-F63A79E8A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9" y="-28953"/>
            <a:ext cx="4038600" cy="918484"/>
          </a:xfrm>
          <a:prstGeom prst="rect">
            <a:avLst/>
          </a:prstGeom>
        </p:spPr>
      </p:pic>
    </p:spTree>
    <p:extLst>
      <p:ext uri="{BB962C8B-B14F-4D97-AF65-F5344CB8AC3E}">
        <p14:creationId xmlns:p14="http://schemas.microsoft.com/office/powerpoint/2010/main" val="117126655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热点法</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b="1" dirty="0">
                <a:solidFill>
                  <a:srgbClr val="FFC000"/>
                </a:solidFill>
                <a:latin typeface="-apple-system"/>
              </a:rPr>
              <a:t>热点法</a:t>
            </a:r>
            <a:endParaRPr lang="en-US" altLang="zh-CN" sz="2400" b="1" dirty="0">
              <a:solidFill>
                <a:srgbClr val="FFC000"/>
              </a:solidFill>
              <a:latin typeface="-apple-system"/>
            </a:endParaRPr>
          </a:p>
          <a:p>
            <a:pPr>
              <a:lnSpc>
                <a:spcPct val="150000"/>
              </a:lnSpc>
            </a:pPr>
            <a:r>
              <a:rPr lang="zh-CN" altLang="en-US" sz="2400" dirty="0">
                <a:solidFill>
                  <a:schemeClr val="bg1"/>
                </a:solidFill>
                <a:latin typeface="-apple-system"/>
              </a:rPr>
              <a:t>科普法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教程法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案例法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拆解法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专题法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14275"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6" name="矩形 5">
            <a:extLst>
              <a:ext uri="{FF2B5EF4-FFF2-40B4-BE49-F238E27FC236}">
                <a16:creationId xmlns:a16="http://schemas.microsoft.com/office/drawing/2014/main" id="{DFDD944B-73BA-5976-D8B9-96B6FC2CCE30}"/>
              </a:ext>
            </a:extLst>
          </p:cNvPr>
          <p:cNvSpPr/>
          <p:nvPr/>
        </p:nvSpPr>
        <p:spPr>
          <a:xfrm>
            <a:off x="763544" y="1962263"/>
            <a:ext cx="7786345" cy="4659865"/>
          </a:xfrm>
          <a:prstGeom prst="rect">
            <a:avLst/>
          </a:prstGeom>
          <a:noFill/>
        </p:spPr>
        <p:txBody>
          <a:bodyPr wrap="square" rtlCol="0">
            <a:spAutoFit/>
          </a:bodyPr>
          <a:lstStyle/>
          <a:p>
            <a:pPr>
              <a:lnSpc>
                <a:spcPct val="150000"/>
              </a:lnSpc>
            </a:pPr>
            <a:r>
              <a:rPr lang="zh-CN" altLang="en-US" sz="2000" b="1" dirty="0">
                <a:latin typeface="-apple-system"/>
              </a:rPr>
              <a:t>如何找社会热点：</a:t>
            </a:r>
            <a:endParaRPr lang="en-US" altLang="zh-CN" sz="2000" b="1" dirty="0">
              <a:latin typeface="-apple-system"/>
            </a:endParaRPr>
          </a:p>
          <a:p>
            <a:pPr>
              <a:lnSpc>
                <a:spcPct val="150000"/>
              </a:lnSpc>
            </a:pPr>
            <a:r>
              <a:rPr lang="en-US" altLang="zh-CN" sz="2000" dirty="0">
                <a:latin typeface="-apple-system"/>
              </a:rPr>
              <a:t>1.</a:t>
            </a:r>
            <a:r>
              <a:rPr lang="zh-CN" altLang="en-US" sz="2000" dirty="0">
                <a:latin typeface="-apple-system"/>
              </a:rPr>
              <a:t>通过各大主流平台（抖音、微博、小红书）的热搜榜单</a:t>
            </a:r>
            <a:endParaRPr lang="en-US" altLang="zh-CN" sz="2000" dirty="0">
              <a:latin typeface="-apple-system"/>
            </a:endParaRPr>
          </a:p>
          <a:p>
            <a:pPr>
              <a:lnSpc>
                <a:spcPct val="150000"/>
              </a:lnSpc>
            </a:pPr>
            <a:r>
              <a:rPr lang="en-US" altLang="zh-CN" sz="2000" dirty="0">
                <a:latin typeface="-apple-system"/>
              </a:rPr>
              <a:t>2.</a:t>
            </a:r>
            <a:r>
              <a:rPr lang="zh-CN" altLang="en-US" sz="2000" dirty="0">
                <a:latin typeface="-apple-system"/>
              </a:rPr>
              <a:t>通过数据分析工具，如新榜、新红等</a:t>
            </a:r>
            <a:endParaRPr lang="en-US" altLang="zh-CN" sz="2000" dirty="0">
              <a:latin typeface="-apple-system"/>
            </a:endParaRPr>
          </a:p>
          <a:p>
            <a:pPr>
              <a:lnSpc>
                <a:spcPct val="150000"/>
              </a:lnSpc>
            </a:pPr>
            <a:r>
              <a:rPr lang="en-US" altLang="zh-CN" sz="2000" dirty="0">
                <a:latin typeface="-apple-system"/>
              </a:rPr>
              <a:t>3.</a:t>
            </a:r>
            <a:r>
              <a:rPr lang="zh-CN" altLang="en-US" sz="2000" dirty="0">
                <a:latin typeface="-apple-system"/>
              </a:rPr>
              <a:t>借助相关数据指数进行判断（百度指数等）</a:t>
            </a:r>
            <a:endParaRPr lang="en-US" altLang="zh-CN" sz="2000" dirty="0">
              <a:latin typeface="-apple-system"/>
            </a:endParaRPr>
          </a:p>
          <a:p>
            <a:pPr>
              <a:lnSpc>
                <a:spcPct val="150000"/>
              </a:lnSpc>
            </a:pPr>
            <a:r>
              <a:rPr lang="zh-CN" altLang="en-US" sz="2000" b="1" dirty="0">
                <a:latin typeface="-apple-system"/>
              </a:rPr>
              <a:t>如何找校内热点：</a:t>
            </a:r>
            <a:endParaRPr lang="en-US" altLang="zh-CN" sz="2000" b="1" dirty="0">
              <a:latin typeface="-apple-system"/>
            </a:endParaRPr>
          </a:p>
          <a:p>
            <a:pPr>
              <a:lnSpc>
                <a:spcPct val="150000"/>
              </a:lnSpc>
            </a:pPr>
            <a:r>
              <a:rPr lang="en-US" altLang="zh-CN" sz="2000" dirty="0">
                <a:latin typeface="-apple-system"/>
              </a:rPr>
              <a:t>1.</a:t>
            </a:r>
            <a:r>
              <a:rPr lang="zh-CN" altLang="en-US" sz="2000" dirty="0">
                <a:latin typeface="-apple-system"/>
              </a:rPr>
              <a:t>通过校内交流平台（朋友圈、树洞）</a:t>
            </a:r>
            <a:endParaRPr lang="en-US" altLang="zh-CN" sz="2000" dirty="0">
              <a:latin typeface="-apple-system"/>
            </a:endParaRPr>
          </a:p>
          <a:p>
            <a:pPr>
              <a:lnSpc>
                <a:spcPct val="150000"/>
              </a:lnSpc>
            </a:pPr>
            <a:r>
              <a:rPr lang="en-US" altLang="zh-CN" sz="2000" dirty="0">
                <a:latin typeface="-apple-system"/>
              </a:rPr>
              <a:t>2.</a:t>
            </a:r>
            <a:r>
              <a:rPr lang="zh-CN" altLang="en-US" sz="2000" dirty="0">
                <a:latin typeface="-apple-system"/>
              </a:rPr>
              <a:t>通过其他校内自媒体的产出</a:t>
            </a:r>
            <a:endParaRPr lang="en-US" altLang="zh-CN" sz="2000" dirty="0">
              <a:latin typeface="-apple-system"/>
            </a:endParaRPr>
          </a:p>
          <a:p>
            <a:pPr>
              <a:lnSpc>
                <a:spcPct val="150000"/>
              </a:lnSpc>
            </a:pPr>
            <a:r>
              <a:rPr lang="en-US" altLang="zh-CN" sz="2000" dirty="0">
                <a:latin typeface="-apple-system"/>
              </a:rPr>
              <a:t>3.</a:t>
            </a:r>
            <a:r>
              <a:rPr lang="zh-CN" altLang="en-US" sz="2000" dirty="0">
                <a:latin typeface="-apple-system"/>
              </a:rPr>
              <a:t>身边同学的学习生活社工活动</a:t>
            </a:r>
            <a:endParaRPr lang="en-US" altLang="zh-CN" sz="2000" dirty="0">
              <a:latin typeface="-apple-system"/>
            </a:endParaRPr>
          </a:p>
          <a:p>
            <a:pPr>
              <a:lnSpc>
                <a:spcPct val="150000"/>
              </a:lnSpc>
            </a:pPr>
            <a:endParaRPr lang="en-US" altLang="zh-CN" sz="2000" dirty="0">
              <a:latin typeface="-apple-system"/>
            </a:endParaRPr>
          </a:p>
          <a:p>
            <a:pPr>
              <a:lnSpc>
                <a:spcPct val="150000"/>
              </a:lnSpc>
            </a:pPr>
            <a:r>
              <a:rPr lang="zh-CN" altLang="en-US" sz="2000" b="1" dirty="0">
                <a:latin typeface="-apple-system"/>
              </a:rPr>
              <a:t>示例：</a:t>
            </a:r>
            <a:r>
              <a:rPr lang="zh-CN" altLang="en-US" sz="2000" dirty="0">
                <a:latin typeface="-apple-system"/>
              </a:rPr>
              <a:t>学堂路车神事件                      </a:t>
            </a:r>
            <a:r>
              <a:rPr lang="zh-CN" altLang="en-US" sz="2000" dirty="0">
                <a:latin typeface="-apple-system"/>
                <a:hlinkClick r:id="rId3" action="ppaction://hlinkfile"/>
              </a:rPr>
              <a:t>校园自行车安全短视频</a:t>
            </a:r>
            <a:endParaRPr lang="zh-CN" altLang="en-US" sz="2000" dirty="0">
              <a:latin typeface="-apple-system"/>
            </a:endParaRPr>
          </a:p>
        </p:txBody>
      </p:sp>
      <p:sp>
        <p:nvSpPr>
          <p:cNvPr id="7" name="箭头: 右 6">
            <a:extLst>
              <a:ext uri="{FF2B5EF4-FFF2-40B4-BE49-F238E27FC236}">
                <a16:creationId xmlns:a16="http://schemas.microsoft.com/office/drawing/2014/main" id="{BE952C90-C62C-8F53-E3D6-D35469CBE21B}"/>
              </a:ext>
            </a:extLst>
          </p:cNvPr>
          <p:cNvSpPr/>
          <p:nvPr/>
        </p:nvSpPr>
        <p:spPr>
          <a:xfrm>
            <a:off x="3674133" y="6299860"/>
            <a:ext cx="724394" cy="20267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524660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42" dur="500"/>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47" dur="500"/>
                                        <p:tgtEl>
                                          <p:spTgt spid="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52" dur="500"/>
                                        <p:tgtEl>
                                          <p:spTgt spid="6">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57" dur="500"/>
                                        <p:tgtEl>
                                          <p:spTgt spid="6">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6">
                                            <p:txEl>
                                              <p:pRg st="4" end="4"/>
                                            </p:txEl>
                                          </p:spTgt>
                                        </p:tgtEl>
                                        <p:attrNameLst>
                                          <p:attrName>style.visibility</p:attrName>
                                        </p:attrNameLst>
                                      </p:cBhvr>
                                      <p:to>
                                        <p:strVal val="visible"/>
                                      </p:to>
                                    </p:set>
                                    <p:animEffect transition="in" filter="randombar(horizontal)">
                                      <p:cBhvr>
                                        <p:cTn id="62" dur="500"/>
                                        <p:tgtEl>
                                          <p:spTgt spid="6">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6">
                                            <p:txEl>
                                              <p:pRg st="5" end="5"/>
                                            </p:txEl>
                                          </p:spTgt>
                                        </p:tgtEl>
                                        <p:attrNameLst>
                                          <p:attrName>style.visibility</p:attrName>
                                        </p:attrNameLst>
                                      </p:cBhvr>
                                      <p:to>
                                        <p:strVal val="visible"/>
                                      </p:to>
                                    </p:set>
                                    <p:animEffect transition="in" filter="randombar(horizontal)">
                                      <p:cBhvr>
                                        <p:cTn id="67" dur="500"/>
                                        <p:tgtEl>
                                          <p:spTgt spid="6">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6">
                                            <p:txEl>
                                              <p:pRg st="6" end="6"/>
                                            </p:txEl>
                                          </p:spTgt>
                                        </p:tgtEl>
                                        <p:attrNameLst>
                                          <p:attrName>style.visibility</p:attrName>
                                        </p:attrNameLst>
                                      </p:cBhvr>
                                      <p:to>
                                        <p:strVal val="visible"/>
                                      </p:to>
                                    </p:set>
                                    <p:animEffect transition="in" filter="randombar(horizontal)">
                                      <p:cBhvr>
                                        <p:cTn id="72" dur="500"/>
                                        <p:tgtEl>
                                          <p:spTgt spid="6">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6">
                                            <p:txEl>
                                              <p:pRg st="7" end="7"/>
                                            </p:txEl>
                                          </p:spTgt>
                                        </p:tgtEl>
                                        <p:attrNameLst>
                                          <p:attrName>style.visibility</p:attrName>
                                        </p:attrNameLst>
                                      </p:cBhvr>
                                      <p:to>
                                        <p:strVal val="visible"/>
                                      </p:to>
                                    </p:set>
                                    <p:animEffect transition="in" filter="randombar(horizontal)">
                                      <p:cBhvr>
                                        <p:cTn id="77" dur="500"/>
                                        <p:tgtEl>
                                          <p:spTgt spid="6">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nodeType="clickEffect">
                                  <p:stCondLst>
                                    <p:cond delay="0"/>
                                  </p:stCondLst>
                                  <p:childTnLst>
                                    <p:set>
                                      <p:cBhvr>
                                        <p:cTn id="81" dur="1" fill="hold">
                                          <p:stCondLst>
                                            <p:cond delay="0"/>
                                          </p:stCondLst>
                                        </p:cTn>
                                        <p:tgtEl>
                                          <p:spTgt spid="6">
                                            <p:txEl>
                                              <p:pRg st="9" end="9"/>
                                            </p:txEl>
                                          </p:spTgt>
                                        </p:tgtEl>
                                        <p:attrNameLst>
                                          <p:attrName>style.visibility</p:attrName>
                                        </p:attrNameLst>
                                      </p:cBhvr>
                                      <p:to>
                                        <p:strVal val="visible"/>
                                      </p:to>
                                    </p:set>
                                    <p:animEffect transition="in" filter="randombar(horizontal)">
                                      <p:cBhvr>
                                        <p:cTn id="8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FF8B52"/>
      </a:accent1>
      <a:accent2>
        <a:srgbClr val="FDC741"/>
      </a:accent2>
      <a:accent3>
        <a:srgbClr val="943987"/>
      </a:accent3>
      <a:accent4>
        <a:srgbClr val="6CCECE"/>
      </a:accent4>
      <a:accent5>
        <a:srgbClr val="A5A4A5"/>
      </a:accent5>
      <a:accent6>
        <a:srgbClr val="C9C9C9"/>
      </a:accent6>
      <a:hlink>
        <a:srgbClr val="4472C4"/>
      </a:hlink>
      <a:folHlink>
        <a:srgbClr val="BFBFBF"/>
      </a:folHlink>
    </a:clrScheme>
    <a:fontScheme name="自定义 3">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5618</TotalTime>
  <Words>4556</Words>
  <Application>Microsoft Office PowerPoint</Application>
  <PresentationFormat>宽屏</PresentationFormat>
  <Paragraphs>601</Paragraphs>
  <Slides>68</Slides>
  <Notes>1</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68</vt:i4>
      </vt:variant>
    </vt:vector>
  </HeadingPairs>
  <TitlesOfParts>
    <vt:vector size="76" baseType="lpstr">
      <vt:lpstr>-apple-system</vt:lpstr>
      <vt:lpstr>PingFang SC</vt:lpstr>
      <vt:lpstr>Söhne</vt:lpstr>
      <vt:lpstr>等线</vt:lpstr>
      <vt:lpstr>等线 Light</vt:lpstr>
      <vt:lpstr>微软雅黑</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Z701</dc:creator>
  <cp:lastModifiedBy>LIANG WILLIAM</cp:lastModifiedBy>
  <cp:revision>135</cp:revision>
  <dcterms:created xsi:type="dcterms:W3CDTF">2020-03-31T14:25:56Z</dcterms:created>
  <dcterms:modified xsi:type="dcterms:W3CDTF">2023-04-06T02:34:18Z</dcterms:modified>
</cp:coreProperties>
</file>