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77" r:id="rId4"/>
    <p:sldId id="276" r:id="rId5"/>
    <p:sldId id="278" r:id="rId6"/>
    <p:sldId id="283" r:id="rId7"/>
    <p:sldId id="285" r:id="rId8"/>
    <p:sldId id="287" r:id="rId9"/>
    <p:sldId id="291" r:id="rId10"/>
    <p:sldId id="292" r:id="rId11"/>
    <p:sldId id="294" r:id="rId12"/>
    <p:sldId id="296" r:id="rId13"/>
    <p:sldId id="297" r:id="rId14"/>
    <p:sldId id="298" r:id="rId15"/>
    <p:sldId id="299" r:id="rId16"/>
    <p:sldId id="300" r:id="rId17"/>
    <p:sldId id="301" r:id="rId18"/>
    <p:sldId id="302" r:id="rId19"/>
    <p:sldId id="323" r:id="rId20"/>
    <p:sldId id="303" r:id="rId21"/>
    <p:sldId id="304" r:id="rId22"/>
    <p:sldId id="307" r:id="rId23"/>
    <p:sldId id="305" r:id="rId24"/>
    <p:sldId id="309" r:id="rId25"/>
    <p:sldId id="308" r:id="rId26"/>
    <p:sldId id="310" r:id="rId27"/>
    <p:sldId id="311" r:id="rId28"/>
    <p:sldId id="314" r:id="rId29"/>
    <p:sldId id="312" r:id="rId30"/>
    <p:sldId id="313" r:id="rId31"/>
    <p:sldId id="315" r:id="rId32"/>
    <p:sldId id="316" r:id="rId33"/>
    <p:sldId id="324" r:id="rId34"/>
    <p:sldId id="317" r:id="rId35"/>
    <p:sldId id="318" r:id="rId36"/>
    <p:sldId id="319" r:id="rId37"/>
    <p:sldId id="320" r:id="rId38"/>
    <p:sldId id="321" r:id="rId39"/>
    <p:sldId id="322" r:id="rId40"/>
    <p:sldId id="274"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10E93DB-6488-4689-B973-B390E39F6FA1}">
          <p14:sldIdLst>
            <p14:sldId id="257"/>
            <p14:sldId id="258"/>
            <p14:sldId id="277"/>
            <p14:sldId id="276"/>
            <p14:sldId id="278"/>
            <p14:sldId id="283"/>
            <p14:sldId id="285"/>
            <p14:sldId id="287"/>
            <p14:sldId id="291"/>
            <p14:sldId id="292"/>
            <p14:sldId id="294"/>
            <p14:sldId id="296"/>
            <p14:sldId id="297"/>
            <p14:sldId id="298"/>
            <p14:sldId id="299"/>
            <p14:sldId id="300"/>
            <p14:sldId id="301"/>
            <p14:sldId id="302"/>
            <p14:sldId id="323"/>
            <p14:sldId id="303"/>
            <p14:sldId id="304"/>
            <p14:sldId id="307"/>
            <p14:sldId id="305"/>
            <p14:sldId id="309"/>
            <p14:sldId id="308"/>
            <p14:sldId id="310"/>
            <p14:sldId id="311"/>
            <p14:sldId id="314"/>
            <p14:sldId id="312"/>
            <p14:sldId id="313"/>
            <p14:sldId id="315"/>
            <p14:sldId id="316"/>
            <p14:sldId id="324"/>
            <p14:sldId id="317"/>
            <p14:sldId id="318"/>
            <p14:sldId id="319"/>
            <p14:sldId id="320"/>
            <p14:sldId id="321"/>
            <p14:sldId id="322"/>
          </p14:sldIdLst>
        </p14:section>
        <p14:section name="目录" id="{239AE5DF-556B-405C-ABE0-5AA2447F5E5D}">
          <p14:sldIdLst/>
        </p14:section>
        <p14:section name="分节页" id="{50097A99-FEC8-489C-B526-84AF5EBB1CF0}">
          <p14:sldIdLst/>
        </p14:section>
        <p14:section name="正文" id="{74B33CCA-D5C3-4127-9762-F907B5731415}">
          <p14:sldIdLst/>
        </p14:section>
        <p14:section name="封底" id="{668F6E79-1A58-4ED7-9E75-9BED35B7CB9A}">
          <p14:sldIdLst>
            <p14:sldId id="274"/>
          </p14:sldIdLst>
        </p14:section>
        <p14:section name="info" id="{205E71E6-3B84-41D3-8D9A-64D5E85B51C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31" userDrawn="1">
          <p15:clr>
            <a:srgbClr val="A4A3A4"/>
          </p15:clr>
        </p15:guide>
        <p15:guide id="4" pos="483" userDrawn="1">
          <p15:clr>
            <a:srgbClr val="A4A3A4"/>
          </p15:clr>
        </p15:guide>
        <p15:guide id="5" pos="7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891"/>
    <a:srgbClr val="FF9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95995" autoAdjust="0"/>
  </p:normalViewPr>
  <p:slideViewPr>
    <p:cSldViewPr snapToGrid="0" showGuides="1">
      <p:cViewPr varScale="1">
        <p:scale>
          <a:sx n="99" d="100"/>
          <a:sy n="99" d="100"/>
        </p:scale>
        <p:origin x="90" y="312"/>
      </p:cViewPr>
      <p:guideLst>
        <p:guide orient="horz" pos="2160"/>
        <p:guide pos="3840"/>
        <p:guide orient="horz" pos="731"/>
        <p:guide pos="483"/>
        <p:guide pos="72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FED8C-BEC0-43CC-AD4E-E0C7BD22EE0F}" type="datetimeFigureOut">
              <a:rPr lang="zh-CN" altLang="en-US" smtClean="0"/>
              <a:t>2022/5/21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C6B46-7C33-45B8-95E6-0260C788F130}" type="slidenum">
              <a:rPr lang="zh-CN" altLang="en-US" smtClean="0"/>
              <a:t>‹#›</a:t>
            </a:fld>
            <a:endParaRPr lang="zh-CN" altLang="en-US"/>
          </a:p>
        </p:txBody>
      </p:sp>
    </p:spTree>
    <p:extLst>
      <p:ext uri="{BB962C8B-B14F-4D97-AF65-F5344CB8AC3E}">
        <p14:creationId xmlns:p14="http://schemas.microsoft.com/office/powerpoint/2010/main" val="100247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CC6B46-7C33-45B8-95E6-0260C788F130}" type="slidenum">
              <a:rPr lang="zh-CN" altLang="en-US" smtClean="0"/>
              <a:t>37</a:t>
            </a:fld>
            <a:endParaRPr lang="zh-CN" altLang="en-US"/>
          </a:p>
        </p:txBody>
      </p:sp>
    </p:spTree>
    <p:extLst>
      <p:ext uri="{BB962C8B-B14F-4D97-AF65-F5344CB8AC3E}">
        <p14:creationId xmlns:p14="http://schemas.microsoft.com/office/powerpoint/2010/main" val="51698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CC6B46-7C33-45B8-95E6-0260C788F130}" type="slidenum">
              <a:rPr lang="zh-CN" altLang="en-US" smtClean="0"/>
              <a:t>38</a:t>
            </a:fld>
            <a:endParaRPr lang="zh-CN" altLang="en-US"/>
          </a:p>
        </p:txBody>
      </p:sp>
    </p:spTree>
    <p:extLst>
      <p:ext uri="{BB962C8B-B14F-4D97-AF65-F5344CB8AC3E}">
        <p14:creationId xmlns:p14="http://schemas.microsoft.com/office/powerpoint/2010/main" val="247799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CC6B46-7C33-45B8-95E6-0260C788F130}" type="slidenum">
              <a:rPr lang="zh-CN" altLang="en-US" smtClean="0"/>
              <a:t>39</a:t>
            </a:fld>
            <a:endParaRPr lang="zh-CN" altLang="en-US"/>
          </a:p>
        </p:txBody>
      </p:sp>
    </p:spTree>
    <p:extLst>
      <p:ext uri="{BB962C8B-B14F-4D97-AF65-F5344CB8AC3E}">
        <p14:creationId xmlns:p14="http://schemas.microsoft.com/office/powerpoint/2010/main" val="281112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4077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1435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76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B9A376-6FCE-4C7C-91FF-9CE4A47390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67127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240079"/>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7" r:id="rId3"/>
    <p:sldLayoutId id="214748365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直角三角形 31">
            <a:extLst>
              <a:ext uri="{FF2B5EF4-FFF2-40B4-BE49-F238E27FC236}">
                <a16:creationId xmlns:a16="http://schemas.microsoft.com/office/drawing/2014/main" id="{E9F8515F-6D68-4D58-A0AE-83693EF59595}"/>
              </a:ext>
            </a:extLst>
          </p:cNvPr>
          <p:cNvSpPr/>
          <p:nvPr/>
        </p:nvSpPr>
        <p:spPr>
          <a:xfrm flipH="1">
            <a:off x="8101263" y="4393038"/>
            <a:ext cx="4154806" cy="2464962"/>
          </a:xfrm>
          <a:prstGeom prst="rtTriangle">
            <a:avLst/>
          </a:prstGeom>
          <a:solidFill>
            <a:schemeClr val="accent3">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形状 12">
            <a:extLst>
              <a:ext uri="{FF2B5EF4-FFF2-40B4-BE49-F238E27FC236}">
                <a16:creationId xmlns:a16="http://schemas.microsoft.com/office/drawing/2014/main" id="{F526A859-941E-4143-9B12-644E34451515}"/>
              </a:ext>
            </a:extLst>
          </p:cNvPr>
          <p:cNvSpPr/>
          <p:nvPr/>
        </p:nvSpPr>
        <p:spPr>
          <a:xfrm rot="5400000">
            <a:off x="1989403" y="2286498"/>
            <a:ext cx="1720055" cy="151409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75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任意多边形: 形状 9">
            <a:extLst>
              <a:ext uri="{FF2B5EF4-FFF2-40B4-BE49-F238E27FC236}">
                <a16:creationId xmlns:a16="http://schemas.microsoft.com/office/drawing/2014/main" id="{49FFAAE7-24D7-473B-A18C-607AB78F98CF}"/>
              </a:ext>
            </a:extLst>
          </p:cNvPr>
          <p:cNvSpPr/>
          <p:nvPr/>
        </p:nvSpPr>
        <p:spPr>
          <a:xfrm rot="5400000">
            <a:off x="-401537" y="363950"/>
            <a:ext cx="3587225" cy="3157686"/>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rgbClr val="FDE891"/>
          </a:solidFill>
          <a:ln w="857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文本框 10">
            <a:extLst>
              <a:ext uri="{FF2B5EF4-FFF2-40B4-BE49-F238E27FC236}">
                <a16:creationId xmlns:a16="http://schemas.microsoft.com/office/drawing/2014/main" id="{47B4ECF5-E96C-492C-8F66-541AF2165F1B}"/>
              </a:ext>
            </a:extLst>
          </p:cNvPr>
          <p:cNvSpPr txBox="1"/>
          <p:nvPr/>
        </p:nvSpPr>
        <p:spPr>
          <a:xfrm>
            <a:off x="4284991" y="2715085"/>
            <a:ext cx="6186309" cy="1200329"/>
          </a:xfrm>
          <a:prstGeom prst="rect">
            <a:avLst/>
          </a:prstGeom>
          <a:noFill/>
        </p:spPr>
        <p:txBody>
          <a:bodyPr wrap="none" rtlCol="0">
            <a:spAutoFit/>
          </a:bodyPr>
          <a:lstStyle/>
          <a:p>
            <a:r>
              <a:rPr lang="zh-CN" altLang="en-US" sz="7200" b="1" spc="600" dirty="0">
                <a:solidFill>
                  <a:schemeClr val="tx1">
                    <a:lumMod val="85000"/>
                    <a:lumOff val="15000"/>
                  </a:schemeClr>
                </a:solidFill>
              </a:rPr>
              <a:t>英语学术口语</a:t>
            </a:r>
          </a:p>
        </p:txBody>
      </p:sp>
      <p:sp>
        <p:nvSpPr>
          <p:cNvPr id="14" name="任意多边形: 形状 13">
            <a:extLst>
              <a:ext uri="{FF2B5EF4-FFF2-40B4-BE49-F238E27FC236}">
                <a16:creationId xmlns:a16="http://schemas.microsoft.com/office/drawing/2014/main" id="{5C14F949-B42A-4EB8-BEF2-64E53066E63A}"/>
              </a:ext>
            </a:extLst>
          </p:cNvPr>
          <p:cNvSpPr/>
          <p:nvPr/>
        </p:nvSpPr>
        <p:spPr>
          <a:xfrm rot="5400000">
            <a:off x="-829379" y="3439054"/>
            <a:ext cx="2067868" cy="1820260"/>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75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任意多边形: 形状 18">
            <a:extLst>
              <a:ext uri="{FF2B5EF4-FFF2-40B4-BE49-F238E27FC236}">
                <a16:creationId xmlns:a16="http://schemas.microsoft.com/office/drawing/2014/main" id="{272C5B0A-9DA7-499E-972F-233056156D11}"/>
              </a:ext>
            </a:extLst>
          </p:cNvPr>
          <p:cNvSpPr/>
          <p:nvPr/>
        </p:nvSpPr>
        <p:spPr>
          <a:xfrm rot="5400000">
            <a:off x="458626" y="5396536"/>
            <a:ext cx="1382016" cy="1216531"/>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75000"/>
              <a:alpha val="2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形状 4">
            <a:extLst>
              <a:ext uri="{FF2B5EF4-FFF2-40B4-BE49-F238E27FC236}">
                <a16:creationId xmlns:a16="http://schemas.microsoft.com/office/drawing/2014/main" id="{80D6BCBD-B901-45DD-BE08-E8D6B39B7C93}"/>
              </a:ext>
            </a:extLst>
          </p:cNvPr>
          <p:cNvSpPr/>
          <p:nvPr/>
        </p:nvSpPr>
        <p:spPr>
          <a:xfrm rot="5400000">
            <a:off x="1128816" y="3826138"/>
            <a:ext cx="1833453" cy="161391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1">
              <a:lumMod val="20000"/>
              <a:lumOff val="80000"/>
            </a:schemeClr>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矩形: 圆角 23">
            <a:extLst>
              <a:ext uri="{FF2B5EF4-FFF2-40B4-BE49-F238E27FC236}">
                <a16:creationId xmlns:a16="http://schemas.microsoft.com/office/drawing/2014/main" id="{A2BE60EC-0C51-483F-BF15-EA67D3277F6F}"/>
              </a:ext>
            </a:extLst>
          </p:cNvPr>
          <p:cNvSpPr/>
          <p:nvPr/>
        </p:nvSpPr>
        <p:spPr>
          <a:xfrm>
            <a:off x="4340727" y="4173748"/>
            <a:ext cx="2022722" cy="49237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b="1" dirty="0"/>
              <a:t>凌斯达</a:t>
            </a:r>
          </a:p>
        </p:txBody>
      </p:sp>
      <p:sp>
        <p:nvSpPr>
          <p:cNvPr id="27" name="任意多边形: 形状 26">
            <a:extLst>
              <a:ext uri="{FF2B5EF4-FFF2-40B4-BE49-F238E27FC236}">
                <a16:creationId xmlns:a16="http://schemas.microsoft.com/office/drawing/2014/main" id="{3F8ADB4A-4220-4524-BD92-FCAB5F295D82}"/>
              </a:ext>
            </a:extLst>
          </p:cNvPr>
          <p:cNvSpPr/>
          <p:nvPr/>
        </p:nvSpPr>
        <p:spPr>
          <a:xfrm rot="5400000">
            <a:off x="2603241" y="5331357"/>
            <a:ext cx="492377" cy="433419"/>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9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形状 17">
            <a:extLst>
              <a:ext uri="{FF2B5EF4-FFF2-40B4-BE49-F238E27FC236}">
                <a16:creationId xmlns:a16="http://schemas.microsoft.com/office/drawing/2014/main" id="{D25A6F22-023E-4F2F-84C4-4FEFF8EA67CF}"/>
              </a:ext>
            </a:extLst>
          </p:cNvPr>
          <p:cNvSpPr/>
          <p:nvPr/>
        </p:nvSpPr>
        <p:spPr>
          <a:xfrm rot="5400000">
            <a:off x="605299" y="4727119"/>
            <a:ext cx="1018771" cy="896782"/>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任意多边形: 形状 28">
            <a:extLst>
              <a:ext uri="{FF2B5EF4-FFF2-40B4-BE49-F238E27FC236}">
                <a16:creationId xmlns:a16="http://schemas.microsoft.com/office/drawing/2014/main" id="{C08FEB39-A7A6-4A62-B848-645C57863373}"/>
              </a:ext>
            </a:extLst>
          </p:cNvPr>
          <p:cNvSpPr/>
          <p:nvPr/>
        </p:nvSpPr>
        <p:spPr>
          <a:xfrm rot="5400000">
            <a:off x="2589058" y="176872"/>
            <a:ext cx="729270" cy="641946"/>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9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任意多边形: 形状 32">
            <a:extLst>
              <a:ext uri="{FF2B5EF4-FFF2-40B4-BE49-F238E27FC236}">
                <a16:creationId xmlns:a16="http://schemas.microsoft.com/office/drawing/2014/main" id="{71BD8E31-B212-4DF1-87C4-E861B18AD664}"/>
              </a:ext>
            </a:extLst>
          </p:cNvPr>
          <p:cNvSpPr/>
          <p:nvPr/>
        </p:nvSpPr>
        <p:spPr>
          <a:xfrm rot="5400000">
            <a:off x="11176585" y="5784445"/>
            <a:ext cx="1382016" cy="1216532"/>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任意多边形: 形状 33">
            <a:extLst>
              <a:ext uri="{FF2B5EF4-FFF2-40B4-BE49-F238E27FC236}">
                <a16:creationId xmlns:a16="http://schemas.microsoft.com/office/drawing/2014/main" id="{030F3DE9-1463-4216-BB1F-C7C2B3EF71B5}"/>
              </a:ext>
            </a:extLst>
          </p:cNvPr>
          <p:cNvSpPr/>
          <p:nvPr/>
        </p:nvSpPr>
        <p:spPr>
          <a:xfrm rot="5400000">
            <a:off x="10957550" y="5760461"/>
            <a:ext cx="603554" cy="531284"/>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9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3" name="图片 2" descr="图片包含 游戏机, 标志描述已自动生成">
            <a:extLst>
              <a:ext uri="{FF2B5EF4-FFF2-40B4-BE49-F238E27FC236}">
                <a16:creationId xmlns:a16="http://schemas.microsoft.com/office/drawing/2014/main" id="{63815AE6-BB8E-4521-90F8-AAA8CFA2143B}"/>
              </a:ext>
            </a:extLst>
          </p:cNvPr>
          <p:cNvPicPr>
            <a:picLocks noChangeAspect="1"/>
          </p:cNvPicPr>
          <p:nvPr/>
        </p:nvPicPr>
        <p:blipFill rotWithShape="1">
          <a:blip r:embed="rId2">
            <a:extLst>
              <a:ext uri="{28A0092B-C50C-407E-A947-70E740481C1C}">
                <a14:useLocalDpi xmlns:a14="http://schemas.microsoft.com/office/drawing/2010/main" val="0"/>
              </a:ext>
            </a:extLst>
          </a:blip>
          <a:srcRect l="9997" t="15400" r="11084" b="13718"/>
          <a:stretch/>
        </p:blipFill>
        <p:spPr>
          <a:xfrm>
            <a:off x="281139" y="1031825"/>
            <a:ext cx="2180494" cy="1958396"/>
          </a:xfrm>
          <a:prstGeom prst="rect">
            <a:avLst/>
          </a:prstGeom>
          <a:effectLst/>
        </p:spPr>
      </p:pic>
    </p:spTree>
    <p:extLst>
      <p:ext uri="{BB962C8B-B14F-4D97-AF65-F5344CB8AC3E}">
        <p14:creationId xmlns:p14="http://schemas.microsoft.com/office/powerpoint/2010/main" val="1922634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7B32504-D036-4DC1-8566-0EC57D43274B}"/>
              </a:ext>
            </a:extLst>
          </p:cNvPr>
          <p:cNvSpPr/>
          <p:nvPr/>
        </p:nvSpPr>
        <p:spPr>
          <a:xfrm>
            <a:off x="0" y="1540202"/>
            <a:ext cx="7597265" cy="1077218"/>
          </a:xfrm>
          <a:prstGeom prst="rect">
            <a:avLst/>
          </a:prstGeom>
        </p:spPr>
        <p:txBody>
          <a:bodyPr wrap="square">
            <a:spAutoFit/>
          </a:bodyPr>
          <a:lstStyle/>
          <a:p>
            <a:pPr marL="1047750" indent="-514350">
              <a:spcAft>
                <a:spcPts val="0"/>
              </a:spcAft>
              <a:buAutoNum type="arabicPeriod"/>
            </a:pPr>
            <a:r>
              <a:rPr lang="en-CA" altLang="zh-CN" sz="3200" kern="100" dirty="0">
                <a:latin typeface="等线" panose="02010600030101010101" pitchFamily="2" charset="-122"/>
                <a:ea typeface="等线" panose="02010600030101010101" pitchFamily="2" charset="-122"/>
                <a:cs typeface="Times New Roman" panose="02020603050405020304" pitchFamily="18" charset="0"/>
              </a:rPr>
              <a:t>Funnel</a:t>
            </a:r>
            <a:r>
              <a:rPr lang="zh-CN" altLang="zh-CN" sz="3200" kern="100" dirty="0">
                <a:latin typeface="等线" panose="02010600030101010101" pitchFamily="2" charset="-122"/>
                <a:ea typeface="等线" panose="02010600030101010101" pitchFamily="2" charset="-122"/>
                <a:cs typeface="Times New Roman" panose="02020603050405020304" pitchFamily="18" charset="0"/>
              </a:rPr>
              <a:t>举例法</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a:p>
            <a:pPr marL="533400">
              <a:spcAft>
                <a:spcPts val="0"/>
              </a:spcAft>
            </a:pPr>
            <a:endParaRPr lang="zh-CN"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7" name="等腰三角形 6">
            <a:extLst>
              <a:ext uri="{FF2B5EF4-FFF2-40B4-BE49-F238E27FC236}">
                <a16:creationId xmlns:a16="http://schemas.microsoft.com/office/drawing/2014/main" id="{BD4A3D45-5D8A-4C85-A64F-B082B37E1634}"/>
              </a:ext>
            </a:extLst>
          </p:cNvPr>
          <p:cNvSpPr/>
          <p:nvPr/>
        </p:nvSpPr>
        <p:spPr>
          <a:xfrm rot="10800000">
            <a:off x="9175898" y="2820958"/>
            <a:ext cx="2179674" cy="245612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DC7E9B1-DB38-4742-B10D-96D74EBCF8FD}"/>
              </a:ext>
            </a:extLst>
          </p:cNvPr>
          <p:cNvSpPr/>
          <p:nvPr/>
        </p:nvSpPr>
        <p:spPr>
          <a:xfrm>
            <a:off x="112087" y="2310913"/>
            <a:ext cx="8930314" cy="3785652"/>
          </a:xfrm>
          <a:prstGeom prst="rect">
            <a:avLst/>
          </a:prstGeom>
        </p:spPr>
        <p:txBody>
          <a:bodyPr wrap="square">
            <a:spAutoFit/>
          </a:bodyPr>
          <a:lstStyle/>
          <a:p>
            <a:pPr marL="819150" indent="-285750" algn="just">
              <a:spcAft>
                <a:spcPts val="0"/>
              </a:spcAft>
              <a:buFont typeface="Arial" panose="020B0604020202020204" pitchFamily="34" charset="0"/>
              <a:buChar char="•"/>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Q: What do you like to do in your free time?</a:t>
            </a:r>
          </a:p>
          <a:p>
            <a:pPr marL="819150" indent="-285750" algn="just">
              <a:spcAft>
                <a:spcPts val="0"/>
              </a:spcAft>
              <a:buFont typeface="Arial" panose="020B0604020202020204" pitchFamily="34" charset="0"/>
              <a:buChar char="•"/>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低情商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Answer: I </a:t>
            </a:r>
            <a:r>
              <a:rPr lang="en-CA" altLang="zh-CN" sz="2000" b="1" kern="100" dirty="0">
                <a:latin typeface="等线" panose="02010600030101010101" pitchFamily="2" charset="-122"/>
                <a:ea typeface="等线" panose="02010600030101010101" pitchFamily="2" charset="-122"/>
                <a:cs typeface="Times New Roman" panose="02020603050405020304" pitchFamily="18" charset="0"/>
              </a:rPr>
              <a:t>like to read</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t>
            </a:r>
          </a:p>
          <a:p>
            <a:pPr marL="533400" algn="just">
              <a:spcAft>
                <a:spcPts val="0"/>
              </a:spcAft>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高情商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Answer: I enjoy reading books in my free time, especially 	historical novels like </a:t>
            </a:r>
            <a:r>
              <a:rPr lang="en-US" altLang="zh-CN" sz="2000" b="1" i="1" kern="100" dirty="0">
                <a:latin typeface="等线" panose="02010600030101010101" pitchFamily="2" charset="-122"/>
                <a:ea typeface="等线" panose="02010600030101010101" pitchFamily="2" charset="-122"/>
                <a:cs typeface="Times New Roman" panose="02020603050405020304" pitchFamily="18" charset="0"/>
              </a:rPr>
              <a:t>The Golden Lotus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AND </a:t>
            </a:r>
            <a:r>
              <a:rPr lang="en-US" altLang="zh-CN" sz="2000" b="1" i="1" kern="100" dirty="0">
                <a:latin typeface="等线" panose="02010600030101010101" pitchFamily="2" charset="-122"/>
                <a:ea typeface="等线" panose="02010600030101010101" pitchFamily="2" charset="-122"/>
                <a:cs typeface="Times New Roman" panose="02020603050405020304" pitchFamily="18" charset="0"/>
              </a:rPr>
              <a:t>Romance of the three 	Kingdoms.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I find those stories fascinating, and often get inspired.</a:t>
            </a:r>
          </a:p>
          <a:p>
            <a:pPr marL="819150" indent="-285750" algn="just">
              <a:spcAft>
                <a:spcPts val="0"/>
              </a:spcAft>
              <a:buFont typeface="Arial" panose="020B0604020202020204" pitchFamily="34" charset="0"/>
              <a:buChar char="•"/>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819150" indent="-285750" algn="just">
              <a:spcAft>
                <a:spcPts val="0"/>
              </a:spcAft>
              <a:buFont typeface="Arial" panose="020B0604020202020204" pitchFamily="34" charset="0"/>
              <a:buChar char="•"/>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Step 1: </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给一个笼统类型的答案</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Step 2: </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降落到一个精准类型的答案</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Step 3: </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给予你自己的观点</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You can also play around with it</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grpSp>
        <p:nvGrpSpPr>
          <p:cNvPr id="11" name="组合 10">
            <a:extLst>
              <a:ext uri="{FF2B5EF4-FFF2-40B4-BE49-F238E27FC236}">
                <a16:creationId xmlns:a16="http://schemas.microsoft.com/office/drawing/2014/main" id="{83B383D5-9F56-4BD7-9723-50D038F86176}"/>
              </a:ext>
            </a:extLst>
          </p:cNvPr>
          <p:cNvGrpSpPr/>
          <p:nvPr/>
        </p:nvGrpSpPr>
        <p:grpSpPr>
          <a:xfrm>
            <a:off x="206265" y="159512"/>
            <a:ext cx="4066554" cy="984270"/>
            <a:chOff x="206265" y="159512"/>
            <a:chExt cx="4066554" cy="984270"/>
          </a:xfrm>
        </p:grpSpPr>
        <p:sp>
          <p:nvSpPr>
            <p:cNvPr id="12" name="任意多边形: 形状 11">
              <a:extLst>
                <a:ext uri="{FF2B5EF4-FFF2-40B4-BE49-F238E27FC236}">
                  <a16:creationId xmlns:a16="http://schemas.microsoft.com/office/drawing/2014/main" id="{BE1A6B5E-C514-4774-BF44-784C58DB2563}"/>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文本框 12">
              <a:extLst>
                <a:ext uri="{FF2B5EF4-FFF2-40B4-BE49-F238E27FC236}">
                  <a16:creationId xmlns:a16="http://schemas.microsoft.com/office/drawing/2014/main" id="{212D8836-9360-4A55-B501-2146208BB47E}"/>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14" name="文本框 13">
              <a:extLst>
                <a:ext uri="{FF2B5EF4-FFF2-40B4-BE49-F238E27FC236}">
                  <a16:creationId xmlns:a16="http://schemas.microsoft.com/office/drawing/2014/main" id="{120681B3-3C8E-460D-A1C0-47DD3D844992}"/>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5" name="任意多边形: 形状 14">
              <a:extLst>
                <a:ext uri="{FF2B5EF4-FFF2-40B4-BE49-F238E27FC236}">
                  <a16:creationId xmlns:a16="http://schemas.microsoft.com/office/drawing/2014/main" id="{222BC12D-E628-4126-B8D1-4B61FB8B4F9E}"/>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6" name="文本框 15">
            <a:extLst>
              <a:ext uri="{FF2B5EF4-FFF2-40B4-BE49-F238E27FC236}">
                <a16:creationId xmlns:a16="http://schemas.microsoft.com/office/drawing/2014/main" id="{1B35F5DE-903F-4E40-99E3-78E9BEE7E216}"/>
              </a:ext>
            </a:extLst>
          </p:cNvPr>
          <p:cNvSpPr txBox="1"/>
          <p:nvPr/>
        </p:nvSpPr>
        <p:spPr>
          <a:xfrm>
            <a:off x="11656194" y="6448632"/>
            <a:ext cx="535806" cy="369332"/>
          </a:xfrm>
          <a:prstGeom prst="rect">
            <a:avLst/>
          </a:prstGeom>
          <a:noFill/>
        </p:spPr>
        <p:txBody>
          <a:bodyPr wrap="square" rtlCol="0">
            <a:spAutoFit/>
          </a:bodyPr>
          <a:lstStyle/>
          <a:p>
            <a:r>
              <a:rPr lang="en-US" altLang="zh-CN" dirty="0"/>
              <a:t>11</a:t>
            </a:r>
            <a:endParaRPr lang="zh-CN" altLang="en-US" dirty="0"/>
          </a:p>
        </p:txBody>
      </p:sp>
    </p:spTree>
    <p:extLst>
      <p:ext uri="{BB962C8B-B14F-4D97-AF65-F5344CB8AC3E}">
        <p14:creationId xmlns:p14="http://schemas.microsoft.com/office/powerpoint/2010/main" val="304161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7B32504-D036-4DC1-8566-0EC57D43274B}"/>
              </a:ext>
            </a:extLst>
          </p:cNvPr>
          <p:cNvSpPr/>
          <p:nvPr/>
        </p:nvSpPr>
        <p:spPr>
          <a:xfrm>
            <a:off x="0" y="1543920"/>
            <a:ext cx="7597265" cy="584775"/>
          </a:xfrm>
          <a:prstGeom prst="rect">
            <a:avLst/>
          </a:prstGeom>
        </p:spPr>
        <p:txBody>
          <a:bodyPr wrap="square">
            <a:spAutoFit/>
          </a:bodyPr>
          <a:lstStyle/>
          <a:p>
            <a:pPr marL="533400">
              <a:spcAft>
                <a:spcPts val="0"/>
              </a:spcAft>
            </a:pP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2. Definition</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举例法</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id="{D8E1B1A5-FBB3-4FC2-8B1B-1546BB46BD34}"/>
              </a:ext>
            </a:extLst>
          </p:cNvPr>
          <p:cNvSpPr/>
          <p:nvPr/>
        </p:nvSpPr>
        <p:spPr>
          <a:xfrm>
            <a:off x="99386" y="2140023"/>
            <a:ext cx="11368714" cy="3785652"/>
          </a:xfrm>
          <a:prstGeom prst="rect">
            <a:avLst/>
          </a:prstGeom>
        </p:spPr>
        <p:txBody>
          <a:bodyPr wrap="square">
            <a:spAutoFit/>
          </a:bodyPr>
          <a:lstStyle/>
          <a:p>
            <a:pPr marL="819150" indent="-285750" algn="just">
              <a:spcAft>
                <a:spcPts val="0"/>
              </a:spcAft>
              <a:buFont typeface="Arial" panose="020B0604020202020204" pitchFamily="34" charset="0"/>
              <a:buChar char="•"/>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Q: D</a:t>
            </a:r>
            <a:r>
              <a:rPr lang="en-CA" altLang="zh-CN" sz="2000" b="1" kern="100" dirty="0">
                <a:latin typeface="等线" panose="02010600030101010101" pitchFamily="2" charset="-122"/>
                <a:ea typeface="等线" panose="02010600030101010101" pitchFamily="2" charset="-122"/>
                <a:cs typeface="Times New Roman" panose="02020603050405020304" pitchFamily="18" charset="0"/>
              </a:rPr>
              <a:t>o you know any inspiring person?</a:t>
            </a: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819150" indent="-285750" algn="just">
              <a:spcAft>
                <a:spcPts val="0"/>
              </a:spcAft>
              <a:buFont typeface="Arial" panose="020B0604020202020204" pitchFamily="34" charset="0"/>
              <a:buChar char="•"/>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低情商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Answer: </a:t>
            </a:r>
            <a:r>
              <a:rPr lang="en-CA" altLang="zh-CN" sz="2000" b="1" kern="100" dirty="0">
                <a:latin typeface="等线" panose="02010600030101010101" pitchFamily="2" charset="-122"/>
                <a:ea typeface="等线" panose="02010600030101010101" pitchFamily="2" charset="-122"/>
                <a:cs typeface="Times New Roman" panose="02020603050405020304" pitchFamily="18" charset="0"/>
              </a:rPr>
              <a:t>Yes, I know.</a:t>
            </a: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高情商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Answer: Yes, a very inspiring person whom I know is my Master supervisor Professor </a:t>
            </a:r>
            <a:r>
              <a:rPr lang="en-US" altLang="zh-CN" sz="2000" b="1" kern="100" dirty="0" err="1">
                <a:latin typeface="等线" panose="02010600030101010101" pitchFamily="2" charset="-122"/>
                <a:ea typeface="等线" panose="02010600030101010101" pitchFamily="2" charset="-122"/>
                <a:cs typeface="Times New Roman" panose="02020603050405020304" pitchFamily="18" charset="0"/>
              </a:rPr>
              <a:t>Jianhong</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Xu. Professor Xu is</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not</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only</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knowledgeable</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in his own research field, but also acts as my life mentor. I remember when I was very depressed about my research, he tried to cheer me up with his own miserable graduate student experience. </a:t>
            </a:r>
          </a:p>
          <a:p>
            <a:pPr marL="533400" algn="just">
              <a:spcAft>
                <a:spcPts val="0"/>
              </a:spcAft>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819150" indent="-285750" algn="just">
              <a:spcAft>
                <a:spcPts val="0"/>
              </a:spcAft>
              <a:buFont typeface="Arial" panose="020B0604020202020204" pitchFamily="34" charset="0"/>
              <a:buChar char="•"/>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Step 1: </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给一个确定答案</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Step 2: </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给出一个定义</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Step 3: </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用一个例子去支撑</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2" name="文本框 11">
            <a:extLst>
              <a:ext uri="{FF2B5EF4-FFF2-40B4-BE49-F238E27FC236}">
                <a16:creationId xmlns:a16="http://schemas.microsoft.com/office/drawing/2014/main" id="{006A1E3B-3A2E-4213-8264-8B8EB1574572}"/>
              </a:ext>
            </a:extLst>
          </p:cNvPr>
          <p:cNvSpPr txBox="1"/>
          <p:nvPr/>
        </p:nvSpPr>
        <p:spPr>
          <a:xfrm>
            <a:off x="6792686" y="5292448"/>
            <a:ext cx="4513943" cy="461665"/>
          </a:xfrm>
          <a:prstGeom prst="rect">
            <a:avLst/>
          </a:prstGeom>
          <a:noFill/>
        </p:spPr>
        <p:txBody>
          <a:bodyPr wrap="square" rtlCol="0">
            <a:spAutoFit/>
          </a:bodyPr>
          <a:lstStyle/>
          <a:p>
            <a:r>
              <a:rPr lang="en-US" altLang="zh-CN" sz="2400" b="1" dirty="0"/>
              <a:t>Do you like Donald Trump?</a:t>
            </a:r>
            <a:endParaRPr lang="zh-CN" altLang="en-US" sz="2400" b="1" dirty="0"/>
          </a:p>
        </p:txBody>
      </p:sp>
      <p:grpSp>
        <p:nvGrpSpPr>
          <p:cNvPr id="13" name="组合 12">
            <a:extLst>
              <a:ext uri="{FF2B5EF4-FFF2-40B4-BE49-F238E27FC236}">
                <a16:creationId xmlns:a16="http://schemas.microsoft.com/office/drawing/2014/main" id="{5F5C6798-A1EE-466C-8B60-EE14F66F4F84}"/>
              </a:ext>
            </a:extLst>
          </p:cNvPr>
          <p:cNvGrpSpPr/>
          <p:nvPr/>
        </p:nvGrpSpPr>
        <p:grpSpPr>
          <a:xfrm>
            <a:off x="206265" y="159512"/>
            <a:ext cx="4066554" cy="984270"/>
            <a:chOff x="206265" y="159512"/>
            <a:chExt cx="4066554" cy="984270"/>
          </a:xfrm>
        </p:grpSpPr>
        <p:sp>
          <p:nvSpPr>
            <p:cNvPr id="14" name="任意多边形: 形状 13">
              <a:extLst>
                <a:ext uri="{FF2B5EF4-FFF2-40B4-BE49-F238E27FC236}">
                  <a16:creationId xmlns:a16="http://schemas.microsoft.com/office/drawing/2014/main" id="{01E096BA-51C9-4ABF-81B4-52D92EB979B5}"/>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文本框 14">
              <a:extLst>
                <a:ext uri="{FF2B5EF4-FFF2-40B4-BE49-F238E27FC236}">
                  <a16:creationId xmlns:a16="http://schemas.microsoft.com/office/drawing/2014/main" id="{41FDA971-FAE3-45A9-9375-209DF4FDF26F}"/>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17" name="文本框 16">
              <a:extLst>
                <a:ext uri="{FF2B5EF4-FFF2-40B4-BE49-F238E27FC236}">
                  <a16:creationId xmlns:a16="http://schemas.microsoft.com/office/drawing/2014/main" id="{E45A17B9-6CFD-41C2-832E-C6A17FEC0CE4}"/>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8" name="任意多边形: 形状 17">
              <a:extLst>
                <a:ext uri="{FF2B5EF4-FFF2-40B4-BE49-F238E27FC236}">
                  <a16:creationId xmlns:a16="http://schemas.microsoft.com/office/drawing/2014/main" id="{9A7AA521-C738-4344-A3B9-714E17D5E0C9}"/>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文本框 9">
            <a:extLst>
              <a:ext uri="{FF2B5EF4-FFF2-40B4-BE49-F238E27FC236}">
                <a16:creationId xmlns:a16="http://schemas.microsoft.com/office/drawing/2014/main" id="{16A213D5-CA98-4057-B7AA-78B08AC0B666}"/>
              </a:ext>
            </a:extLst>
          </p:cNvPr>
          <p:cNvSpPr txBox="1"/>
          <p:nvPr/>
        </p:nvSpPr>
        <p:spPr>
          <a:xfrm>
            <a:off x="11656194" y="6448632"/>
            <a:ext cx="535806" cy="369332"/>
          </a:xfrm>
          <a:prstGeom prst="rect">
            <a:avLst/>
          </a:prstGeom>
          <a:noFill/>
        </p:spPr>
        <p:txBody>
          <a:bodyPr wrap="square" rtlCol="0">
            <a:spAutoFit/>
          </a:bodyPr>
          <a:lstStyle/>
          <a:p>
            <a:r>
              <a:rPr lang="en-US" altLang="zh-CN" dirty="0"/>
              <a:t>12</a:t>
            </a:r>
            <a:endParaRPr lang="zh-CN" altLang="en-US" dirty="0"/>
          </a:p>
        </p:txBody>
      </p:sp>
    </p:spTree>
    <p:extLst>
      <p:ext uri="{BB962C8B-B14F-4D97-AF65-F5344CB8AC3E}">
        <p14:creationId xmlns:p14="http://schemas.microsoft.com/office/powerpoint/2010/main" val="2159426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7B32504-D036-4DC1-8566-0EC57D43274B}"/>
              </a:ext>
            </a:extLst>
          </p:cNvPr>
          <p:cNvSpPr/>
          <p:nvPr/>
        </p:nvSpPr>
        <p:spPr>
          <a:xfrm>
            <a:off x="0" y="1533521"/>
            <a:ext cx="7597265" cy="584775"/>
          </a:xfrm>
          <a:prstGeom prst="rect">
            <a:avLst/>
          </a:prstGeom>
        </p:spPr>
        <p:txBody>
          <a:bodyPr wrap="square">
            <a:spAutoFit/>
          </a:bodyPr>
          <a:lstStyle/>
          <a:p>
            <a:pPr marL="533400">
              <a:spcAft>
                <a:spcPts val="0"/>
              </a:spcAft>
            </a:pP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3. WH</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扩展法</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id="{D8E1B1A5-FBB3-4FC2-8B1B-1546BB46BD34}"/>
              </a:ext>
            </a:extLst>
          </p:cNvPr>
          <p:cNvSpPr/>
          <p:nvPr/>
        </p:nvSpPr>
        <p:spPr>
          <a:xfrm>
            <a:off x="99386" y="2129624"/>
            <a:ext cx="11368714" cy="4093428"/>
          </a:xfrm>
          <a:prstGeom prst="rect">
            <a:avLst/>
          </a:prstGeom>
        </p:spPr>
        <p:txBody>
          <a:bodyPr wrap="square">
            <a:spAutoFit/>
          </a:bodyPr>
          <a:lstStyle/>
          <a:p>
            <a:pPr marL="819150" indent="-285750" algn="just">
              <a:spcAft>
                <a:spcPts val="0"/>
              </a:spcAft>
              <a:buFont typeface="Arial" panose="020B0604020202020204" pitchFamily="34" charset="0"/>
              <a:buChar char="•"/>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Q: What kinds of outdoor activities do you like to do</a:t>
            </a:r>
            <a:r>
              <a:rPr lang="en-CA" altLang="zh-CN" sz="2000" b="1"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819150" indent="-285750" algn="just">
              <a:spcAft>
                <a:spcPts val="0"/>
              </a:spcAft>
              <a:buFont typeface="Arial" panose="020B0604020202020204" pitchFamily="34" charset="0"/>
              <a:buChar char="•"/>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低情商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Answer: I like to play soccer.</a:t>
            </a:r>
          </a:p>
          <a:p>
            <a:pPr marL="533400" algn="just">
              <a:spcAft>
                <a:spcPts val="0"/>
              </a:spcAft>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高情商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Answer: I enjoy playing soccer outside with my college friends on sunny days. I get a good kick out of sweating and  it would help keeping my body in shape.</a:t>
            </a:r>
          </a:p>
          <a:p>
            <a:pPr marL="533400" algn="just">
              <a:spcAft>
                <a:spcPts val="0"/>
              </a:spcAft>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819150" indent="-285750" algn="just">
              <a:spcAft>
                <a:spcPts val="0"/>
              </a:spcAft>
              <a:buFont typeface="Arial" panose="020B0604020202020204" pitchFamily="34" charset="0"/>
              <a:buChar char="•"/>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Step 1: What</a:t>
            </a:r>
          </a:p>
          <a:p>
            <a:pPr marL="533400" algn="just">
              <a:spcAft>
                <a:spcPts val="0"/>
              </a:spcAft>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Step 2: </a:t>
            </a:r>
            <a:r>
              <a:rPr lang="en-CA" altLang="zh-CN" sz="2000" kern="100" dirty="0">
                <a:latin typeface="等线" panose="02010600030101010101" pitchFamily="2" charset="-122"/>
                <a:ea typeface="等线" panose="02010600030101010101" pitchFamily="2" charset="-122"/>
                <a:cs typeface="Times New Roman" panose="02020603050405020304" pitchFamily="18" charset="0"/>
              </a:rPr>
              <a:t>Who</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kern="100" dirty="0">
                <a:latin typeface="等线" panose="02010600030101010101" pitchFamily="2" charset="-122"/>
                <a:ea typeface="等线" panose="02010600030101010101" pitchFamily="2" charset="-122"/>
                <a:cs typeface="Times New Roman" panose="02020603050405020304" pitchFamily="18" charset="0"/>
              </a:rPr>
              <a:t>    Step 3: </a:t>
            </a:r>
            <a:r>
              <a:rPr lang="en-CA" altLang="zh-CN" sz="2000" kern="100" dirty="0">
                <a:latin typeface="等线" panose="02010600030101010101" pitchFamily="2" charset="-122"/>
                <a:ea typeface="等线" panose="02010600030101010101" pitchFamily="2" charset="-122"/>
                <a:cs typeface="Times New Roman" panose="02020603050405020304" pitchFamily="18" charset="0"/>
              </a:rPr>
              <a:t>When</a:t>
            </a:r>
          </a:p>
          <a:p>
            <a:pPr marL="533400" algn="just">
              <a:spcAft>
                <a:spcPts val="0"/>
              </a:spcAft>
            </a:pPr>
            <a:r>
              <a:rPr lang="en-CA" altLang="zh-CN" sz="2000" kern="100" dirty="0">
                <a:latin typeface="等线" panose="02010600030101010101" pitchFamily="2" charset="-122"/>
                <a:ea typeface="等线" panose="02010600030101010101" pitchFamily="2" charset="-122"/>
                <a:cs typeface="Times New Roman" panose="02020603050405020304" pitchFamily="18" charset="0"/>
              </a:rPr>
              <a:t>    Step 4: Where</a:t>
            </a:r>
          </a:p>
          <a:p>
            <a:pPr marL="533400" algn="just">
              <a:spcAft>
                <a:spcPts val="0"/>
              </a:spcAft>
            </a:pPr>
            <a:r>
              <a:rPr lang="en-CA" altLang="zh-CN" sz="2000" kern="100" dirty="0">
                <a:latin typeface="等线" panose="02010600030101010101" pitchFamily="2" charset="-122"/>
                <a:ea typeface="等线" panose="02010600030101010101" pitchFamily="2" charset="-122"/>
                <a:cs typeface="Times New Roman" panose="02020603050405020304" pitchFamily="18" charset="0"/>
              </a:rPr>
              <a:t>    Step 5: Why/How</a:t>
            </a:r>
          </a:p>
          <a:p>
            <a:pPr marL="533400" algn="just">
              <a:spcAft>
                <a:spcPts val="0"/>
              </a:spcAft>
            </a:pPr>
            <a:r>
              <a:rPr lang="en-CA" altLang="zh-CN" sz="2000" kern="100" dirty="0">
                <a:latin typeface="等线" panose="02010600030101010101" pitchFamily="2" charset="-122"/>
                <a:ea typeface="等线" panose="02010600030101010101" pitchFamily="2" charset="-122"/>
                <a:cs typeface="Times New Roman" panose="02020603050405020304" pitchFamily="18" charset="0"/>
              </a:rPr>
              <a:t>(you can play around with it)</a:t>
            </a: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79774A81-1C06-4332-8F89-C4D18184DB37}"/>
              </a:ext>
            </a:extLst>
          </p:cNvPr>
          <p:cNvSpPr txBox="1"/>
          <p:nvPr/>
        </p:nvSpPr>
        <p:spPr>
          <a:xfrm>
            <a:off x="6792686" y="5282049"/>
            <a:ext cx="4513943" cy="830997"/>
          </a:xfrm>
          <a:prstGeom prst="rect">
            <a:avLst/>
          </a:prstGeom>
          <a:noFill/>
        </p:spPr>
        <p:txBody>
          <a:bodyPr wrap="square" rtlCol="0">
            <a:spAutoFit/>
          </a:bodyPr>
          <a:lstStyle/>
          <a:p>
            <a:r>
              <a:rPr lang="en-US" altLang="zh-CN" sz="2400" b="1" dirty="0"/>
              <a:t>What kind of movies do you like to watch?</a:t>
            </a:r>
            <a:endParaRPr lang="zh-CN" altLang="en-US" sz="2400" b="1" dirty="0"/>
          </a:p>
        </p:txBody>
      </p:sp>
      <p:grpSp>
        <p:nvGrpSpPr>
          <p:cNvPr id="12" name="组合 11">
            <a:extLst>
              <a:ext uri="{FF2B5EF4-FFF2-40B4-BE49-F238E27FC236}">
                <a16:creationId xmlns:a16="http://schemas.microsoft.com/office/drawing/2014/main" id="{3A43579B-85DB-489F-89E3-EAB066ACA2E2}"/>
              </a:ext>
            </a:extLst>
          </p:cNvPr>
          <p:cNvGrpSpPr/>
          <p:nvPr/>
        </p:nvGrpSpPr>
        <p:grpSpPr>
          <a:xfrm>
            <a:off x="206265" y="159512"/>
            <a:ext cx="4066554" cy="984270"/>
            <a:chOff x="206265" y="159512"/>
            <a:chExt cx="4066554" cy="984270"/>
          </a:xfrm>
        </p:grpSpPr>
        <p:sp>
          <p:nvSpPr>
            <p:cNvPr id="13" name="任意多边形: 形状 12">
              <a:extLst>
                <a:ext uri="{FF2B5EF4-FFF2-40B4-BE49-F238E27FC236}">
                  <a16:creationId xmlns:a16="http://schemas.microsoft.com/office/drawing/2014/main" id="{CFD84CA6-0658-4FFE-A061-400F08761141}"/>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34C67277-0A0B-48A2-B803-89F9CEBD7ADC}"/>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15" name="文本框 14">
              <a:extLst>
                <a:ext uri="{FF2B5EF4-FFF2-40B4-BE49-F238E27FC236}">
                  <a16:creationId xmlns:a16="http://schemas.microsoft.com/office/drawing/2014/main" id="{28FD413C-EC36-4075-8704-C91C132435C2}"/>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95790E79-3ED8-4FBD-B403-771C937852FA}"/>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6" name="文本框 15">
            <a:extLst>
              <a:ext uri="{FF2B5EF4-FFF2-40B4-BE49-F238E27FC236}">
                <a16:creationId xmlns:a16="http://schemas.microsoft.com/office/drawing/2014/main" id="{ED5EE228-73F1-4DE7-8366-F52CF095416E}"/>
              </a:ext>
            </a:extLst>
          </p:cNvPr>
          <p:cNvSpPr txBox="1"/>
          <p:nvPr/>
        </p:nvSpPr>
        <p:spPr>
          <a:xfrm>
            <a:off x="11656194" y="6448632"/>
            <a:ext cx="535806" cy="369332"/>
          </a:xfrm>
          <a:prstGeom prst="rect">
            <a:avLst/>
          </a:prstGeom>
          <a:noFill/>
        </p:spPr>
        <p:txBody>
          <a:bodyPr wrap="square" rtlCol="0">
            <a:spAutoFit/>
          </a:bodyPr>
          <a:lstStyle/>
          <a:p>
            <a:r>
              <a:rPr lang="en-US" altLang="zh-CN" dirty="0"/>
              <a:t>13</a:t>
            </a:r>
            <a:endParaRPr lang="zh-CN" altLang="en-US" dirty="0"/>
          </a:p>
        </p:txBody>
      </p:sp>
    </p:spTree>
    <p:extLst>
      <p:ext uri="{BB962C8B-B14F-4D97-AF65-F5344CB8AC3E}">
        <p14:creationId xmlns:p14="http://schemas.microsoft.com/office/powerpoint/2010/main" val="278377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7B32504-D036-4DC1-8566-0EC57D43274B}"/>
              </a:ext>
            </a:extLst>
          </p:cNvPr>
          <p:cNvSpPr/>
          <p:nvPr/>
        </p:nvSpPr>
        <p:spPr>
          <a:xfrm>
            <a:off x="0" y="1337861"/>
            <a:ext cx="7597265" cy="584775"/>
          </a:xfrm>
          <a:prstGeom prst="rect">
            <a:avLst/>
          </a:prstGeom>
        </p:spPr>
        <p:txBody>
          <a:bodyPr wrap="square">
            <a:spAutoFit/>
          </a:bodyPr>
          <a:lstStyle/>
          <a:p>
            <a:pPr marL="533400">
              <a:spcAft>
                <a:spcPts val="0"/>
              </a:spcAft>
            </a:pP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4. Parallel</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扩展法</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id="{D8E1B1A5-FBB3-4FC2-8B1B-1546BB46BD34}"/>
              </a:ext>
            </a:extLst>
          </p:cNvPr>
          <p:cNvSpPr/>
          <p:nvPr/>
        </p:nvSpPr>
        <p:spPr>
          <a:xfrm>
            <a:off x="99386" y="1933964"/>
            <a:ext cx="11368714" cy="2862322"/>
          </a:xfrm>
          <a:prstGeom prst="rect">
            <a:avLst/>
          </a:prstGeom>
        </p:spPr>
        <p:txBody>
          <a:bodyPr wrap="square">
            <a:spAutoFit/>
          </a:bodyPr>
          <a:lstStyle/>
          <a:p>
            <a:pPr marL="819150" indent="-285750" algn="just">
              <a:spcAft>
                <a:spcPts val="0"/>
              </a:spcAft>
              <a:buFont typeface="Arial" panose="020B0604020202020204" pitchFamily="34" charset="0"/>
              <a:buChar char="•"/>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Q: </a:t>
            </a:r>
            <a:r>
              <a:rPr lang="en-CA" altLang="zh-CN" sz="2000" b="1" kern="100" dirty="0">
                <a:latin typeface="等线" panose="02010600030101010101" pitchFamily="2" charset="-122"/>
                <a:ea typeface="等线" panose="02010600030101010101" pitchFamily="2" charset="-122"/>
                <a:cs typeface="Times New Roman" panose="02020603050405020304" pitchFamily="18" charset="0"/>
              </a:rPr>
              <a:t>W</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hat do Tsinghua students like to do</a:t>
            </a:r>
            <a:r>
              <a:rPr lang="en-CA" altLang="zh-CN" sz="2000" b="1"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819150" indent="-285750" algn="just">
              <a:spcAft>
                <a:spcPts val="0"/>
              </a:spcAft>
              <a:buFont typeface="Arial" panose="020B0604020202020204" pitchFamily="34" charset="0"/>
              <a:buChar char="•"/>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低情商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Answer: Tsinghua students like to study.</a:t>
            </a:r>
          </a:p>
          <a:p>
            <a:pPr marL="533400" algn="just">
              <a:spcAft>
                <a:spcPts val="0"/>
              </a:spcAft>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533400" algn="just">
              <a:spcAft>
                <a:spcPts val="0"/>
              </a:spcAft>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b="1" kern="100" dirty="0">
                <a:latin typeface="等线" panose="02010600030101010101" pitchFamily="2" charset="-122"/>
                <a:ea typeface="等线" panose="02010600030101010101" pitchFamily="2" charset="-122"/>
                <a:cs typeface="Times New Roman" panose="02020603050405020304" pitchFamily="18" charset="0"/>
              </a:rPr>
              <a:t>高情商 </a:t>
            </a: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Answer: Well, it really depends. Some students like to study and always stay in library to acquire new knowledge. Some students like to make new friends so they participate in a lot of student activities.</a:t>
            </a:r>
          </a:p>
          <a:p>
            <a:pPr marL="533400" algn="just">
              <a:spcAft>
                <a:spcPts val="0"/>
              </a:spcAft>
            </a:pPr>
            <a:endParaRPr lang="en-US" altLang="zh-CN" sz="2000" b="1" kern="100" dirty="0">
              <a:latin typeface="等线" panose="02010600030101010101" pitchFamily="2" charset="-122"/>
              <a:ea typeface="等线" panose="02010600030101010101" pitchFamily="2" charset="-122"/>
              <a:cs typeface="Times New Roman" panose="02020603050405020304" pitchFamily="18" charset="0"/>
            </a:endParaRPr>
          </a:p>
          <a:p>
            <a:pPr marL="819150" indent="-285750" algn="just">
              <a:spcAft>
                <a:spcPts val="0"/>
              </a:spcAft>
              <a:buFont typeface="Arial" panose="020B0604020202020204" pitchFamily="34" charset="0"/>
              <a:buChar char="•"/>
            </a:pP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44AD32B4-9ED2-49E4-8563-6C15125446A5}"/>
              </a:ext>
            </a:extLst>
          </p:cNvPr>
          <p:cNvSpPr txBox="1"/>
          <p:nvPr/>
        </p:nvSpPr>
        <p:spPr>
          <a:xfrm>
            <a:off x="7219950" y="4478718"/>
            <a:ext cx="4738407" cy="830997"/>
          </a:xfrm>
          <a:prstGeom prst="rect">
            <a:avLst/>
          </a:prstGeom>
          <a:noFill/>
        </p:spPr>
        <p:txBody>
          <a:bodyPr wrap="square" rtlCol="0">
            <a:spAutoFit/>
          </a:bodyPr>
          <a:lstStyle/>
          <a:p>
            <a:r>
              <a:rPr lang="en-US" altLang="zh-CN" sz="2400" b="1" dirty="0"/>
              <a:t>What kind of transportation do you usually take for traveling?</a:t>
            </a:r>
            <a:endParaRPr lang="zh-CN" altLang="en-US" sz="2400" b="1" dirty="0"/>
          </a:p>
        </p:txBody>
      </p:sp>
      <p:sp>
        <p:nvSpPr>
          <p:cNvPr id="7" name="矩形 6">
            <a:extLst>
              <a:ext uri="{FF2B5EF4-FFF2-40B4-BE49-F238E27FC236}">
                <a16:creationId xmlns:a16="http://schemas.microsoft.com/office/drawing/2014/main" id="{048E58CD-01DE-4F0E-944D-0D4FCE95F45F}"/>
              </a:ext>
            </a:extLst>
          </p:cNvPr>
          <p:cNvSpPr/>
          <p:nvPr/>
        </p:nvSpPr>
        <p:spPr>
          <a:xfrm>
            <a:off x="723900" y="4592749"/>
            <a:ext cx="6096000" cy="1754326"/>
          </a:xfrm>
          <a:prstGeom prst="rect">
            <a:avLst/>
          </a:prstGeom>
          <a:solidFill>
            <a:srgbClr val="7030A0"/>
          </a:solidFill>
        </p:spPr>
        <p:txBody>
          <a:bodyPr>
            <a:spAutoFit/>
          </a:bodyPr>
          <a:lstStyle/>
          <a:p>
            <a:pPr algn="just">
              <a:spcAft>
                <a:spcPts val="0"/>
              </a:spcAft>
            </a:pPr>
            <a:r>
              <a:rPr lang="zh-CN" altLang="zh-CN" b="1" kern="100" dirty="0">
                <a:solidFill>
                  <a:schemeClr val="bg1"/>
                </a:solidFill>
                <a:latin typeface="Calibri" panose="020F0502020204030204" pitchFamily="34" charset="0"/>
                <a:ea typeface="等线" panose="02010600030101010101" pitchFamily="2" charset="-122"/>
                <a:cs typeface="Times New Roman" panose="02020603050405020304" pitchFamily="18" charset="0"/>
              </a:rPr>
              <a:t>展开的逻辑标语：</a:t>
            </a:r>
            <a:endParaRPr lang="zh-CN" altLang="zh-CN" kern="100" dirty="0">
              <a:solidFill>
                <a:schemeClr val="bg1"/>
              </a:solidFill>
              <a:latin typeface="Calibri" panose="020F0502020204030204" pitchFamily="34" charset="0"/>
              <a:ea typeface="等线" panose="02010600030101010101" pitchFamily="2" charset="-122"/>
              <a:cs typeface="Times New Roman" panose="02020603050405020304" pitchFamily="18" charset="0"/>
            </a:endParaRPr>
          </a:p>
          <a:p>
            <a:pPr algn="just">
              <a:spcAft>
                <a:spcPts val="0"/>
              </a:spcAft>
            </a:pPr>
            <a:r>
              <a:rPr lang="en-US" altLang="zh-CN" b="1" kern="100" dirty="0">
                <a:solidFill>
                  <a:schemeClr val="bg1"/>
                </a:solidFill>
                <a:latin typeface="Calibri" panose="020F0502020204030204" pitchFamily="34" charset="0"/>
                <a:ea typeface="等线" panose="02010600030101010101" pitchFamily="2" charset="-122"/>
                <a:cs typeface="Times New Roman" panose="02020603050405020304" pitchFamily="18" charset="0"/>
              </a:rPr>
              <a:t>Firstly,  For one, The main factor is.., one of the reasons is…. For starters..</a:t>
            </a:r>
            <a:endParaRPr lang="zh-CN" altLang="zh-CN" kern="100" dirty="0">
              <a:solidFill>
                <a:schemeClr val="bg1"/>
              </a:solidFill>
              <a:latin typeface="Calibri" panose="020F0502020204030204" pitchFamily="34" charset="0"/>
              <a:ea typeface="等线" panose="02010600030101010101" pitchFamily="2" charset="-122"/>
              <a:cs typeface="Times New Roman" panose="02020603050405020304" pitchFamily="18" charset="0"/>
            </a:endParaRPr>
          </a:p>
          <a:p>
            <a:pPr algn="just">
              <a:spcAft>
                <a:spcPts val="0"/>
              </a:spcAft>
            </a:pPr>
            <a:r>
              <a:rPr lang="zh-CN" altLang="zh-CN" b="1" kern="100" dirty="0">
                <a:solidFill>
                  <a:schemeClr val="bg1"/>
                </a:solidFill>
                <a:latin typeface="Calibri" panose="020F0502020204030204" pitchFamily="34" charset="0"/>
                <a:ea typeface="等线" panose="02010600030101010101" pitchFamily="2" charset="-122"/>
                <a:cs typeface="Times New Roman" panose="02020603050405020304" pitchFamily="18" charset="0"/>
              </a:rPr>
              <a:t>扩展性的：</a:t>
            </a:r>
            <a:endParaRPr lang="zh-CN" altLang="zh-CN" kern="100" dirty="0">
              <a:solidFill>
                <a:schemeClr val="bg1"/>
              </a:solidFill>
              <a:latin typeface="Calibri" panose="020F0502020204030204" pitchFamily="34" charset="0"/>
              <a:ea typeface="等线" panose="02010600030101010101" pitchFamily="2" charset="-122"/>
              <a:cs typeface="Times New Roman" panose="02020603050405020304" pitchFamily="18" charset="0"/>
            </a:endParaRPr>
          </a:p>
          <a:p>
            <a:pPr algn="just">
              <a:spcAft>
                <a:spcPts val="0"/>
              </a:spcAft>
            </a:pPr>
            <a:r>
              <a:rPr lang="en-US" altLang="zh-CN" b="1" kern="100" dirty="0">
                <a:solidFill>
                  <a:schemeClr val="bg1"/>
                </a:solidFill>
                <a:latin typeface="Calibri" panose="020F0502020204030204" pitchFamily="34" charset="0"/>
                <a:ea typeface="等线" panose="02010600030101010101" pitchFamily="2" charset="-122"/>
                <a:cs typeface="Times New Roman" panose="02020603050405020304" pitchFamily="18" charset="0"/>
              </a:rPr>
              <a:t>What’s more, in addition, as well as, most importantly, and also partly because, furthermore, Moreover, apart from that</a:t>
            </a:r>
            <a:endParaRPr lang="zh-CN" altLang="zh-CN" kern="100" dirty="0">
              <a:solidFill>
                <a:schemeClr val="bg1"/>
              </a:solidFill>
              <a:effectLst/>
              <a:latin typeface="Calibri" panose="020F0502020204030204" pitchFamily="34" charset="0"/>
              <a:ea typeface="等线" panose="02010600030101010101" pitchFamily="2" charset="-122"/>
              <a:cs typeface="Times New Roman" panose="02020603050405020304" pitchFamily="18" charset="0"/>
            </a:endParaRPr>
          </a:p>
        </p:txBody>
      </p:sp>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4066554" cy="984270"/>
            <a:chOff x="206265" y="159512"/>
            <a:chExt cx="4066554"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6" name="文本框 15">
            <a:extLst>
              <a:ext uri="{FF2B5EF4-FFF2-40B4-BE49-F238E27FC236}">
                <a16:creationId xmlns:a16="http://schemas.microsoft.com/office/drawing/2014/main" id="{DD3EC657-C3F2-446B-987B-B8E7D744ACAA}"/>
              </a:ext>
            </a:extLst>
          </p:cNvPr>
          <p:cNvSpPr txBox="1"/>
          <p:nvPr/>
        </p:nvSpPr>
        <p:spPr>
          <a:xfrm>
            <a:off x="11656194" y="6448632"/>
            <a:ext cx="535806" cy="369332"/>
          </a:xfrm>
          <a:prstGeom prst="rect">
            <a:avLst/>
          </a:prstGeom>
          <a:noFill/>
        </p:spPr>
        <p:txBody>
          <a:bodyPr wrap="square" rtlCol="0">
            <a:spAutoFit/>
          </a:bodyPr>
          <a:lstStyle/>
          <a:p>
            <a:r>
              <a:rPr lang="en-US" altLang="zh-CN" dirty="0"/>
              <a:t>14</a:t>
            </a:r>
            <a:endParaRPr lang="zh-CN" altLang="en-US" dirty="0"/>
          </a:p>
        </p:txBody>
      </p:sp>
    </p:spTree>
    <p:extLst>
      <p:ext uri="{BB962C8B-B14F-4D97-AF65-F5344CB8AC3E}">
        <p14:creationId xmlns:p14="http://schemas.microsoft.com/office/powerpoint/2010/main" val="238190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7B32504-D036-4DC1-8566-0EC57D43274B}"/>
              </a:ext>
            </a:extLst>
          </p:cNvPr>
          <p:cNvSpPr/>
          <p:nvPr/>
        </p:nvSpPr>
        <p:spPr>
          <a:xfrm>
            <a:off x="0" y="1337861"/>
            <a:ext cx="7597265" cy="584775"/>
          </a:xfrm>
          <a:prstGeom prst="rect">
            <a:avLst/>
          </a:prstGeom>
        </p:spPr>
        <p:txBody>
          <a:bodyPr wrap="square">
            <a:spAutoFit/>
          </a:bodyPr>
          <a:lstStyle/>
          <a:p>
            <a:pPr marL="533400">
              <a:spcAft>
                <a:spcPts val="0"/>
              </a:spcAft>
            </a:pP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那么现在套用在学术报告上呢？</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4066554" cy="984270"/>
            <a:chOff x="206265" y="159512"/>
            <a:chExt cx="4066554"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16" name="Picture 10" descr="https://pubs.rsc.org/image/article/2019/an/c8an01186a/c8an01186a-f4_hi-res.gif">
            <a:extLst>
              <a:ext uri="{FF2B5EF4-FFF2-40B4-BE49-F238E27FC236}">
                <a16:creationId xmlns:a16="http://schemas.microsoft.com/office/drawing/2014/main" id="{FC840BC6-70E2-4CF4-9453-7AA9D0E26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2" r="61099" b="57858"/>
          <a:stretch/>
        </p:blipFill>
        <p:spPr bwMode="auto">
          <a:xfrm>
            <a:off x="594922" y="1992537"/>
            <a:ext cx="1922634" cy="2587176"/>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a:extLst>
              <a:ext uri="{FF2B5EF4-FFF2-40B4-BE49-F238E27FC236}">
                <a16:creationId xmlns:a16="http://schemas.microsoft.com/office/drawing/2014/main" id="{C8AB0C2E-24F5-444C-968B-C7F7D9BBEA91}"/>
              </a:ext>
            </a:extLst>
          </p:cNvPr>
          <p:cNvSpPr/>
          <p:nvPr/>
        </p:nvSpPr>
        <p:spPr>
          <a:xfrm>
            <a:off x="271574" y="4661077"/>
            <a:ext cx="3105150" cy="369332"/>
          </a:xfrm>
          <a:prstGeom prst="rect">
            <a:avLst/>
          </a:prstGeom>
        </p:spPr>
        <p:txBody>
          <a:bodyPr wrap="square">
            <a:spAutoFit/>
          </a:bodyPr>
          <a:lstStyle/>
          <a:p>
            <a:r>
              <a:rPr lang="en-US" altLang="zh-CN" dirty="0"/>
              <a:t>Analyst, 144, 766-781 (2019)</a:t>
            </a:r>
            <a:endParaRPr lang="zh-CN" altLang="en-US" dirty="0"/>
          </a:p>
        </p:txBody>
      </p:sp>
      <p:pic>
        <p:nvPicPr>
          <p:cNvPr id="19" name="图片 18">
            <a:extLst>
              <a:ext uri="{FF2B5EF4-FFF2-40B4-BE49-F238E27FC236}">
                <a16:creationId xmlns:a16="http://schemas.microsoft.com/office/drawing/2014/main" id="{19FDCDF0-50DB-4643-96A9-3AF18E773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270" y="2580784"/>
            <a:ext cx="1703730" cy="1563081"/>
          </a:xfrm>
          <a:prstGeom prst="rect">
            <a:avLst/>
          </a:prstGeom>
        </p:spPr>
      </p:pic>
      <p:sp>
        <p:nvSpPr>
          <p:cNvPr id="20" name="矩形 19">
            <a:extLst>
              <a:ext uri="{FF2B5EF4-FFF2-40B4-BE49-F238E27FC236}">
                <a16:creationId xmlns:a16="http://schemas.microsoft.com/office/drawing/2014/main" id="{6E235886-36B9-4CB5-8C0E-D06E4DB6A620}"/>
              </a:ext>
            </a:extLst>
          </p:cNvPr>
          <p:cNvSpPr/>
          <p:nvPr/>
        </p:nvSpPr>
        <p:spPr>
          <a:xfrm>
            <a:off x="4231019" y="4440514"/>
            <a:ext cx="2212255" cy="523220"/>
          </a:xfrm>
          <a:prstGeom prst="rect">
            <a:avLst/>
          </a:prstGeom>
        </p:spPr>
        <p:txBody>
          <a:bodyPr wrap="square">
            <a:spAutoFit/>
          </a:bodyPr>
          <a:lstStyle/>
          <a:p>
            <a:r>
              <a:rPr lang="en-US" altLang="zh-CN" sz="1400" dirty="0"/>
              <a:t>Nature Reviews Genetics volume 19, 671–687(2018)</a:t>
            </a:r>
            <a:endParaRPr lang="zh-CN" altLang="en-US" sz="1400" dirty="0"/>
          </a:p>
        </p:txBody>
      </p:sp>
      <p:sp>
        <p:nvSpPr>
          <p:cNvPr id="3" name="十字形 2">
            <a:extLst>
              <a:ext uri="{FF2B5EF4-FFF2-40B4-BE49-F238E27FC236}">
                <a16:creationId xmlns:a16="http://schemas.microsoft.com/office/drawing/2014/main" id="{71A3C97D-9423-4C7D-9640-1814BBF40A04}"/>
              </a:ext>
            </a:extLst>
          </p:cNvPr>
          <p:cNvSpPr/>
          <p:nvPr/>
        </p:nvSpPr>
        <p:spPr>
          <a:xfrm>
            <a:off x="3019425" y="2881311"/>
            <a:ext cx="1057275" cy="962025"/>
          </a:xfrm>
          <a:prstGeom prst="plus">
            <a:avLst>
              <a:gd name="adj" fmla="val 378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燕尾形 3">
            <a:extLst>
              <a:ext uri="{FF2B5EF4-FFF2-40B4-BE49-F238E27FC236}">
                <a16:creationId xmlns:a16="http://schemas.microsoft.com/office/drawing/2014/main" id="{5FD22400-DF56-4001-B037-D8258E3C6EFA}"/>
              </a:ext>
            </a:extLst>
          </p:cNvPr>
          <p:cNvSpPr/>
          <p:nvPr/>
        </p:nvSpPr>
        <p:spPr>
          <a:xfrm>
            <a:off x="6325845" y="3205160"/>
            <a:ext cx="1809750" cy="314325"/>
          </a:xfrm>
          <a:prstGeom prst="notch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https://pubs.rsc.org/image/article/2020/lc/c9lc00811j/c9lc00811j-f2_hi-res.gif">
            <a:extLst>
              <a:ext uri="{FF2B5EF4-FFF2-40B4-BE49-F238E27FC236}">
                <a16:creationId xmlns:a16="http://schemas.microsoft.com/office/drawing/2014/main" id="{C22A7F73-EEF1-4C64-88A5-55DBBEADE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7724" y="2196314"/>
            <a:ext cx="3666199" cy="233201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0288B1D7-1349-4E67-85FE-835B654077DA}"/>
              </a:ext>
            </a:extLst>
          </p:cNvPr>
          <p:cNvSpPr/>
          <p:nvPr/>
        </p:nvSpPr>
        <p:spPr>
          <a:xfrm>
            <a:off x="8312490" y="4594402"/>
            <a:ext cx="3289683" cy="369332"/>
          </a:xfrm>
          <a:prstGeom prst="rect">
            <a:avLst/>
          </a:prstGeom>
        </p:spPr>
        <p:txBody>
          <a:bodyPr wrap="none">
            <a:spAutoFit/>
          </a:bodyPr>
          <a:lstStyle/>
          <a:p>
            <a:r>
              <a:rPr lang="en-US" altLang="zh-CN" dirty="0">
                <a:latin typeface="+mj-lt"/>
              </a:rPr>
              <a:t>Lab Chip, 20, 1658-1675, (2020)</a:t>
            </a:r>
            <a:endParaRPr lang="zh-CN" altLang="en-US" dirty="0">
              <a:latin typeface="+mj-lt"/>
            </a:endParaRPr>
          </a:p>
        </p:txBody>
      </p:sp>
      <p:sp>
        <p:nvSpPr>
          <p:cNvPr id="21" name="文本框 20">
            <a:extLst>
              <a:ext uri="{FF2B5EF4-FFF2-40B4-BE49-F238E27FC236}">
                <a16:creationId xmlns:a16="http://schemas.microsoft.com/office/drawing/2014/main" id="{3AC5281E-E5A9-4F14-88A4-EF6BDAF6BE3A}"/>
              </a:ext>
            </a:extLst>
          </p:cNvPr>
          <p:cNvSpPr txBox="1"/>
          <p:nvPr/>
        </p:nvSpPr>
        <p:spPr>
          <a:xfrm>
            <a:off x="594922" y="5323514"/>
            <a:ext cx="2681678" cy="1477328"/>
          </a:xfrm>
          <a:prstGeom prst="rect">
            <a:avLst/>
          </a:prstGeom>
          <a:noFill/>
        </p:spPr>
        <p:txBody>
          <a:bodyPr wrap="square" rtlCol="0">
            <a:spAutoFit/>
          </a:bodyPr>
          <a:lstStyle/>
          <a:p>
            <a:r>
              <a:rPr lang="zh-CN" altLang="en-US" b="1" spc="600" dirty="0">
                <a:solidFill>
                  <a:srgbClr val="FF0000"/>
                </a:solidFill>
              </a:rPr>
              <a:t>我有一个技术，叫做微流控技术。它很牛逼，因为它能够快速、精准控制很小的液体。</a:t>
            </a:r>
          </a:p>
        </p:txBody>
      </p:sp>
      <p:sp>
        <p:nvSpPr>
          <p:cNvPr id="22" name="文本框 21">
            <a:extLst>
              <a:ext uri="{FF2B5EF4-FFF2-40B4-BE49-F238E27FC236}">
                <a16:creationId xmlns:a16="http://schemas.microsoft.com/office/drawing/2014/main" id="{CC53B40B-F92A-47F6-86F0-4B2B00BF463E}"/>
              </a:ext>
            </a:extLst>
          </p:cNvPr>
          <p:cNvSpPr txBox="1"/>
          <p:nvPr/>
        </p:nvSpPr>
        <p:spPr>
          <a:xfrm>
            <a:off x="4231019" y="5354232"/>
            <a:ext cx="2424503" cy="923330"/>
          </a:xfrm>
          <a:prstGeom prst="rect">
            <a:avLst/>
          </a:prstGeom>
          <a:noFill/>
        </p:spPr>
        <p:txBody>
          <a:bodyPr wrap="square" rtlCol="0">
            <a:spAutoFit/>
          </a:bodyPr>
          <a:lstStyle/>
          <a:p>
            <a:r>
              <a:rPr lang="zh-CN" altLang="en-US" b="1" spc="600" dirty="0">
                <a:solidFill>
                  <a:srgbClr val="FF0000"/>
                </a:solidFill>
              </a:rPr>
              <a:t>我想要用这个技术去包裹人类的细胞。</a:t>
            </a:r>
          </a:p>
        </p:txBody>
      </p:sp>
      <p:sp>
        <p:nvSpPr>
          <p:cNvPr id="23" name="文本框 22">
            <a:extLst>
              <a:ext uri="{FF2B5EF4-FFF2-40B4-BE49-F238E27FC236}">
                <a16:creationId xmlns:a16="http://schemas.microsoft.com/office/drawing/2014/main" id="{047BEB9A-C164-4412-BAE5-FDBA05AA4D3B}"/>
              </a:ext>
            </a:extLst>
          </p:cNvPr>
          <p:cNvSpPr txBox="1"/>
          <p:nvPr/>
        </p:nvSpPr>
        <p:spPr>
          <a:xfrm>
            <a:off x="8312490" y="5138848"/>
            <a:ext cx="3666199" cy="1200329"/>
          </a:xfrm>
          <a:prstGeom prst="rect">
            <a:avLst/>
          </a:prstGeom>
          <a:noFill/>
        </p:spPr>
        <p:txBody>
          <a:bodyPr wrap="square" rtlCol="0">
            <a:spAutoFit/>
          </a:bodyPr>
          <a:lstStyle/>
          <a:p>
            <a:r>
              <a:rPr lang="zh-CN" altLang="en-US" b="1" spc="600" dirty="0">
                <a:solidFill>
                  <a:srgbClr val="FF0000"/>
                </a:solidFill>
              </a:rPr>
              <a:t>这样我们就可以利用这个很牛逼的技术去控制细胞，用于测试细胞对于各种药物的反应了。</a:t>
            </a:r>
          </a:p>
        </p:txBody>
      </p:sp>
      <p:sp>
        <p:nvSpPr>
          <p:cNvPr id="24" name="文本框 23">
            <a:extLst>
              <a:ext uri="{FF2B5EF4-FFF2-40B4-BE49-F238E27FC236}">
                <a16:creationId xmlns:a16="http://schemas.microsoft.com/office/drawing/2014/main" id="{C64C15A4-7A3B-44D0-85A4-D58D9A761427}"/>
              </a:ext>
            </a:extLst>
          </p:cNvPr>
          <p:cNvSpPr txBox="1"/>
          <p:nvPr/>
        </p:nvSpPr>
        <p:spPr>
          <a:xfrm>
            <a:off x="11656194" y="6448632"/>
            <a:ext cx="535806" cy="369332"/>
          </a:xfrm>
          <a:prstGeom prst="rect">
            <a:avLst/>
          </a:prstGeom>
          <a:noFill/>
        </p:spPr>
        <p:txBody>
          <a:bodyPr wrap="square" rtlCol="0">
            <a:spAutoFit/>
          </a:bodyPr>
          <a:lstStyle/>
          <a:p>
            <a:r>
              <a:rPr lang="en-US" altLang="zh-CN" dirty="0"/>
              <a:t>15</a:t>
            </a:r>
            <a:endParaRPr lang="zh-CN" altLang="en-US" dirty="0"/>
          </a:p>
        </p:txBody>
      </p:sp>
    </p:spTree>
    <p:extLst>
      <p:ext uri="{BB962C8B-B14F-4D97-AF65-F5344CB8AC3E}">
        <p14:creationId xmlns:p14="http://schemas.microsoft.com/office/powerpoint/2010/main" val="246250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7B32504-D036-4DC1-8566-0EC57D43274B}"/>
              </a:ext>
            </a:extLst>
          </p:cNvPr>
          <p:cNvSpPr/>
          <p:nvPr/>
        </p:nvSpPr>
        <p:spPr>
          <a:xfrm>
            <a:off x="0" y="1337861"/>
            <a:ext cx="7597265" cy="584775"/>
          </a:xfrm>
          <a:prstGeom prst="rect">
            <a:avLst/>
          </a:prstGeom>
        </p:spPr>
        <p:txBody>
          <a:bodyPr wrap="square">
            <a:spAutoFit/>
          </a:bodyPr>
          <a:lstStyle/>
          <a:p>
            <a:pPr marL="533400">
              <a:spcAft>
                <a:spcPts val="0"/>
              </a:spcAft>
            </a:pP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那么现在套用在学术报告上呢？</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4066554" cy="984270"/>
            <a:chOff x="206265" y="159512"/>
            <a:chExt cx="4066554"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4" name="文本框 23">
            <a:extLst>
              <a:ext uri="{FF2B5EF4-FFF2-40B4-BE49-F238E27FC236}">
                <a16:creationId xmlns:a16="http://schemas.microsoft.com/office/drawing/2014/main" id="{56D45347-8056-4C1B-A68C-7DFDBA17896B}"/>
              </a:ext>
            </a:extLst>
          </p:cNvPr>
          <p:cNvSpPr txBox="1"/>
          <p:nvPr/>
        </p:nvSpPr>
        <p:spPr>
          <a:xfrm>
            <a:off x="568923" y="2217929"/>
            <a:ext cx="11054153" cy="2543132"/>
          </a:xfrm>
          <a:prstGeom prst="rect">
            <a:avLst/>
          </a:prstGeom>
          <a:noFill/>
        </p:spPr>
        <p:txBody>
          <a:bodyPr wrap="square" rtlCol="0">
            <a:spAutoFit/>
          </a:bodyPr>
          <a:lstStyle/>
          <a:p>
            <a:pPr algn="just">
              <a:lnSpc>
                <a:spcPct val="150000"/>
              </a:lnSpc>
            </a:pPr>
            <a:r>
              <a:rPr lang="en-CA" altLang="zh-CN" dirty="0">
                <a:solidFill>
                  <a:schemeClr val="tx1">
                    <a:lumMod val="85000"/>
                    <a:lumOff val="15000"/>
                  </a:schemeClr>
                </a:solidFill>
              </a:rPr>
              <a:t>Funnel</a:t>
            </a:r>
            <a:r>
              <a:rPr lang="zh-CN" altLang="en-US" dirty="0">
                <a:solidFill>
                  <a:schemeClr val="tx1">
                    <a:lumMod val="85000"/>
                    <a:lumOff val="15000"/>
                  </a:schemeClr>
                </a:solidFill>
              </a:rPr>
              <a:t>举例法</a:t>
            </a:r>
            <a:r>
              <a:rPr lang="en-CA" altLang="zh-CN" dirty="0">
                <a:solidFill>
                  <a:schemeClr val="tx1">
                    <a:lumMod val="85000"/>
                    <a:lumOff val="15000"/>
                  </a:schemeClr>
                </a:solidFill>
              </a:rPr>
              <a:t>: </a:t>
            </a:r>
            <a:endParaRPr lang="en-US" altLang="zh-CN" dirty="0">
              <a:solidFill>
                <a:schemeClr val="tx1">
                  <a:lumMod val="85000"/>
                  <a:lumOff val="15000"/>
                </a:schemeClr>
              </a:solidFill>
            </a:endParaRPr>
          </a:p>
          <a:p>
            <a:pPr algn="just">
              <a:lnSpc>
                <a:spcPct val="150000"/>
              </a:lnSpc>
            </a:pPr>
            <a:r>
              <a:rPr lang="en-US" altLang="zh-CN" dirty="0">
                <a:solidFill>
                  <a:schemeClr val="tx1">
                    <a:lumMod val="85000"/>
                    <a:lumOff val="15000"/>
                  </a:schemeClr>
                </a:solidFill>
              </a:rPr>
              <a:t>People have paid significant amount of efforts, in recent year, to investigate the application of microfluidic technology in various research and industrial fields, notably for biomedical engineering. In fact, the controllability of the microfluidic system is especially suitable for handle biological sample, which are very delicate and sensitive. Its high-throughput also enables its application for clinical drug screening or other cellular testing.</a:t>
            </a:r>
            <a:endParaRPr lang="zh-CN" altLang="en-US" dirty="0">
              <a:solidFill>
                <a:schemeClr val="tx1">
                  <a:lumMod val="85000"/>
                  <a:lumOff val="15000"/>
                </a:schemeClr>
              </a:solidFill>
            </a:endParaRPr>
          </a:p>
        </p:txBody>
      </p:sp>
      <p:sp>
        <p:nvSpPr>
          <p:cNvPr id="9" name="文本框 8">
            <a:extLst>
              <a:ext uri="{FF2B5EF4-FFF2-40B4-BE49-F238E27FC236}">
                <a16:creationId xmlns:a16="http://schemas.microsoft.com/office/drawing/2014/main" id="{C3A382F6-3E99-4006-9BB3-28CAA614EC69}"/>
              </a:ext>
            </a:extLst>
          </p:cNvPr>
          <p:cNvSpPr txBox="1"/>
          <p:nvPr/>
        </p:nvSpPr>
        <p:spPr>
          <a:xfrm>
            <a:off x="11656194" y="6448632"/>
            <a:ext cx="535806" cy="369332"/>
          </a:xfrm>
          <a:prstGeom prst="rect">
            <a:avLst/>
          </a:prstGeom>
          <a:noFill/>
        </p:spPr>
        <p:txBody>
          <a:bodyPr wrap="square" rtlCol="0">
            <a:spAutoFit/>
          </a:bodyPr>
          <a:lstStyle/>
          <a:p>
            <a:r>
              <a:rPr lang="en-US" altLang="zh-CN" dirty="0"/>
              <a:t>16</a:t>
            </a:r>
            <a:endParaRPr lang="zh-CN" altLang="en-US" dirty="0"/>
          </a:p>
        </p:txBody>
      </p:sp>
    </p:spTree>
    <p:extLst>
      <p:ext uri="{BB962C8B-B14F-4D97-AF65-F5344CB8AC3E}">
        <p14:creationId xmlns:p14="http://schemas.microsoft.com/office/powerpoint/2010/main" val="2114013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7B32504-D036-4DC1-8566-0EC57D43274B}"/>
              </a:ext>
            </a:extLst>
          </p:cNvPr>
          <p:cNvSpPr/>
          <p:nvPr/>
        </p:nvSpPr>
        <p:spPr>
          <a:xfrm>
            <a:off x="0" y="1337861"/>
            <a:ext cx="7597265" cy="584775"/>
          </a:xfrm>
          <a:prstGeom prst="rect">
            <a:avLst/>
          </a:prstGeom>
        </p:spPr>
        <p:txBody>
          <a:bodyPr wrap="square">
            <a:spAutoFit/>
          </a:bodyPr>
          <a:lstStyle/>
          <a:p>
            <a:pPr marL="533400">
              <a:spcAft>
                <a:spcPts val="0"/>
              </a:spcAft>
            </a:pP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那么现在套用在学术报告上呢？</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4066554" cy="984270"/>
            <a:chOff x="206265" y="159512"/>
            <a:chExt cx="4066554"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4" name="文本框 23">
            <a:extLst>
              <a:ext uri="{FF2B5EF4-FFF2-40B4-BE49-F238E27FC236}">
                <a16:creationId xmlns:a16="http://schemas.microsoft.com/office/drawing/2014/main" id="{56D45347-8056-4C1B-A68C-7DFDBA17896B}"/>
              </a:ext>
            </a:extLst>
          </p:cNvPr>
          <p:cNvSpPr txBox="1"/>
          <p:nvPr/>
        </p:nvSpPr>
        <p:spPr>
          <a:xfrm>
            <a:off x="568923" y="2217929"/>
            <a:ext cx="11054153" cy="2127634"/>
          </a:xfrm>
          <a:prstGeom prst="rect">
            <a:avLst/>
          </a:prstGeom>
          <a:noFill/>
        </p:spPr>
        <p:txBody>
          <a:bodyPr wrap="square" rtlCol="0">
            <a:spAutoFit/>
          </a:bodyPr>
          <a:lstStyle/>
          <a:p>
            <a:pPr algn="just">
              <a:lnSpc>
                <a:spcPct val="150000"/>
              </a:lnSpc>
            </a:pPr>
            <a:r>
              <a:rPr lang="en-CA" altLang="zh-CN" dirty="0">
                <a:solidFill>
                  <a:schemeClr val="tx1">
                    <a:lumMod val="85000"/>
                    <a:lumOff val="15000"/>
                  </a:schemeClr>
                </a:solidFill>
              </a:rPr>
              <a:t>Definition</a:t>
            </a:r>
            <a:r>
              <a:rPr lang="zh-CN" altLang="en-US" dirty="0">
                <a:solidFill>
                  <a:schemeClr val="tx1">
                    <a:lumMod val="85000"/>
                    <a:lumOff val="15000"/>
                  </a:schemeClr>
                </a:solidFill>
              </a:rPr>
              <a:t>举例法</a:t>
            </a:r>
            <a:r>
              <a:rPr lang="en-CA" altLang="zh-CN" dirty="0">
                <a:solidFill>
                  <a:schemeClr val="tx1">
                    <a:lumMod val="85000"/>
                    <a:lumOff val="15000"/>
                  </a:schemeClr>
                </a:solidFill>
              </a:rPr>
              <a:t>: </a:t>
            </a:r>
            <a:endParaRPr lang="en-US" altLang="zh-CN" dirty="0">
              <a:solidFill>
                <a:schemeClr val="tx1">
                  <a:lumMod val="85000"/>
                  <a:lumOff val="15000"/>
                </a:schemeClr>
              </a:solidFill>
            </a:endParaRPr>
          </a:p>
          <a:p>
            <a:pPr algn="just">
              <a:lnSpc>
                <a:spcPct val="150000"/>
              </a:lnSpc>
            </a:pPr>
            <a:r>
              <a:rPr lang="en-CA" altLang="zh-CN" dirty="0">
                <a:solidFill>
                  <a:schemeClr val="tx1">
                    <a:lumMod val="85000"/>
                    <a:lumOff val="15000"/>
                  </a:schemeClr>
                </a:solidFill>
              </a:rPr>
              <a:t>M</a:t>
            </a:r>
            <a:r>
              <a:rPr lang="en-US" altLang="zh-CN" dirty="0" err="1">
                <a:solidFill>
                  <a:schemeClr val="tx1">
                    <a:lumMod val="85000"/>
                    <a:lumOff val="15000"/>
                  </a:schemeClr>
                </a:solidFill>
              </a:rPr>
              <a:t>icrofluidic</a:t>
            </a:r>
            <a:r>
              <a:rPr lang="en-US" altLang="zh-CN" dirty="0">
                <a:solidFill>
                  <a:schemeClr val="tx1">
                    <a:lumMod val="85000"/>
                    <a:lumOff val="15000"/>
                  </a:schemeClr>
                </a:solidFill>
              </a:rPr>
              <a:t> technology is a method that enables the precise control of minimal amount of fluid at a very high throughput. Because of the inherent high controllability and high-throughput of the microfluidic technology, it has been widely applied in the field of biomedical engineering in recent years. Notably, I use the microfluidic technology to encapsulate  cell, and use the encapsulated cells as a tool to screen drugs. </a:t>
            </a:r>
            <a:endParaRPr lang="zh-CN" altLang="en-US" dirty="0">
              <a:solidFill>
                <a:schemeClr val="tx1">
                  <a:lumMod val="85000"/>
                  <a:lumOff val="15000"/>
                </a:schemeClr>
              </a:solidFill>
            </a:endParaRPr>
          </a:p>
        </p:txBody>
      </p:sp>
      <p:sp>
        <p:nvSpPr>
          <p:cNvPr id="9" name="文本框 8">
            <a:extLst>
              <a:ext uri="{FF2B5EF4-FFF2-40B4-BE49-F238E27FC236}">
                <a16:creationId xmlns:a16="http://schemas.microsoft.com/office/drawing/2014/main" id="{38D62336-7D35-4F3D-82F1-F6DC68579AA3}"/>
              </a:ext>
            </a:extLst>
          </p:cNvPr>
          <p:cNvSpPr txBox="1"/>
          <p:nvPr/>
        </p:nvSpPr>
        <p:spPr>
          <a:xfrm>
            <a:off x="11656194" y="6448632"/>
            <a:ext cx="535806" cy="369332"/>
          </a:xfrm>
          <a:prstGeom prst="rect">
            <a:avLst/>
          </a:prstGeom>
          <a:noFill/>
        </p:spPr>
        <p:txBody>
          <a:bodyPr wrap="square" rtlCol="0">
            <a:spAutoFit/>
          </a:bodyPr>
          <a:lstStyle/>
          <a:p>
            <a:r>
              <a:rPr lang="en-US" altLang="zh-CN" dirty="0"/>
              <a:t>17</a:t>
            </a:r>
            <a:endParaRPr lang="zh-CN" altLang="en-US" dirty="0"/>
          </a:p>
        </p:txBody>
      </p:sp>
    </p:spTree>
    <p:extLst>
      <p:ext uri="{BB962C8B-B14F-4D97-AF65-F5344CB8AC3E}">
        <p14:creationId xmlns:p14="http://schemas.microsoft.com/office/powerpoint/2010/main" val="195014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7B32504-D036-4DC1-8566-0EC57D43274B}"/>
              </a:ext>
            </a:extLst>
          </p:cNvPr>
          <p:cNvSpPr/>
          <p:nvPr/>
        </p:nvSpPr>
        <p:spPr>
          <a:xfrm>
            <a:off x="0" y="1337861"/>
            <a:ext cx="7597265" cy="584775"/>
          </a:xfrm>
          <a:prstGeom prst="rect">
            <a:avLst/>
          </a:prstGeom>
        </p:spPr>
        <p:txBody>
          <a:bodyPr wrap="square">
            <a:spAutoFit/>
          </a:bodyPr>
          <a:lstStyle/>
          <a:p>
            <a:pPr marL="533400">
              <a:spcAft>
                <a:spcPts val="0"/>
              </a:spcAft>
            </a:pP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那么现在套用在学术报告上呢？</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4066554" cy="984270"/>
            <a:chOff x="206265" y="159512"/>
            <a:chExt cx="4066554"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4" name="文本框 23">
            <a:extLst>
              <a:ext uri="{FF2B5EF4-FFF2-40B4-BE49-F238E27FC236}">
                <a16:creationId xmlns:a16="http://schemas.microsoft.com/office/drawing/2014/main" id="{56D45347-8056-4C1B-A68C-7DFDBA17896B}"/>
              </a:ext>
            </a:extLst>
          </p:cNvPr>
          <p:cNvSpPr txBox="1"/>
          <p:nvPr/>
        </p:nvSpPr>
        <p:spPr>
          <a:xfrm>
            <a:off x="568923" y="2217929"/>
            <a:ext cx="11054153" cy="1712135"/>
          </a:xfrm>
          <a:prstGeom prst="rect">
            <a:avLst/>
          </a:prstGeom>
          <a:noFill/>
        </p:spPr>
        <p:txBody>
          <a:bodyPr wrap="square" rtlCol="0">
            <a:spAutoFit/>
          </a:bodyPr>
          <a:lstStyle/>
          <a:p>
            <a:pPr algn="just">
              <a:lnSpc>
                <a:spcPct val="150000"/>
              </a:lnSpc>
            </a:pPr>
            <a:r>
              <a:rPr lang="en-CA" altLang="zh-CN" dirty="0">
                <a:solidFill>
                  <a:schemeClr val="tx1">
                    <a:lumMod val="85000"/>
                    <a:lumOff val="15000"/>
                  </a:schemeClr>
                </a:solidFill>
              </a:rPr>
              <a:t>WH</a:t>
            </a:r>
            <a:r>
              <a:rPr lang="zh-CN" altLang="en-US" dirty="0">
                <a:solidFill>
                  <a:schemeClr val="tx1">
                    <a:lumMod val="85000"/>
                    <a:lumOff val="15000"/>
                  </a:schemeClr>
                </a:solidFill>
              </a:rPr>
              <a:t>举例法</a:t>
            </a:r>
            <a:r>
              <a:rPr lang="en-CA" altLang="zh-CN" dirty="0">
                <a:solidFill>
                  <a:schemeClr val="tx1">
                    <a:lumMod val="85000"/>
                    <a:lumOff val="15000"/>
                  </a:schemeClr>
                </a:solidFill>
              </a:rPr>
              <a:t>: </a:t>
            </a:r>
            <a:endParaRPr lang="en-US" altLang="zh-CN" dirty="0">
              <a:solidFill>
                <a:schemeClr val="tx1">
                  <a:lumMod val="85000"/>
                  <a:lumOff val="15000"/>
                </a:schemeClr>
              </a:solidFill>
            </a:endParaRPr>
          </a:p>
          <a:p>
            <a:pPr algn="just">
              <a:lnSpc>
                <a:spcPct val="150000"/>
              </a:lnSpc>
            </a:pPr>
            <a:r>
              <a:rPr lang="en-CA" altLang="zh-CN" dirty="0">
                <a:solidFill>
                  <a:schemeClr val="tx1">
                    <a:lumMod val="85000"/>
                    <a:lumOff val="15000"/>
                  </a:schemeClr>
                </a:solidFill>
              </a:rPr>
              <a:t>In my research, I use the microfluidic technology to encapsulate cell within microdroplets at a very high throughput. Because the inherent controllability of the microfluidic technology, I can precise control and manipulate encapsulated cells, and use them to screen drugs. </a:t>
            </a:r>
            <a:endParaRPr lang="zh-CN" altLang="en-US" dirty="0">
              <a:solidFill>
                <a:schemeClr val="tx1">
                  <a:lumMod val="85000"/>
                  <a:lumOff val="15000"/>
                </a:schemeClr>
              </a:solidFill>
            </a:endParaRPr>
          </a:p>
        </p:txBody>
      </p:sp>
      <p:sp>
        <p:nvSpPr>
          <p:cNvPr id="9" name="文本框 8">
            <a:extLst>
              <a:ext uri="{FF2B5EF4-FFF2-40B4-BE49-F238E27FC236}">
                <a16:creationId xmlns:a16="http://schemas.microsoft.com/office/drawing/2014/main" id="{F6EF7502-861D-487F-8417-17DDD0BE1DF9}"/>
              </a:ext>
            </a:extLst>
          </p:cNvPr>
          <p:cNvSpPr txBox="1"/>
          <p:nvPr/>
        </p:nvSpPr>
        <p:spPr>
          <a:xfrm>
            <a:off x="11656194" y="6448632"/>
            <a:ext cx="535806" cy="369332"/>
          </a:xfrm>
          <a:prstGeom prst="rect">
            <a:avLst/>
          </a:prstGeom>
          <a:noFill/>
        </p:spPr>
        <p:txBody>
          <a:bodyPr wrap="square" rtlCol="0">
            <a:spAutoFit/>
          </a:bodyPr>
          <a:lstStyle/>
          <a:p>
            <a:r>
              <a:rPr lang="en-US" altLang="zh-CN" dirty="0"/>
              <a:t>18</a:t>
            </a:r>
            <a:endParaRPr lang="zh-CN" altLang="en-US" dirty="0"/>
          </a:p>
        </p:txBody>
      </p:sp>
    </p:spTree>
    <p:extLst>
      <p:ext uri="{BB962C8B-B14F-4D97-AF65-F5344CB8AC3E}">
        <p14:creationId xmlns:p14="http://schemas.microsoft.com/office/powerpoint/2010/main" val="2445206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37B32504-D036-4DC1-8566-0EC57D43274B}"/>
              </a:ext>
            </a:extLst>
          </p:cNvPr>
          <p:cNvSpPr/>
          <p:nvPr/>
        </p:nvSpPr>
        <p:spPr>
          <a:xfrm>
            <a:off x="0" y="1337861"/>
            <a:ext cx="7597265" cy="584775"/>
          </a:xfrm>
          <a:prstGeom prst="rect">
            <a:avLst/>
          </a:prstGeom>
        </p:spPr>
        <p:txBody>
          <a:bodyPr wrap="square">
            <a:spAutoFit/>
          </a:bodyPr>
          <a:lstStyle/>
          <a:p>
            <a:pPr marL="533400">
              <a:spcAft>
                <a:spcPts val="0"/>
              </a:spcAft>
            </a:pP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那么现在套用在学术报告上呢？</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p:txBody>
      </p:sp>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4066554" cy="984270"/>
            <a:chOff x="206265" y="159512"/>
            <a:chExt cx="4066554"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4" name="文本框 23">
            <a:extLst>
              <a:ext uri="{FF2B5EF4-FFF2-40B4-BE49-F238E27FC236}">
                <a16:creationId xmlns:a16="http://schemas.microsoft.com/office/drawing/2014/main" id="{56D45347-8056-4C1B-A68C-7DFDBA17896B}"/>
              </a:ext>
            </a:extLst>
          </p:cNvPr>
          <p:cNvSpPr txBox="1"/>
          <p:nvPr/>
        </p:nvSpPr>
        <p:spPr>
          <a:xfrm>
            <a:off x="568923" y="2217929"/>
            <a:ext cx="11054153" cy="2127634"/>
          </a:xfrm>
          <a:prstGeom prst="rect">
            <a:avLst/>
          </a:prstGeom>
          <a:noFill/>
        </p:spPr>
        <p:txBody>
          <a:bodyPr wrap="square" rtlCol="0">
            <a:spAutoFit/>
          </a:bodyPr>
          <a:lstStyle/>
          <a:p>
            <a:pPr algn="just">
              <a:lnSpc>
                <a:spcPct val="150000"/>
              </a:lnSpc>
            </a:pPr>
            <a:r>
              <a:rPr lang="en-CA" altLang="zh-CN" dirty="0">
                <a:solidFill>
                  <a:schemeClr val="tx1">
                    <a:lumMod val="85000"/>
                    <a:lumOff val="15000"/>
                  </a:schemeClr>
                </a:solidFill>
              </a:rPr>
              <a:t>Parallel</a:t>
            </a:r>
            <a:r>
              <a:rPr lang="zh-CN" altLang="en-US" dirty="0">
                <a:solidFill>
                  <a:schemeClr val="tx1">
                    <a:lumMod val="85000"/>
                    <a:lumOff val="15000"/>
                  </a:schemeClr>
                </a:solidFill>
              </a:rPr>
              <a:t>举例法</a:t>
            </a:r>
            <a:r>
              <a:rPr lang="en-CA" altLang="zh-CN" dirty="0">
                <a:solidFill>
                  <a:schemeClr val="tx1">
                    <a:lumMod val="85000"/>
                    <a:lumOff val="15000"/>
                  </a:schemeClr>
                </a:solidFill>
              </a:rPr>
              <a:t>: </a:t>
            </a:r>
            <a:endParaRPr lang="en-US" altLang="zh-CN" dirty="0">
              <a:solidFill>
                <a:schemeClr val="tx1">
                  <a:lumMod val="85000"/>
                  <a:lumOff val="15000"/>
                </a:schemeClr>
              </a:solidFill>
            </a:endParaRPr>
          </a:p>
          <a:p>
            <a:pPr algn="just">
              <a:lnSpc>
                <a:spcPct val="150000"/>
              </a:lnSpc>
            </a:pPr>
            <a:r>
              <a:rPr lang="en-CA" altLang="zh-CN" dirty="0">
                <a:solidFill>
                  <a:schemeClr val="tx1">
                    <a:lumMod val="85000"/>
                    <a:lumOff val="15000"/>
                  </a:schemeClr>
                </a:solidFill>
              </a:rPr>
              <a:t>In my research, I use the microfluidic technology to encapsulate cell within microdroplets for the purpose of drug screening. On the one hand, the precise controllability of the microfluidic system is very suitable for manipulating delicate and sensitive biological samples like cells. On the other hand, the high throughput of the microfluidic technology enables its application in clinical and commercial scenario. </a:t>
            </a:r>
            <a:endParaRPr lang="zh-CN" altLang="en-US" dirty="0">
              <a:solidFill>
                <a:schemeClr val="tx1">
                  <a:lumMod val="85000"/>
                  <a:lumOff val="15000"/>
                </a:schemeClr>
              </a:solidFill>
            </a:endParaRPr>
          </a:p>
        </p:txBody>
      </p:sp>
      <p:sp>
        <p:nvSpPr>
          <p:cNvPr id="9" name="文本框 8">
            <a:extLst>
              <a:ext uri="{FF2B5EF4-FFF2-40B4-BE49-F238E27FC236}">
                <a16:creationId xmlns:a16="http://schemas.microsoft.com/office/drawing/2014/main" id="{03F41098-7D94-491F-BB17-1D545AFCBFED}"/>
              </a:ext>
            </a:extLst>
          </p:cNvPr>
          <p:cNvSpPr txBox="1"/>
          <p:nvPr/>
        </p:nvSpPr>
        <p:spPr>
          <a:xfrm>
            <a:off x="11656194" y="6448632"/>
            <a:ext cx="535806" cy="369332"/>
          </a:xfrm>
          <a:prstGeom prst="rect">
            <a:avLst/>
          </a:prstGeom>
          <a:noFill/>
        </p:spPr>
        <p:txBody>
          <a:bodyPr wrap="square" rtlCol="0">
            <a:spAutoFit/>
          </a:bodyPr>
          <a:lstStyle/>
          <a:p>
            <a:r>
              <a:rPr lang="en-US" altLang="zh-CN" dirty="0"/>
              <a:t>19</a:t>
            </a:r>
            <a:endParaRPr lang="zh-CN" altLang="en-US" dirty="0"/>
          </a:p>
        </p:txBody>
      </p:sp>
    </p:spTree>
    <p:extLst>
      <p:ext uri="{BB962C8B-B14F-4D97-AF65-F5344CB8AC3E}">
        <p14:creationId xmlns:p14="http://schemas.microsoft.com/office/powerpoint/2010/main" val="116334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2117303" cy="984270"/>
            <a:chOff x="206265" y="159512"/>
            <a:chExt cx="2117303"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1159292" cy="584775"/>
            </a:xfrm>
            <a:prstGeom prst="rect">
              <a:avLst/>
            </a:prstGeom>
            <a:noFill/>
          </p:spPr>
          <p:txBody>
            <a:bodyPr wrap="none" rtlCol="0">
              <a:spAutoFit/>
            </a:bodyPr>
            <a:lstStyle/>
            <a:p>
              <a:r>
                <a:rPr lang="zh-CN" altLang="en-US" sz="3200" b="1" spc="600" dirty="0">
                  <a:solidFill>
                    <a:schemeClr val="tx1">
                      <a:lumMod val="85000"/>
                      <a:lumOff val="15000"/>
                    </a:schemeClr>
                  </a:solidFill>
                </a:rPr>
                <a:t>小结</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4" name="文本框 23">
            <a:extLst>
              <a:ext uri="{FF2B5EF4-FFF2-40B4-BE49-F238E27FC236}">
                <a16:creationId xmlns:a16="http://schemas.microsoft.com/office/drawing/2014/main" id="{56D45347-8056-4C1B-A68C-7DFDBA17896B}"/>
              </a:ext>
            </a:extLst>
          </p:cNvPr>
          <p:cNvSpPr txBox="1"/>
          <p:nvPr/>
        </p:nvSpPr>
        <p:spPr>
          <a:xfrm>
            <a:off x="568923" y="1644491"/>
            <a:ext cx="11054153" cy="391273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sz="3200" dirty="0">
                <a:solidFill>
                  <a:schemeClr val="tx1">
                    <a:lumMod val="85000"/>
                    <a:lumOff val="15000"/>
                  </a:schemeClr>
                </a:solidFill>
              </a:rPr>
              <a:t>口音不是问题！思维逻辑才是！</a:t>
            </a:r>
            <a:endParaRPr lang="en-US" altLang="zh-CN" sz="3200" dirty="0">
              <a:solidFill>
                <a:schemeClr val="tx1">
                  <a:lumMod val="85000"/>
                  <a:lumOff val="15000"/>
                </a:schemeClr>
              </a:solidFill>
            </a:endParaRPr>
          </a:p>
          <a:p>
            <a:pPr marL="285750" indent="-285750" algn="just">
              <a:lnSpc>
                <a:spcPct val="150000"/>
              </a:lnSpc>
              <a:buFont typeface="Arial" panose="020B0604020202020204" pitchFamily="34" charset="0"/>
              <a:buChar char="•"/>
            </a:pPr>
            <a:r>
              <a:rPr lang="zh-CN" altLang="en-US" sz="3200" dirty="0">
                <a:solidFill>
                  <a:schemeClr val="tx1">
                    <a:lumMod val="85000"/>
                    <a:lumOff val="15000"/>
                  </a:schemeClr>
                </a:solidFill>
              </a:rPr>
              <a:t>几个组织语言的句式结构</a:t>
            </a:r>
            <a:endParaRPr lang="en-US" altLang="zh-CN" sz="3200" dirty="0">
              <a:solidFill>
                <a:schemeClr val="tx1">
                  <a:lumMod val="85000"/>
                  <a:lumOff val="15000"/>
                </a:schemeClr>
              </a:solidFill>
            </a:endParaRPr>
          </a:p>
          <a:p>
            <a:pPr marL="533400" indent="266700">
              <a:spcAft>
                <a:spcPts val="0"/>
              </a:spcAft>
            </a:pPr>
            <a:r>
              <a:rPr lang="en-CA" altLang="zh-CN" sz="3200" kern="100" dirty="0">
                <a:latin typeface="等线" panose="02010600030101010101" pitchFamily="2" charset="-122"/>
                <a:ea typeface="等线" panose="02010600030101010101" pitchFamily="2" charset="-122"/>
                <a:cs typeface="Times New Roman" panose="02020603050405020304" pitchFamily="18" charset="0"/>
              </a:rPr>
              <a:t>1. Funnel</a:t>
            </a:r>
            <a:r>
              <a:rPr lang="zh-CN" altLang="zh-CN" sz="3200" kern="100" dirty="0">
                <a:latin typeface="等线" panose="02010600030101010101" pitchFamily="2" charset="-122"/>
                <a:ea typeface="等线" panose="02010600030101010101" pitchFamily="2" charset="-122"/>
                <a:cs typeface="Times New Roman" panose="02020603050405020304" pitchFamily="18" charset="0"/>
              </a:rPr>
              <a:t>举例法</a:t>
            </a:r>
          </a:p>
          <a:p>
            <a:pPr marL="533400" indent="266700">
              <a:spcAft>
                <a:spcPts val="0"/>
              </a:spcAft>
            </a:pPr>
            <a:r>
              <a:rPr lang="en-CA" altLang="zh-CN" sz="3200" kern="100" dirty="0">
                <a:latin typeface="等线" panose="02010600030101010101" pitchFamily="2" charset="-122"/>
                <a:ea typeface="等线" panose="02010600030101010101" pitchFamily="2" charset="-122"/>
                <a:cs typeface="Times New Roman" panose="02020603050405020304" pitchFamily="18" charset="0"/>
              </a:rPr>
              <a:t>2. Definition</a:t>
            </a:r>
            <a:r>
              <a:rPr lang="zh-CN" altLang="zh-CN" sz="3200" kern="100" dirty="0">
                <a:latin typeface="等线" panose="02010600030101010101" pitchFamily="2" charset="-122"/>
                <a:ea typeface="等线" panose="02010600030101010101" pitchFamily="2" charset="-122"/>
                <a:cs typeface="Times New Roman" panose="02020603050405020304" pitchFamily="18" charset="0"/>
              </a:rPr>
              <a:t>举例法</a:t>
            </a:r>
          </a:p>
          <a:p>
            <a:pPr marL="533400" indent="266700">
              <a:spcAft>
                <a:spcPts val="0"/>
              </a:spcAft>
            </a:pPr>
            <a:r>
              <a:rPr lang="en-CA" altLang="zh-CN" sz="3200" kern="100" dirty="0">
                <a:latin typeface="等线" panose="02010600030101010101" pitchFamily="2" charset="-122"/>
                <a:ea typeface="等线" panose="02010600030101010101" pitchFamily="2" charset="-122"/>
                <a:cs typeface="Times New Roman" panose="02020603050405020304" pitchFamily="18" charset="0"/>
              </a:rPr>
              <a:t>3. WH</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拓展法</a:t>
            </a:r>
            <a:endParaRPr lang="zh-CN" altLang="zh-CN" sz="3200" kern="100" dirty="0">
              <a:latin typeface="等线" panose="02010600030101010101" pitchFamily="2" charset="-122"/>
              <a:ea typeface="等线" panose="02010600030101010101" pitchFamily="2" charset="-122"/>
              <a:cs typeface="Times New Roman" panose="02020603050405020304" pitchFamily="18" charset="0"/>
            </a:endParaRPr>
          </a:p>
          <a:p>
            <a:pPr marL="533400" indent="266700">
              <a:spcAft>
                <a:spcPts val="0"/>
              </a:spcAft>
            </a:pPr>
            <a:r>
              <a:rPr lang="en-CA" altLang="zh-CN" sz="3200" kern="100" dirty="0">
                <a:latin typeface="等线" panose="02010600030101010101" pitchFamily="2" charset="-122"/>
                <a:ea typeface="等线" panose="02010600030101010101" pitchFamily="2" charset="-122"/>
                <a:cs typeface="Times New Roman" panose="02020603050405020304" pitchFamily="18" charset="0"/>
              </a:rPr>
              <a:t>4. Parallel</a:t>
            </a:r>
            <a:r>
              <a:rPr lang="zh-CN" altLang="zh-CN" sz="3200" kern="100" dirty="0">
                <a:latin typeface="等线" panose="02010600030101010101" pitchFamily="2" charset="-122"/>
                <a:ea typeface="等线" panose="02010600030101010101" pitchFamily="2" charset="-122"/>
                <a:cs typeface="Times New Roman" panose="02020603050405020304" pitchFamily="18" charset="0"/>
              </a:rPr>
              <a:t>扩展法</a:t>
            </a:r>
          </a:p>
          <a:p>
            <a:pPr marL="742950" lvl="1" indent="-285750" algn="just">
              <a:lnSpc>
                <a:spcPct val="150000"/>
              </a:lnSpc>
              <a:buFont typeface="Arial" panose="020B0604020202020204" pitchFamily="34" charset="0"/>
              <a:buChar char="•"/>
            </a:pPr>
            <a:endParaRPr lang="en-US" altLang="zh-CN" dirty="0">
              <a:solidFill>
                <a:schemeClr val="tx1">
                  <a:lumMod val="85000"/>
                  <a:lumOff val="15000"/>
                </a:schemeClr>
              </a:solidFill>
            </a:endParaRPr>
          </a:p>
        </p:txBody>
      </p:sp>
      <p:sp>
        <p:nvSpPr>
          <p:cNvPr id="9" name="文本框 8">
            <a:extLst>
              <a:ext uri="{FF2B5EF4-FFF2-40B4-BE49-F238E27FC236}">
                <a16:creationId xmlns:a16="http://schemas.microsoft.com/office/drawing/2014/main" id="{712B0957-2195-42B0-BBF2-82732E482575}"/>
              </a:ext>
            </a:extLst>
          </p:cNvPr>
          <p:cNvSpPr txBox="1"/>
          <p:nvPr/>
        </p:nvSpPr>
        <p:spPr>
          <a:xfrm>
            <a:off x="11656194" y="6448632"/>
            <a:ext cx="535806" cy="369332"/>
          </a:xfrm>
          <a:prstGeom prst="rect">
            <a:avLst/>
          </a:prstGeom>
          <a:noFill/>
        </p:spPr>
        <p:txBody>
          <a:bodyPr wrap="square" rtlCol="0">
            <a:spAutoFit/>
          </a:bodyPr>
          <a:lstStyle/>
          <a:p>
            <a:r>
              <a:rPr lang="en-US" altLang="zh-CN" dirty="0"/>
              <a:t>20</a:t>
            </a:r>
            <a:endParaRPr lang="zh-CN" altLang="en-US" dirty="0"/>
          </a:p>
        </p:txBody>
      </p:sp>
    </p:spTree>
    <p:extLst>
      <p:ext uri="{BB962C8B-B14F-4D97-AF65-F5344CB8AC3E}">
        <p14:creationId xmlns:p14="http://schemas.microsoft.com/office/powerpoint/2010/main" val="413933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3E20D9A-B6D3-4F06-ADF2-031527063D5C}"/>
              </a:ext>
            </a:extLst>
          </p:cNvPr>
          <p:cNvSpPr/>
          <p:nvPr/>
        </p:nvSpPr>
        <p:spPr>
          <a:xfrm>
            <a:off x="0" y="0"/>
            <a:ext cx="2438400" cy="6858000"/>
          </a:xfrm>
          <a:prstGeom prst="rect">
            <a:avLst/>
          </a:prstGeom>
          <a:solidFill>
            <a:schemeClr val="accent3">
              <a:lumMod val="20000"/>
              <a:lumOff val="8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30" name="图片 29">
            <a:extLst>
              <a:ext uri="{FF2B5EF4-FFF2-40B4-BE49-F238E27FC236}">
                <a16:creationId xmlns:a16="http://schemas.microsoft.com/office/drawing/2014/main" id="{1FE3682F-0B87-4AEE-949B-A100036CB8CA}"/>
              </a:ext>
            </a:extLst>
          </p:cNvPr>
          <p:cNvPicPr>
            <a:picLocks noChangeAspect="1"/>
          </p:cNvPicPr>
          <p:nvPr/>
        </p:nvPicPr>
        <p:blipFill rotWithShape="1">
          <a:blip r:embed="rId2"/>
          <a:srcRect t="42761"/>
          <a:stretch/>
        </p:blipFill>
        <p:spPr>
          <a:xfrm>
            <a:off x="591474" y="0"/>
            <a:ext cx="2072820" cy="1346986"/>
          </a:xfrm>
          <a:prstGeom prst="rect">
            <a:avLst/>
          </a:prstGeom>
        </p:spPr>
      </p:pic>
      <p:sp>
        <p:nvSpPr>
          <p:cNvPr id="4" name="文本框 3">
            <a:extLst>
              <a:ext uri="{FF2B5EF4-FFF2-40B4-BE49-F238E27FC236}">
                <a16:creationId xmlns:a16="http://schemas.microsoft.com/office/drawing/2014/main" id="{484BDE77-D6D6-4BD8-9359-123DE6EACD3F}"/>
              </a:ext>
            </a:extLst>
          </p:cNvPr>
          <p:cNvSpPr txBox="1"/>
          <p:nvPr/>
        </p:nvSpPr>
        <p:spPr>
          <a:xfrm>
            <a:off x="586924" y="122419"/>
            <a:ext cx="2068234" cy="707886"/>
          </a:xfrm>
          <a:prstGeom prst="rect">
            <a:avLst/>
          </a:prstGeom>
          <a:noFill/>
        </p:spPr>
        <p:txBody>
          <a:bodyPr wrap="square" rtlCol="0">
            <a:spAutoFit/>
          </a:bodyPr>
          <a:lstStyle/>
          <a:p>
            <a:pPr algn="ctr"/>
            <a:r>
              <a:rPr lang="zh-CN" altLang="en-US" sz="4000" b="1" dirty="0">
                <a:solidFill>
                  <a:schemeClr val="bg1"/>
                </a:solidFill>
              </a:rPr>
              <a:t>目 录</a:t>
            </a:r>
          </a:p>
        </p:txBody>
      </p:sp>
      <p:grpSp>
        <p:nvGrpSpPr>
          <p:cNvPr id="11" name="组合 10">
            <a:extLst>
              <a:ext uri="{FF2B5EF4-FFF2-40B4-BE49-F238E27FC236}">
                <a16:creationId xmlns:a16="http://schemas.microsoft.com/office/drawing/2014/main" id="{085C33E7-6D75-469F-A124-76D8DC3A61A1}"/>
              </a:ext>
            </a:extLst>
          </p:cNvPr>
          <p:cNvGrpSpPr/>
          <p:nvPr/>
        </p:nvGrpSpPr>
        <p:grpSpPr>
          <a:xfrm>
            <a:off x="2135167" y="1686480"/>
            <a:ext cx="4904262" cy="688966"/>
            <a:chOff x="2135167" y="1783030"/>
            <a:chExt cx="4904262" cy="688966"/>
          </a:xfrm>
        </p:grpSpPr>
        <p:sp>
          <p:nvSpPr>
            <p:cNvPr id="5" name="任意多边形: 形状 4">
              <a:extLst>
                <a:ext uri="{FF2B5EF4-FFF2-40B4-BE49-F238E27FC236}">
                  <a16:creationId xmlns:a16="http://schemas.microsoft.com/office/drawing/2014/main" id="{7B0761EF-5B9E-44A9-B2DA-33099BC7D729}"/>
                </a:ext>
              </a:extLst>
            </p:cNvPr>
            <p:cNvSpPr/>
            <p:nvPr/>
          </p:nvSpPr>
          <p:spPr>
            <a:xfrm rot="5400000">
              <a:off x="2093918" y="1824279"/>
              <a:ext cx="688966" cy="606468"/>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6" name="文本框 5">
              <a:extLst>
                <a:ext uri="{FF2B5EF4-FFF2-40B4-BE49-F238E27FC236}">
                  <a16:creationId xmlns:a16="http://schemas.microsoft.com/office/drawing/2014/main" id="{01BBF44E-12DA-46B9-A38E-AD891686CB61}"/>
                </a:ext>
              </a:extLst>
            </p:cNvPr>
            <p:cNvSpPr txBox="1"/>
            <p:nvPr/>
          </p:nvSpPr>
          <p:spPr>
            <a:xfrm>
              <a:off x="2135167" y="1896681"/>
              <a:ext cx="606468" cy="461665"/>
            </a:xfrm>
            <a:prstGeom prst="rect">
              <a:avLst/>
            </a:prstGeom>
            <a:noFill/>
          </p:spPr>
          <p:txBody>
            <a:bodyPr wrap="square" rtlCol="0">
              <a:spAutoFit/>
            </a:bodyPr>
            <a:lstStyle/>
            <a:p>
              <a:pPr algn="ctr"/>
              <a:r>
                <a:rPr lang="en-US" altLang="zh-CN" sz="2400" b="1" dirty="0">
                  <a:solidFill>
                    <a:schemeClr val="bg1"/>
                  </a:solidFill>
                </a:rPr>
                <a:t>01</a:t>
              </a:r>
              <a:endParaRPr lang="zh-CN" altLang="en-US" sz="2400" b="1" dirty="0">
                <a:solidFill>
                  <a:schemeClr val="bg1"/>
                </a:solidFill>
              </a:endParaRPr>
            </a:p>
          </p:txBody>
        </p:sp>
        <p:sp>
          <p:nvSpPr>
            <p:cNvPr id="7" name="文本框 6">
              <a:extLst>
                <a:ext uri="{FF2B5EF4-FFF2-40B4-BE49-F238E27FC236}">
                  <a16:creationId xmlns:a16="http://schemas.microsoft.com/office/drawing/2014/main" id="{D26C1D98-0DB7-45C7-A43F-364F2C2C0CF8}"/>
                </a:ext>
              </a:extLst>
            </p:cNvPr>
            <p:cNvSpPr txBox="1"/>
            <p:nvPr/>
          </p:nvSpPr>
          <p:spPr>
            <a:xfrm>
              <a:off x="3004457" y="1896681"/>
              <a:ext cx="4034972" cy="461665"/>
            </a:xfrm>
            <a:prstGeom prst="rect">
              <a:avLst/>
            </a:prstGeom>
            <a:noFill/>
          </p:spPr>
          <p:txBody>
            <a:bodyPr wrap="square" rtlCol="0">
              <a:spAutoFit/>
            </a:bodyPr>
            <a:lstStyle/>
            <a:p>
              <a:r>
                <a:rPr lang="zh-CN" altLang="en-US" sz="2400" b="1" spc="300" dirty="0">
                  <a:solidFill>
                    <a:schemeClr val="tx1">
                      <a:lumMod val="85000"/>
                      <a:lumOff val="15000"/>
                    </a:schemeClr>
                  </a:solidFill>
                </a:rPr>
                <a:t>我是谁？</a:t>
              </a:r>
            </a:p>
          </p:txBody>
        </p:sp>
      </p:grpSp>
      <p:grpSp>
        <p:nvGrpSpPr>
          <p:cNvPr id="12" name="组合 11">
            <a:extLst>
              <a:ext uri="{FF2B5EF4-FFF2-40B4-BE49-F238E27FC236}">
                <a16:creationId xmlns:a16="http://schemas.microsoft.com/office/drawing/2014/main" id="{0765B4E5-7537-4504-9787-15606407AE14}"/>
              </a:ext>
            </a:extLst>
          </p:cNvPr>
          <p:cNvGrpSpPr/>
          <p:nvPr/>
        </p:nvGrpSpPr>
        <p:grpSpPr>
          <a:xfrm>
            <a:off x="2135167" y="2861759"/>
            <a:ext cx="6000428" cy="688966"/>
            <a:chOff x="2135167" y="1783030"/>
            <a:chExt cx="6000428" cy="688966"/>
          </a:xfrm>
        </p:grpSpPr>
        <p:sp>
          <p:nvSpPr>
            <p:cNvPr id="13" name="任意多边形: 形状 12">
              <a:extLst>
                <a:ext uri="{FF2B5EF4-FFF2-40B4-BE49-F238E27FC236}">
                  <a16:creationId xmlns:a16="http://schemas.microsoft.com/office/drawing/2014/main" id="{D0F21CC2-3433-43D1-9C1C-249875E0EC25}"/>
                </a:ext>
              </a:extLst>
            </p:cNvPr>
            <p:cNvSpPr/>
            <p:nvPr/>
          </p:nvSpPr>
          <p:spPr>
            <a:xfrm rot="5400000">
              <a:off x="2093918" y="1824279"/>
              <a:ext cx="688966" cy="606468"/>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4" name="文本框 13">
              <a:extLst>
                <a:ext uri="{FF2B5EF4-FFF2-40B4-BE49-F238E27FC236}">
                  <a16:creationId xmlns:a16="http://schemas.microsoft.com/office/drawing/2014/main" id="{027453F5-FD56-4B03-BD13-2609AE2E9803}"/>
                </a:ext>
              </a:extLst>
            </p:cNvPr>
            <p:cNvSpPr txBox="1"/>
            <p:nvPr/>
          </p:nvSpPr>
          <p:spPr>
            <a:xfrm>
              <a:off x="2135167" y="1896681"/>
              <a:ext cx="606468" cy="461665"/>
            </a:xfrm>
            <a:prstGeom prst="rect">
              <a:avLst/>
            </a:prstGeom>
            <a:noFill/>
          </p:spPr>
          <p:txBody>
            <a:bodyPr wrap="square" rtlCol="0">
              <a:spAutoFit/>
            </a:bodyPr>
            <a:lstStyle/>
            <a:p>
              <a:pPr algn="ctr"/>
              <a:r>
                <a:rPr lang="en-US" altLang="zh-CN" sz="2400" b="1" dirty="0">
                  <a:solidFill>
                    <a:schemeClr val="bg1"/>
                  </a:solidFill>
                </a:rPr>
                <a:t>02</a:t>
              </a:r>
              <a:endParaRPr lang="zh-CN" altLang="en-US" sz="2400" b="1" dirty="0">
                <a:solidFill>
                  <a:schemeClr val="bg1"/>
                </a:solidFill>
              </a:endParaRPr>
            </a:p>
          </p:txBody>
        </p:sp>
        <p:sp>
          <p:nvSpPr>
            <p:cNvPr id="15" name="文本框 14">
              <a:extLst>
                <a:ext uri="{FF2B5EF4-FFF2-40B4-BE49-F238E27FC236}">
                  <a16:creationId xmlns:a16="http://schemas.microsoft.com/office/drawing/2014/main" id="{BA352C9E-11C1-4E65-953B-1E01AD782CFA}"/>
                </a:ext>
              </a:extLst>
            </p:cNvPr>
            <p:cNvSpPr txBox="1"/>
            <p:nvPr/>
          </p:nvSpPr>
          <p:spPr>
            <a:xfrm>
              <a:off x="3004456" y="1896681"/>
              <a:ext cx="5131139" cy="461665"/>
            </a:xfrm>
            <a:prstGeom prst="rect">
              <a:avLst/>
            </a:prstGeom>
            <a:noFill/>
          </p:spPr>
          <p:txBody>
            <a:bodyPr wrap="square" rtlCol="0">
              <a:spAutoFit/>
            </a:bodyPr>
            <a:lstStyle/>
            <a:p>
              <a:r>
                <a:rPr lang="zh-CN" altLang="en-US" sz="2400" b="1" spc="300" dirty="0">
                  <a:solidFill>
                    <a:schemeClr val="tx1">
                      <a:lumMod val="85000"/>
                      <a:lumOff val="15000"/>
                    </a:schemeClr>
                  </a:solidFill>
                </a:rPr>
                <a:t>关于中国同学口语的一点想法</a:t>
              </a:r>
            </a:p>
          </p:txBody>
        </p:sp>
      </p:grpSp>
      <p:grpSp>
        <p:nvGrpSpPr>
          <p:cNvPr id="16" name="组合 15">
            <a:extLst>
              <a:ext uri="{FF2B5EF4-FFF2-40B4-BE49-F238E27FC236}">
                <a16:creationId xmlns:a16="http://schemas.microsoft.com/office/drawing/2014/main" id="{E0A50EA6-F349-4DB6-91B5-4091B0670D74}"/>
              </a:ext>
            </a:extLst>
          </p:cNvPr>
          <p:cNvGrpSpPr/>
          <p:nvPr/>
        </p:nvGrpSpPr>
        <p:grpSpPr>
          <a:xfrm>
            <a:off x="2135167" y="4037038"/>
            <a:ext cx="5838058" cy="688966"/>
            <a:chOff x="2135167" y="1783030"/>
            <a:chExt cx="5838058" cy="688966"/>
          </a:xfrm>
        </p:grpSpPr>
        <p:sp>
          <p:nvSpPr>
            <p:cNvPr id="17" name="任意多边形: 形状 16">
              <a:extLst>
                <a:ext uri="{FF2B5EF4-FFF2-40B4-BE49-F238E27FC236}">
                  <a16:creationId xmlns:a16="http://schemas.microsoft.com/office/drawing/2014/main" id="{D0CD014E-BB5F-4A29-9E60-42B10D12E35F}"/>
                </a:ext>
              </a:extLst>
            </p:cNvPr>
            <p:cNvSpPr/>
            <p:nvPr/>
          </p:nvSpPr>
          <p:spPr>
            <a:xfrm rot="5400000">
              <a:off x="2093918" y="1824279"/>
              <a:ext cx="688966" cy="606468"/>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文本框 17">
              <a:extLst>
                <a:ext uri="{FF2B5EF4-FFF2-40B4-BE49-F238E27FC236}">
                  <a16:creationId xmlns:a16="http://schemas.microsoft.com/office/drawing/2014/main" id="{D37153BE-B0C6-4911-AEC9-16DE5A77ECDB}"/>
                </a:ext>
              </a:extLst>
            </p:cNvPr>
            <p:cNvSpPr txBox="1"/>
            <p:nvPr/>
          </p:nvSpPr>
          <p:spPr>
            <a:xfrm>
              <a:off x="2135167" y="1896681"/>
              <a:ext cx="606468" cy="461665"/>
            </a:xfrm>
            <a:prstGeom prst="rect">
              <a:avLst/>
            </a:prstGeom>
            <a:noFill/>
          </p:spPr>
          <p:txBody>
            <a:bodyPr wrap="square" rtlCol="0">
              <a:spAutoFit/>
            </a:bodyPr>
            <a:lstStyle/>
            <a:p>
              <a:pPr algn="ctr"/>
              <a:r>
                <a:rPr lang="en-US" altLang="zh-CN" sz="2400" b="1" dirty="0">
                  <a:solidFill>
                    <a:schemeClr val="bg1"/>
                  </a:solidFill>
                </a:rPr>
                <a:t>03</a:t>
              </a:r>
              <a:endParaRPr lang="zh-CN" altLang="en-US" sz="2400" b="1" dirty="0">
                <a:solidFill>
                  <a:schemeClr val="bg1"/>
                </a:solidFill>
              </a:endParaRPr>
            </a:p>
          </p:txBody>
        </p:sp>
        <p:sp>
          <p:nvSpPr>
            <p:cNvPr id="19" name="文本框 18">
              <a:extLst>
                <a:ext uri="{FF2B5EF4-FFF2-40B4-BE49-F238E27FC236}">
                  <a16:creationId xmlns:a16="http://schemas.microsoft.com/office/drawing/2014/main" id="{FF5D9EC7-355B-4E50-B36D-D3104A64479E}"/>
                </a:ext>
              </a:extLst>
            </p:cNvPr>
            <p:cNvSpPr txBox="1"/>
            <p:nvPr/>
          </p:nvSpPr>
          <p:spPr>
            <a:xfrm>
              <a:off x="3004456" y="1896681"/>
              <a:ext cx="4968769" cy="461665"/>
            </a:xfrm>
            <a:prstGeom prst="rect">
              <a:avLst/>
            </a:prstGeom>
            <a:noFill/>
          </p:spPr>
          <p:txBody>
            <a:bodyPr wrap="square" rtlCol="0">
              <a:spAutoFit/>
            </a:bodyPr>
            <a:lstStyle/>
            <a:p>
              <a:r>
                <a:rPr lang="zh-CN" altLang="en-US" sz="2400" b="1" spc="300" dirty="0">
                  <a:solidFill>
                    <a:schemeClr val="tx1">
                      <a:lumMod val="85000"/>
                      <a:lumOff val="15000"/>
                    </a:schemeClr>
                  </a:solidFill>
                </a:rPr>
                <a:t>如何准备英语学术口头报告</a:t>
              </a:r>
            </a:p>
          </p:txBody>
        </p:sp>
      </p:grpSp>
      <p:grpSp>
        <p:nvGrpSpPr>
          <p:cNvPr id="20" name="组合 19">
            <a:extLst>
              <a:ext uri="{FF2B5EF4-FFF2-40B4-BE49-F238E27FC236}">
                <a16:creationId xmlns:a16="http://schemas.microsoft.com/office/drawing/2014/main" id="{78ED8506-1D7A-482E-920F-0FA7583D11D0}"/>
              </a:ext>
            </a:extLst>
          </p:cNvPr>
          <p:cNvGrpSpPr/>
          <p:nvPr/>
        </p:nvGrpSpPr>
        <p:grpSpPr>
          <a:xfrm>
            <a:off x="2135167" y="5212317"/>
            <a:ext cx="4904262" cy="688966"/>
            <a:chOff x="2135167" y="1783030"/>
            <a:chExt cx="4904262" cy="688966"/>
          </a:xfrm>
        </p:grpSpPr>
        <p:sp>
          <p:nvSpPr>
            <p:cNvPr id="21" name="任意多边形: 形状 20">
              <a:extLst>
                <a:ext uri="{FF2B5EF4-FFF2-40B4-BE49-F238E27FC236}">
                  <a16:creationId xmlns:a16="http://schemas.microsoft.com/office/drawing/2014/main" id="{FD87AFC2-B44F-48AB-9FED-26FB501995F1}"/>
                </a:ext>
              </a:extLst>
            </p:cNvPr>
            <p:cNvSpPr/>
            <p:nvPr/>
          </p:nvSpPr>
          <p:spPr>
            <a:xfrm rot="5400000">
              <a:off x="2093918" y="1824279"/>
              <a:ext cx="688966" cy="606468"/>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2" name="文本框 21">
              <a:extLst>
                <a:ext uri="{FF2B5EF4-FFF2-40B4-BE49-F238E27FC236}">
                  <a16:creationId xmlns:a16="http://schemas.microsoft.com/office/drawing/2014/main" id="{0E2A5422-E109-4CD9-B880-50780F62A0AF}"/>
                </a:ext>
              </a:extLst>
            </p:cNvPr>
            <p:cNvSpPr txBox="1"/>
            <p:nvPr/>
          </p:nvSpPr>
          <p:spPr>
            <a:xfrm>
              <a:off x="2135167" y="1896681"/>
              <a:ext cx="606468" cy="461665"/>
            </a:xfrm>
            <a:prstGeom prst="rect">
              <a:avLst/>
            </a:prstGeom>
            <a:noFill/>
          </p:spPr>
          <p:txBody>
            <a:bodyPr wrap="square" rtlCol="0">
              <a:spAutoFit/>
            </a:bodyPr>
            <a:lstStyle/>
            <a:p>
              <a:pPr algn="ctr"/>
              <a:r>
                <a:rPr lang="en-US" altLang="zh-CN" sz="2400" b="1" dirty="0">
                  <a:solidFill>
                    <a:schemeClr val="bg1"/>
                  </a:solidFill>
                </a:rPr>
                <a:t>04</a:t>
              </a:r>
              <a:endParaRPr lang="zh-CN" altLang="en-US" sz="2400" b="1" dirty="0">
                <a:solidFill>
                  <a:schemeClr val="bg1"/>
                </a:solidFill>
              </a:endParaRPr>
            </a:p>
          </p:txBody>
        </p:sp>
        <p:sp>
          <p:nvSpPr>
            <p:cNvPr id="23" name="文本框 22">
              <a:extLst>
                <a:ext uri="{FF2B5EF4-FFF2-40B4-BE49-F238E27FC236}">
                  <a16:creationId xmlns:a16="http://schemas.microsoft.com/office/drawing/2014/main" id="{D3079470-31E6-462D-BAD3-A5B409701A1D}"/>
                </a:ext>
              </a:extLst>
            </p:cNvPr>
            <p:cNvSpPr txBox="1"/>
            <p:nvPr/>
          </p:nvSpPr>
          <p:spPr>
            <a:xfrm>
              <a:off x="3004457" y="1896681"/>
              <a:ext cx="4034972" cy="461665"/>
            </a:xfrm>
            <a:prstGeom prst="rect">
              <a:avLst/>
            </a:prstGeom>
            <a:noFill/>
          </p:spPr>
          <p:txBody>
            <a:bodyPr wrap="square" rtlCol="0">
              <a:spAutoFit/>
            </a:bodyPr>
            <a:lstStyle/>
            <a:p>
              <a:r>
                <a:rPr lang="en-US" altLang="zh-CN" sz="2400" b="1" spc="300" dirty="0">
                  <a:solidFill>
                    <a:schemeClr val="tx1">
                      <a:lumMod val="85000"/>
                      <a:lumOff val="15000"/>
                    </a:schemeClr>
                  </a:solidFill>
                </a:rPr>
                <a:t>Rule of thumb</a:t>
              </a:r>
              <a:endParaRPr lang="zh-CN" altLang="en-US" sz="2400" b="1" spc="300" dirty="0">
                <a:solidFill>
                  <a:schemeClr val="tx1">
                    <a:lumMod val="85000"/>
                    <a:lumOff val="15000"/>
                  </a:schemeClr>
                </a:solidFill>
              </a:endParaRPr>
            </a:p>
          </p:txBody>
        </p:sp>
      </p:grpSp>
      <p:sp>
        <p:nvSpPr>
          <p:cNvPr id="24" name="任意多边形: 形状 23">
            <a:extLst>
              <a:ext uri="{FF2B5EF4-FFF2-40B4-BE49-F238E27FC236}">
                <a16:creationId xmlns:a16="http://schemas.microsoft.com/office/drawing/2014/main" id="{D060AF90-C3C8-43BD-8BD4-6AEE35431C17}"/>
              </a:ext>
            </a:extLst>
          </p:cNvPr>
          <p:cNvSpPr/>
          <p:nvPr/>
        </p:nvSpPr>
        <p:spPr>
          <a:xfrm rot="5400000">
            <a:off x="-569231" y="3541667"/>
            <a:ext cx="1492240" cy="1313558"/>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任意多边形: 形状 24">
            <a:extLst>
              <a:ext uri="{FF2B5EF4-FFF2-40B4-BE49-F238E27FC236}">
                <a16:creationId xmlns:a16="http://schemas.microsoft.com/office/drawing/2014/main" id="{EE22068F-E195-4144-A183-4480F23BFF90}"/>
              </a:ext>
            </a:extLst>
          </p:cNvPr>
          <p:cNvSpPr/>
          <p:nvPr/>
        </p:nvSpPr>
        <p:spPr>
          <a:xfrm rot="5400000">
            <a:off x="625276" y="4439086"/>
            <a:ext cx="416783" cy="36687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任意多边形: 形状 25">
            <a:extLst>
              <a:ext uri="{FF2B5EF4-FFF2-40B4-BE49-F238E27FC236}">
                <a16:creationId xmlns:a16="http://schemas.microsoft.com/office/drawing/2014/main" id="{87107551-C742-4C7C-9652-28157D3AB057}"/>
              </a:ext>
            </a:extLst>
          </p:cNvPr>
          <p:cNvSpPr/>
          <p:nvPr/>
        </p:nvSpPr>
        <p:spPr>
          <a:xfrm rot="5400000">
            <a:off x="9876968" y="4906869"/>
            <a:ext cx="3004244" cy="2644514"/>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noFill/>
          <a:ln w="38100">
            <a:solidFill>
              <a:schemeClr val="accent3">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任意多边形: 形状 26">
            <a:extLst>
              <a:ext uri="{FF2B5EF4-FFF2-40B4-BE49-F238E27FC236}">
                <a16:creationId xmlns:a16="http://schemas.microsoft.com/office/drawing/2014/main" id="{701E2D65-67D4-4BE6-9CBC-0C44474C2892}"/>
              </a:ext>
            </a:extLst>
          </p:cNvPr>
          <p:cNvSpPr/>
          <p:nvPr/>
        </p:nvSpPr>
        <p:spPr>
          <a:xfrm rot="5400000">
            <a:off x="11299561" y="-395093"/>
            <a:ext cx="1328363" cy="1169304"/>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3">
              <a:lumMod val="20000"/>
              <a:lumOff val="80000"/>
              <a:alpha val="52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任意多边形: 形状 27">
            <a:extLst>
              <a:ext uri="{FF2B5EF4-FFF2-40B4-BE49-F238E27FC236}">
                <a16:creationId xmlns:a16="http://schemas.microsoft.com/office/drawing/2014/main" id="{B204E5EB-6C64-4E0A-910A-BD63B842EBF5}"/>
              </a:ext>
            </a:extLst>
          </p:cNvPr>
          <p:cNvSpPr/>
          <p:nvPr/>
        </p:nvSpPr>
        <p:spPr>
          <a:xfrm rot="5400000">
            <a:off x="336078" y="1094935"/>
            <a:ext cx="416783" cy="36687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任意多边形: 形状 28">
            <a:extLst>
              <a:ext uri="{FF2B5EF4-FFF2-40B4-BE49-F238E27FC236}">
                <a16:creationId xmlns:a16="http://schemas.microsoft.com/office/drawing/2014/main" id="{4F2C7F95-CB4E-4691-BD5D-B86F5BAC778B}"/>
              </a:ext>
            </a:extLst>
          </p:cNvPr>
          <p:cNvSpPr/>
          <p:nvPr/>
        </p:nvSpPr>
        <p:spPr>
          <a:xfrm rot="5400000">
            <a:off x="10987260" y="530346"/>
            <a:ext cx="416783" cy="36687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4290338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64950EFD-6C74-4F12-A945-2854C68C9662}"/>
              </a:ext>
            </a:extLst>
          </p:cNvPr>
          <p:cNvPicPr>
            <a:picLocks noChangeAspect="1"/>
          </p:cNvPicPr>
          <p:nvPr/>
        </p:nvPicPr>
        <p:blipFill rotWithShape="1">
          <a:blip r:embed="rId2"/>
          <a:srcRect l="19532" b="48526"/>
          <a:stretch/>
        </p:blipFill>
        <p:spPr>
          <a:xfrm>
            <a:off x="-1" y="1160309"/>
            <a:ext cx="10118601" cy="5697691"/>
          </a:xfrm>
          <a:prstGeom prst="rect">
            <a:avLst/>
          </a:prstGeom>
        </p:spPr>
      </p:pic>
      <p:pic>
        <p:nvPicPr>
          <p:cNvPr id="17" name="图片 16">
            <a:extLst>
              <a:ext uri="{FF2B5EF4-FFF2-40B4-BE49-F238E27FC236}">
                <a16:creationId xmlns:a16="http://schemas.microsoft.com/office/drawing/2014/main" id="{A44D15B5-B202-43DB-A99B-2A534D96796C}"/>
              </a:ext>
            </a:extLst>
          </p:cNvPr>
          <p:cNvPicPr>
            <a:picLocks noChangeAspect="1"/>
          </p:cNvPicPr>
          <p:nvPr/>
        </p:nvPicPr>
        <p:blipFill rotWithShape="1">
          <a:blip r:embed="rId3"/>
          <a:srcRect t="17174" r="25859"/>
          <a:stretch/>
        </p:blipFill>
        <p:spPr>
          <a:xfrm>
            <a:off x="10153481" y="0"/>
            <a:ext cx="2038519" cy="2590405"/>
          </a:xfrm>
          <a:prstGeom prst="rect">
            <a:avLst/>
          </a:prstGeom>
        </p:spPr>
      </p:pic>
      <p:sp>
        <p:nvSpPr>
          <p:cNvPr id="4" name="文本框 3">
            <a:extLst>
              <a:ext uri="{FF2B5EF4-FFF2-40B4-BE49-F238E27FC236}">
                <a16:creationId xmlns:a16="http://schemas.microsoft.com/office/drawing/2014/main" id="{972C195D-2045-4DFC-BDA2-D640C745ED6C}"/>
              </a:ext>
            </a:extLst>
          </p:cNvPr>
          <p:cNvSpPr txBox="1"/>
          <p:nvPr/>
        </p:nvSpPr>
        <p:spPr>
          <a:xfrm>
            <a:off x="766763" y="2031276"/>
            <a:ext cx="2472777" cy="1862048"/>
          </a:xfrm>
          <a:prstGeom prst="rect">
            <a:avLst/>
          </a:prstGeom>
          <a:noFill/>
        </p:spPr>
        <p:txBody>
          <a:bodyPr wrap="square" rtlCol="0">
            <a:spAutoFit/>
          </a:bodyPr>
          <a:lstStyle/>
          <a:p>
            <a:r>
              <a:rPr lang="en-US" altLang="zh-CN" sz="11500" b="1" dirty="0">
                <a:solidFill>
                  <a:schemeClr val="accent3">
                    <a:lumMod val="20000"/>
                    <a:lumOff val="80000"/>
                  </a:schemeClr>
                </a:solidFill>
                <a:latin typeface="+mn-ea"/>
              </a:rPr>
              <a:t>03</a:t>
            </a:r>
            <a:endParaRPr lang="zh-CN" altLang="en-US" sz="11500" b="1" dirty="0">
              <a:solidFill>
                <a:schemeClr val="accent3">
                  <a:lumMod val="20000"/>
                  <a:lumOff val="80000"/>
                </a:schemeClr>
              </a:solidFill>
              <a:latin typeface="+mn-ea"/>
            </a:endParaRPr>
          </a:p>
        </p:txBody>
      </p:sp>
      <p:sp>
        <p:nvSpPr>
          <p:cNvPr id="3" name="文本框 2">
            <a:extLst>
              <a:ext uri="{FF2B5EF4-FFF2-40B4-BE49-F238E27FC236}">
                <a16:creationId xmlns:a16="http://schemas.microsoft.com/office/drawing/2014/main" id="{416C853E-6415-49C4-A4CD-83444689E58A}"/>
              </a:ext>
            </a:extLst>
          </p:cNvPr>
          <p:cNvSpPr txBox="1"/>
          <p:nvPr/>
        </p:nvSpPr>
        <p:spPr>
          <a:xfrm>
            <a:off x="766762" y="3893325"/>
            <a:ext cx="9110663" cy="1692771"/>
          </a:xfrm>
          <a:prstGeom prst="rect">
            <a:avLst/>
          </a:prstGeom>
          <a:noFill/>
        </p:spPr>
        <p:txBody>
          <a:bodyPr wrap="square" rtlCol="0">
            <a:spAutoFit/>
          </a:bodyPr>
          <a:lstStyle/>
          <a:p>
            <a:r>
              <a:rPr lang="zh-CN" altLang="en-US" sz="5400" b="1" spc="300" dirty="0">
                <a:solidFill>
                  <a:schemeClr val="tx1">
                    <a:lumMod val="85000"/>
                    <a:lumOff val="15000"/>
                  </a:schemeClr>
                </a:solidFill>
              </a:rPr>
              <a:t>如何准备英语学术口头报告</a:t>
            </a:r>
          </a:p>
          <a:p>
            <a:endParaRPr lang="zh-CN" altLang="en-US" sz="5000" b="1" spc="600" dirty="0">
              <a:solidFill>
                <a:schemeClr val="tx1">
                  <a:lumMod val="85000"/>
                  <a:lumOff val="15000"/>
                </a:schemeClr>
              </a:solidFill>
            </a:endParaRPr>
          </a:p>
        </p:txBody>
      </p:sp>
      <p:sp>
        <p:nvSpPr>
          <p:cNvPr id="8" name="任意多边形: 形状 7">
            <a:extLst>
              <a:ext uri="{FF2B5EF4-FFF2-40B4-BE49-F238E27FC236}">
                <a16:creationId xmlns:a16="http://schemas.microsoft.com/office/drawing/2014/main" id="{B6FC3C2D-B56B-4187-9D17-AB05832576AD}"/>
              </a:ext>
            </a:extLst>
          </p:cNvPr>
          <p:cNvSpPr/>
          <p:nvPr/>
        </p:nvSpPr>
        <p:spPr>
          <a:xfrm rot="5400000">
            <a:off x="10736913" y="1865855"/>
            <a:ext cx="1283029" cy="1129398"/>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形状 10">
            <a:extLst>
              <a:ext uri="{FF2B5EF4-FFF2-40B4-BE49-F238E27FC236}">
                <a16:creationId xmlns:a16="http://schemas.microsoft.com/office/drawing/2014/main" id="{5A6FA8ED-D3D3-4545-95AD-08426AEFD55D}"/>
              </a:ext>
            </a:extLst>
          </p:cNvPr>
          <p:cNvSpPr/>
          <p:nvPr/>
        </p:nvSpPr>
        <p:spPr>
          <a:xfrm rot="5400000">
            <a:off x="9397939" y="-188907"/>
            <a:ext cx="1851072" cy="162942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形状 11">
            <a:extLst>
              <a:ext uri="{FF2B5EF4-FFF2-40B4-BE49-F238E27FC236}">
                <a16:creationId xmlns:a16="http://schemas.microsoft.com/office/drawing/2014/main" id="{3253FA98-EE50-443C-A748-681D051F3A60}"/>
              </a:ext>
            </a:extLst>
          </p:cNvPr>
          <p:cNvSpPr/>
          <p:nvPr/>
        </p:nvSpPr>
        <p:spPr>
          <a:xfrm rot="5400000">
            <a:off x="9438006" y="1467930"/>
            <a:ext cx="599222" cy="527470"/>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lumMod val="8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形状 12">
            <a:extLst>
              <a:ext uri="{FF2B5EF4-FFF2-40B4-BE49-F238E27FC236}">
                <a16:creationId xmlns:a16="http://schemas.microsoft.com/office/drawing/2014/main" id="{ABF3114B-F0D6-4285-AB0A-463C70E4FC93}"/>
              </a:ext>
            </a:extLst>
          </p:cNvPr>
          <p:cNvSpPr/>
          <p:nvPr/>
        </p:nvSpPr>
        <p:spPr>
          <a:xfrm rot="5400000">
            <a:off x="9131903" y="1185034"/>
            <a:ext cx="299611" cy="263735"/>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形状 13">
            <a:extLst>
              <a:ext uri="{FF2B5EF4-FFF2-40B4-BE49-F238E27FC236}">
                <a16:creationId xmlns:a16="http://schemas.microsoft.com/office/drawing/2014/main" id="{4543C0E7-5B10-4FEF-965A-C862B46EC9F5}"/>
              </a:ext>
            </a:extLst>
          </p:cNvPr>
          <p:cNvSpPr/>
          <p:nvPr/>
        </p:nvSpPr>
        <p:spPr>
          <a:xfrm rot="5400000">
            <a:off x="8663249" y="-130032"/>
            <a:ext cx="803970" cy="707701"/>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77475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6503119" cy="984270"/>
            <a:chOff x="206265" y="159512"/>
            <a:chExt cx="6503119"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5545108" cy="584775"/>
            </a:xfrm>
            <a:prstGeom prst="rect">
              <a:avLst/>
            </a:prstGeom>
            <a:noFill/>
          </p:spPr>
          <p:txBody>
            <a:bodyPr wrap="none" rtlCol="0">
              <a:spAutoFit/>
            </a:bodyPr>
            <a:lstStyle/>
            <a:p>
              <a:r>
                <a:rPr lang="zh-CN" altLang="en-US" sz="3200" b="1" spc="600" dirty="0">
                  <a:solidFill>
                    <a:schemeClr val="tx1">
                      <a:lumMod val="85000"/>
                      <a:lumOff val="15000"/>
                    </a:schemeClr>
                  </a:solidFill>
                </a:rPr>
                <a:t>成功的口头报告三大要素</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4" name="文本框 23">
            <a:extLst>
              <a:ext uri="{FF2B5EF4-FFF2-40B4-BE49-F238E27FC236}">
                <a16:creationId xmlns:a16="http://schemas.microsoft.com/office/drawing/2014/main" id="{56D45347-8056-4C1B-A68C-7DFDBA17896B}"/>
              </a:ext>
            </a:extLst>
          </p:cNvPr>
          <p:cNvSpPr txBox="1"/>
          <p:nvPr/>
        </p:nvSpPr>
        <p:spPr>
          <a:xfrm>
            <a:off x="568923" y="2217929"/>
            <a:ext cx="11054153" cy="3036088"/>
          </a:xfrm>
          <a:prstGeom prst="rect">
            <a:avLst/>
          </a:prstGeom>
          <a:noFill/>
        </p:spPr>
        <p:txBody>
          <a:bodyPr wrap="square" rtlCol="0">
            <a:spAutoFit/>
          </a:bodyPr>
          <a:lstStyle/>
          <a:p>
            <a:pPr algn="just">
              <a:lnSpc>
                <a:spcPct val="150000"/>
              </a:lnSpc>
            </a:pPr>
            <a:r>
              <a:rPr lang="en-US" altLang="zh-CN" sz="4400" dirty="0">
                <a:solidFill>
                  <a:schemeClr val="tx1">
                    <a:lumMod val="85000"/>
                    <a:lumOff val="15000"/>
                  </a:schemeClr>
                </a:solidFill>
              </a:rPr>
              <a:t>Step 1: </a:t>
            </a:r>
            <a:r>
              <a:rPr lang="en-US" altLang="zh-CN" sz="4400" b="1" dirty="0">
                <a:solidFill>
                  <a:srgbClr val="FF0000"/>
                </a:solidFill>
              </a:rPr>
              <a:t>P</a:t>
            </a:r>
            <a:r>
              <a:rPr lang="en-US" altLang="zh-CN" sz="4400" dirty="0">
                <a:solidFill>
                  <a:schemeClr val="tx1">
                    <a:lumMod val="85000"/>
                    <a:lumOff val="15000"/>
                  </a:schemeClr>
                </a:solidFill>
              </a:rPr>
              <a:t>repare carefully</a:t>
            </a:r>
          </a:p>
          <a:p>
            <a:pPr algn="just">
              <a:lnSpc>
                <a:spcPct val="150000"/>
              </a:lnSpc>
            </a:pPr>
            <a:r>
              <a:rPr lang="en-US" altLang="zh-CN" sz="4400" dirty="0">
                <a:solidFill>
                  <a:schemeClr val="tx1">
                    <a:lumMod val="85000"/>
                    <a:lumOff val="15000"/>
                  </a:schemeClr>
                </a:solidFill>
              </a:rPr>
              <a:t>Step 2: </a:t>
            </a:r>
            <a:r>
              <a:rPr lang="en-US" altLang="zh-CN" sz="4400" b="1" dirty="0">
                <a:solidFill>
                  <a:srgbClr val="FF0000"/>
                </a:solidFill>
              </a:rPr>
              <a:t>P</a:t>
            </a:r>
            <a:r>
              <a:rPr lang="en-US" altLang="zh-CN" sz="4400" dirty="0">
                <a:solidFill>
                  <a:schemeClr val="tx1">
                    <a:lumMod val="85000"/>
                    <a:lumOff val="15000"/>
                  </a:schemeClr>
                </a:solidFill>
              </a:rPr>
              <a:t>ractice often</a:t>
            </a:r>
          </a:p>
          <a:p>
            <a:pPr algn="just">
              <a:lnSpc>
                <a:spcPct val="150000"/>
              </a:lnSpc>
            </a:pPr>
            <a:r>
              <a:rPr lang="en-US" altLang="zh-CN" sz="4400" dirty="0">
                <a:solidFill>
                  <a:schemeClr val="tx1">
                    <a:lumMod val="85000"/>
                    <a:lumOff val="15000"/>
                  </a:schemeClr>
                </a:solidFill>
              </a:rPr>
              <a:t>Step</a:t>
            </a:r>
            <a:r>
              <a:rPr lang="zh-CN" altLang="en-US" sz="4400" dirty="0">
                <a:solidFill>
                  <a:schemeClr val="tx1">
                    <a:lumMod val="85000"/>
                    <a:lumOff val="15000"/>
                  </a:schemeClr>
                </a:solidFill>
              </a:rPr>
              <a:t> </a:t>
            </a:r>
            <a:r>
              <a:rPr lang="en-US" altLang="zh-CN" sz="4400" dirty="0">
                <a:solidFill>
                  <a:schemeClr val="tx1">
                    <a:lumMod val="85000"/>
                    <a:lumOff val="15000"/>
                  </a:schemeClr>
                </a:solidFill>
              </a:rPr>
              <a:t>3:</a:t>
            </a:r>
            <a:r>
              <a:rPr lang="zh-CN" altLang="en-US" sz="4400" dirty="0">
                <a:solidFill>
                  <a:schemeClr val="tx1">
                    <a:lumMod val="85000"/>
                    <a:lumOff val="15000"/>
                  </a:schemeClr>
                </a:solidFill>
              </a:rPr>
              <a:t> </a:t>
            </a:r>
            <a:r>
              <a:rPr lang="en-US" altLang="zh-CN" sz="4400" b="1" dirty="0">
                <a:solidFill>
                  <a:srgbClr val="FF0000"/>
                </a:solidFill>
              </a:rPr>
              <a:t>P</a:t>
            </a:r>
            <a:r>
              <a:rPr lang="en-US" altLang="zh-CN" sz="4400" dirty="0">
                <a:solidFill>
                  <a:schemeClr val="tx1">
                    <a:lumMod val="85000"/>
                    <a:lumOff val="15000"/>
                  </a:schemeClr>
                </a:solidFill>
              </a:rPr>
              <a:t>erform</a:t>
            </a:r>
            <a:r>
              <a:rPr lang="zh-CN" altLang="en-US" sz="4400" dirty="0">
                <a:solidFill>
                  <a:schemeClr val="tx1">
                    <a:lumMod val="85000"/>
                    <a:lumOff val="15000"/>
                  </a:schemeClr>
                </a:solidFill>
              </a:rPr>
              <a:t> </a:t>
            </a:r>
            <a:r>
              <a:rPr lang="en-US" altLang="zh-CN" sz="4400" dirty="0">
                <a:solidFill>
                  <a:schemeClr val="tx1">
                    <a:lumMod val="85000"/>
                    <a:lumOff val="15000"/>
                  </a:schemeClr>
                </a:solidFill>
              </a:rPr>
              <a:t>with</a:t>
            </a:r>
            <a:r>
              <a:rPr lang="zh-CN" altLang="en-US" sz="4400" dirty="0">
                <a:solidFill>
                  <a:schemeClr val="tx1">
                    <a:lumMod val="85000"/>
                    <a:lumOff val="15000"/>
                  </a:schemeClr>
                </a:solidFill>
              </a:rPr>
              <a:t> </a:t>
            </a:r>
            <a:r>
              <a:rPr lang="en-US" altLang="zh-CN" sz="4400" dirty="0">
                <a:solidFill>
                  <a:schemeClr val="tx1">
                    <a:lumMod val="85000"/>
                    <a:lumOff val="15000"/>
                  </a:schemeClr>
                </a:solidFill>
              </a:rPr>
              <a:t>enthusiasm</a:t>
            </a:r>
          </a:p>
        </p:txBody>
      </p:sp>
      <p:sp>
        <p:nvSpPr>
          <p:cNvPr id="8" name="文本框 7">
            <a:extLst>
              <a:ext uri="{FF2B5EF4-FFF2-40B4-BE49-F238E27FC236}">
                <a16:creationId xmlns:a16="http://schemas.microsoft.com/office/drawing/2014/main" id="{99F269A2-F306-4BF9-B4DE-AE779ED7781B}"/>
              </a:ext>
            </a:extLst>
          </p:cNvPr>
          <p:cNvSpPr txBox="1"/>
          <p:nvPr/>
        </p:nvSpPr>
        <p:spPr>
          <a:xfrm>
            <a:off x="11656194" y="6448632"/>
            <a:ext cx="535806" cy="369332"/>
          </a:xfrm>
          <a:prstGeom prst="rect">
            <a:avLst/>
          </a:prstGeom>
          <a:noFill/>
        </p:spPr>
        <p:txBody>
          <a:bodyPr wrap="square" rtlCol="0">
            <a:spAutoFit/>
          </a:bodyPr>
          <a:lstStyle/>
          <a:p>
            <a:r>
              <a:rPr lang="en-US" altLang="zh-CN" dirty="0"/>
              <a:t>22</a:t>
            </a:r>
            <a:endParaRPr lang="zh-CN" altLang="en-US" dirty="0"/>
          </a:p>
        </p:txBody>
      </p:sp>
    </p:spTree>
    <p:extLst>
      <p:ext uri="{BB962C8B-B14F-4D97-AF65-F5344CB8AC3E}">
        <p14:creationId xmlns:p14="http://schemas.microsoft.com/office/powerpoint/2010/main" val="240567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7477745" cy="984270"/>
            <a:chOff x="206265" y="159512"/>
            <a:chExt cx="7477745"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6519734" cy="584775"/>
            </a:xfrm>
            <a:prstGeom prst="rect">
              <a:avLst/>
            </a:prstGeom>
            <a:noFill/>
          </p:spPr>
          <p:txBody>
            <a:bodyPr wrap="none" rtlCol="0">
              <a:spAutoFit/>
            </a:bodyPr>
            <a:lstStyle/>
            <a:p>
              <a:r>
                <a:rPr lang="zh-CN" altLang="en-US" sz="3200" b="1" spc="600" dirty="0">
                  <a:solidFill>
                    <a:schemeClr val="tx1">
                      <a:lumMod val="85000"/>
                      <a:lumOff val="15000"/>
                    </a:schemeClr>
                  </a:solidFill>
                </a:rPr>
                <a:t>英语学术报告就是那么点事儿</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9" name="文本框 8">
            <a:extLst>
              <a:ext uri="{FF2B5EF4-FFF2-40B4-BE49-F238E27FC236}">
                <a16:creationId xmlns:a16="http://schemas.microsoft.com/office/drawing/2014/main" id="{B4EDA282-5756-4793-9ADF-C144F7F9E258}"/>
              </a:ext>
            </a:extLst>
          </p:cNvPr>
          <p:cNvSpPr txBox="1"/>
          <p:nvPr/>
        </p:nvSpPr>
        <p:spPr>
          <a:xfrm>
            <a:off x="568923" y="1284655"/>
            <a:ext cx="11054153" cy="3904659"/>
          </a:xfrm>
          <a:prstGeom prst="rect">
            <a:avLst/>
          </a:prstGeom>
          <a:noFill/>
        </p:spPr>
        <p:txBody>
          <a:bodyPr wrap="square" rtlCol="0">
            <a:spAutoFit/>
          </a:bodyPr>
          <a:lstStyle/>
          <a:p>
            <a:pPr algn="just">
              <a:lnSpc>
                <a:spcPct val="150000"/>
              </a:lnSpc>
            </a:pPr>
            <a:r>
              <a:rPr lang="zh-CN" altLang="en-US" sz="2800" dirty="0">
                <a:solidFill>
                  <a:schemeClr val="tx1">
                    <a:lumMod val="85000"/>
                    <a:lumOff val="15000"/>
                  </a:schemeClr>
                </a:solidFill>
              </a:rPr>
              <a:t>英语学术报告三部曲：</a:t>
            </a:r>
            <a:endParaRPr lang="en-US" altLang="zh-CN" sz="2800" dirty="0">
              <a:solidFill>
                <a:schemeClr val="tx1">
                  <a:lumMod val="85000"/>
                  <a:lumOff val="15000"/>
                </a:schemeClr>
              </a:solidFill>
            </a:endParaRPr>
          </a:p>
          <a:p>
            <a:pPr algn="just">
              <a:lnSpc>
                <a:spcPct val="150000"/>
              </a:lnSpc>
            </a:pPr>
            <a:r>
              <a:rPr lang="en-US" altLang="zh-CN" sz="2800" dirty="0">
                <a:solidFill>
                  <a:schemeClr val="tx1">
                    <a:lumMod val="85000"/>
                    <a:lumOff val="15000"/>
                  </a:schemeClr>
                </a:solidFill>
              </a:rPr>
              <a:t>Step 1: Tell your audience what you will tell them</a:t>
            </a:r>
          </a:p>
          <a:p>
            <a:pPr algn="just">
              <a:lnSpc>
                <a:spcPct val="150000"/>
              </a:lnSpc>
            </a:pPr>
            <a:endParaRPr lang="en-US" altLang="zh-CN" sz="2800" dirty="0">
              <a:solidFill>
                <a:schemeClr val="tx1">
                  <a:lumMod val="85000"/>
                  <a:lumOff val="15000"/>
                </a:schemeClr>
              </a:solidFill>
            </a:endParaRPr>
          </a:p>
          <a:p>
            <a:pPr algn="just">
              <a:lnSpc>
                <a:spcPct val="150000"/>
              </a:lnSpc>
            </a:pPr>
            <a:r>
              <a:rPr lang="en-US" altLang="zh-CN" sz="2800" dirty="0">
                <a:solidFill>
                  <a:schemeClr val="tx1">
                    <a:lumMod val="85000"/>
                    <a:lumOff val="15000"/>
                  </a:schemeClr>
                </a:solidFill>
              </a:rPr>
              <a:t>Step 2: Tell your audience what you want to tell them</a:t>
            </a:r>
          </a:p>
          <a:p>
            <a:pPr algn="just">
              <a:lnSpc>
                <a:spcPct val="150000"/>
              </a:lnSpc>
            </a:pPr>
            <a:endParaRPr lang="en-US" altLang="zh-CN" sz="2800" dirty="0">
              <a:solidFill>
                <a:schemeClr val="tx1">
                  <a:lumMod val="85000"/>
                  <a:lumOff val="15000"/>
                </a:schemeClr>
              </a:solidFill>
            </a:endParaRPr>
          </a:p>
          <a:p>
            <a:pPr algn="just">
              <a:lnSpc>
                <a:spcPct val="150000"/>
              </a:lnSpc>
            </a:pPr>
            <a:r>
              <a:rPr lang="en-US" altLang="zh-CN" sz="2800" dirty="0">
                <a:solidFill>
                  <a:schemeClr val="tx1">
                    <a:lumMod val="85000"/>
                    <a:lumOff val="15000"/>
                  </a:schemeClr>
                </a:solidFill>
              </a:rPr>
              <a:t>Step 3: Tell your audience what you have told them</a:t>
            </a:r>
          </a:p>
        </p:txBody>
      </p:sp>
      <p:sp>
        <p:nvSpPr>
          <p:cNvPr id="8" name="文本框 7">
            <a:extLst>
              <a:ext uri="{FF2B5EF4-FFF2-40B4-BE49-F238E27FC236}">
                <a16:creationId xmlns:a16="http://schemas.microsoft.com/office/drawing/2014/main" id="{64759648-DB5E-400F-9A73-44C0A566604B}"/>
              </a:ext>
            </a:extLst>
          </p:cNvPr>
          <p:cNvSpPr txBox="1"/>
          <p:nvPr/>
        </p:nvSpPr>
        <p:spPr>
          <a:xfrm>
            <a:off x="11656194" y="6448632"/>
            <a:ext cx="535806" cy="369332"/>
          </a:xfrm>
          <a:prstGeom prst="rect">
            <a:avLst/>
          </a:prstGeom>
          <a:noFill/>
        </p:spPr>
        <p:txBody>
          <a:bodyPr wrap="square" rtlCol="0">
            <a:spAutoFit/>
          </a:bodyPr>
          <a:lstStyle/>
          <a:p>
            <a:r>
              <a:rPr lang="en-US" altLang="zh-CN" dirty="0"/>
              <a:t>23</a:t>
            </a:r>
            <a:endParaRPr lang="zh-CN" altLang="en-US" dirty="0"/>
          </a:p>
        </p:txBody>
      </p:sp>
    </p:spTree>
    <p:extLst>
      <p:ext uri="{BB962C8B-B14F-4D97-AF65-F5344CB8AC3E}">
        <p14:creationId xmlns:p14="http://schemas.microsoft.com/office/powerpoint/2010/main" val="48757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B4EDA282-5756-4793-9ADF-C144F7F9E258}"/>
              </a:ext>
            </a:extLst>
          </p:cNvPr>
          <p:cNvSpPr txBox="1"/>
          <p:nvPr/>
        </p:nvSpPr>
        <p:spPr>
          <a:xfrm>
            <a:off x="568923" y="1284655"/>
            <a:ext cx="11054153" cy="3904659"/>
          </a:xfrm>
          <a:prstGeom prst="rect">
            <a:avLst/>
          </a:prstGeom>
          <a:noFill/>
        </p:spPr>
        <p:txBody>
          <a:bodyPr wrap="square" rtlCol="0">
            <a:spAutoFit/>
          </a:bodyPr>
          <a:lstStyle/>
          <a:p>
            <a:pPr algn="just">
              <a:lnSpc>
                <a:spcPct val="150000"/>
              </a:lnSpc>
            </a:pPr>
            <a:r>
              <a:rPr lang="zh-CN" altLang="en-US" sz="2800" dirty="0">
                <a:solidFill>
                  <a:schemeClr val="tx1">
                    <a:lumMod val="85000"/>
                    <a:lumOff val="15000"/>
                  </a:schemeClr>
                </a:solidFill>
              </a:rPr>
              <a:t>开始准备英语学术报告。。。之前！注意：</a:t>
            </a:r>
            <a:endParaRPr lang="en-US" altLang="zh-CN" sz="2800" dirty="0">
              <a:solidFill>
                <a:schemeClr val="tx1">
                  <a:lumMod val="85000"/>
                  <a:lumOff val="15000"/>
                </a:schemeClr>
              </a:solidFill>
            </a:endParaRPr>
          </a:p>
          <a:p>
            <a:pPr algn="just">
              <a:lnSpc>
                <a:spcPct val="150000"/>
              </a:lnSpc>
            </a:pPr>
            <a:endParaRPr lang="en-US" altLang="zh-CN" sz="2800" dirty="0">
              <a:solidFill>
                <a:schemeClr val="tx1">
                  <a:lumMod val="85000"/>
                  <a:lumOff val="15000"/>
                </a:schemeClr>
              </a:solidFill>
            </a:endParaRPr>
          </a:p>
          <a:p>
            <a:pPr algn="just">
              <a:lnSpc>
                <a:spcPct val="150000"/>
              </a:lnSpc>
            </a:pPr>
            <a:r>
              <a:rPr lang="en-US" altLang="zh-CN" sz="2800" dirty="0">
                <a:solidFill>
                  <a:schemeClr val="tx1">
                    <a:lumMod val="85000"/>
                    <a:lumOff val="15000"/>
                  </a:schemeClr>
                </a:solidFill>
              </a:rPr>
              <a:t>1</a:t>
            </a:r>
            <a:r>
              <a:rPr lang="zh-CN" altLang="en-US" sz="2800" dirty="0">
                <a:solidFill>
                  <a:schemeClr val="tx1">
                    <a:lumMod val="85000"/>
                    <a:lumOff val="15000"/>
                  </a:schemeClr>
                </a:solidFill>
              </a:rPr>
              <a:t>）了解你的听众！永远不要高估他们的背景，但也不要低估他们求知的渴望！</a:t>
            </a:r>
            <a:endParaRPr lang="en-US" altLang="zh-CN" sz="2800" dirty="0">
              <a:solidFill>
                <a:schemeClr val="tx1">
                  <a:lumMod val="85000"/>
                  <a:lumOff val="15000"/>
                </a:schemeClr>
              </a:solidFill>
            </a:endParaRPr>
          </a:p>
          <a:p>
            <a:pPr algn="just">
              <a:lnSpc>
                <a:spcPct val="150000"/>
              </a:lnSpc>
            </a:pPr>
            <a:r>
              <a:rPr lang="en-US" altLang="zh-CN" sz="2800" dirty="0">
                <a:solidFill>
                  <a:schemeClr val="tx1">
                    <a:lumMod val="85000"/>
                    <a:lumOff val="15000"/>
                  </a:schemeClr>
                </a:solidFill>
              </a:rPr>
              <a:t>2</a:t>
            </a:r>
            <a:r>
              <a:rPr lang="zh-CN" altLang="en-US" sz="2800" dirty="0">
                <a:solidFill>
                  <a:schemeClr val="tx1">
                    <a:lumMod val="85000"/>
                    <a:lumOff val="15000"/>
                  </a:schemeClr>
                </a:solidFill>
              </a:rPr>
              <a:t>）默念三遍，端正心态：</a:t>
            </a:r>
            <a:r>
              <a:rPr lang="en-US" altLang="zh-CN" sz="2800" dirty="0">
                <a:solidFill>
                  <a:schemeClr val="tx1">
                    <a:lumMod val="85000"/>
                    <a:lumOff val="15000"/>
                  </a:schemeClr>
                </a:solidFill>
              </a:rPr>
              <a:t>the responsibility of delivery lies on myself!</a:t>
            </a:r>
          </a:p>
          <a:p>
            <a:pPr algn="just">
              <a:lnSpc>
                <a:spcPct val="150000"/>
              </a:lnSpc>
            </a:pPr>
            <a:endParaRPr lang="en-US" altLang="zh-CN" sz="2800" dirty="0">
              <a:solidFill>
                <a:schemeClr val="tx1">
                  <a:lumMod val="85000"/>
                  <a:lumOff val="15000"/>
                </a:schemeClr>
              </a:solidFill>
            </a:endParaRPr>
          </a:p>
        </p:txBody>
      </p:sp>
      <p:grpSp>
        <p:nvGrpSpPr>
          <p:cNvPr id="10" name="组合 9">
            <a:extLst>
              <a:ext uri="{FF2B5EF4-FFF2-40B4-BE49-F238E27FC236}">
                <a16:creationId xmlns:a16="http://schemas.microsoft.com/office/drawing/2014/main" id="{75EE3D2F-4920-4AFB-827C-6121ACDEB9E6}"/>
              </a:ext>
            </a:extLst>
          </p:cNvPr>
          <p:cNvGrpSpPr/>
          <p:nvPr/>
        </p:nvGrpSpPr>
        <p:grpSpPr>
          <a:xfrm>
            <a:off x="206265" y="159512"/>
            <a:ext cx="7477745" cy="984270"/>
            <a:chOff x="206265" y="159512"/>
            <a:chExt cx="7477745" cy="984270"/>
          </a:xfrm>
        </p:grpSpPr>
        <p:sp>
          <p:nvSpPr>
            <p:cNvPr id="11" name="任意多边形: 形状 10">
              <a:extLst>
                <a:ext uri="{FF2B5EF4-FFF2-40B4-BE49-F238E27FC236}">
                  <a16:creationId xmlns:a16="http://schemas.microsoft.com/office/drawing/2014/main" id="{BEA6E7BD-1C59-4ECF-B348-B0A73296592D}"/>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文本框 15">
              <a:extLst>
                <a:ext uri="{FF2B5EF4-FFF2-40B4-BE49-F238E27FC236}">
                  <a16:creationId xmlns:a16="http://schemas.microsoft.com/office/drawing/2014/main" id="{DD97110E-B9E5-4DEF-A4E1-EB1780DD412E}"/>
                </a:ext>
              </a:extLst>
            </p:cNvPr>
            <p:cNvSpPr txBox="1"/>
            <p:nvPr/>
          </p:nvSpPr>
          <p:spPr>
            <a:xfrm>
              <a:off x="1164276" y="355470"/>
              <a:ext cx="6519734" cy="584775"/>
            </a:xfrm>
            <a:prstGeom prst="rect">
              <a:avLst/>
            </a:prstGeom>
            <a:noFill/>
          </p:spPr>
          <p:txBody>
            <a:bodyPr wrap="none" rtlCol="0">
              <a:spAutoFit/>
            </a:bodyPr>
            <a:lstStyle/>
            <a:p>
              <a:r>
                <a:rPr lang="zh-CN" altLang="en-US" sz="3200" b="1" spc="600" dirty="0">
                  <a:solidFill>
                    <a:schemeClr val="tx1">
                      <a:lumMod val="85000"/>
                      <a:lumOff val="15000"/>
                    </a:schemeClr>
                  </a:solidFill>
                </a:rPr>
                <a:t>道理我都懂，但臣妾做不到啊</a:t>
              </a:r>
            </a:p>
          </p:txBody>
        </p:sp>
        <p:sp>
          <p:nvSpPr>
            <p:cNvPr id="18" name="文本框 17">
              <a:extLst>
                <a:ext uri="{FF2B5EF4-FFF2-40B4-BE49-F238E27FC236}">
                  <a16:creationId xmlns:a16="http://schemas.microsoft.com/office/drawing/2014/main" id="{D47D4198-46DD-497A-8A3E-F924941E6E5E}"/>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9" name="任意多边形: 形状 18">
              <a:extLst>
                <a:ext uri="{FF2B5EF4-FFF2-40B4-BE49-F238E27FC236}">
                  <a16:creationId xmlns:a16="http://schemas.microsoft.com/office/drawing/2014/main" id="{8930A9C9-93D2-4EE4-A747-A3B3ACF2C4F3}"/>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a:extLst>
              <a:ext uri="{FF2B5EF4-FFF2-40B4-BE49-F238E27FC236}">
                <a16:creationId xmlns:a16="http://schemas.microsoft.com/office/drawing/2014/main" id="{A11D9685-48C6-4CE0-BD76-A9AF0E6D48B3}"/>
              </a:ext>
            </a:extLst>
          </p:cNvPr>
          <p:cNvSpPr txBox="1"/>
          <p:nvPr/>
        </p:nvSpPr>
        <p:spPr>
          <a:xfrm>
            <a:off x="11656194" y="6448632"/>
            <a:ext cx="535806" cy="369332"/>
          </a:xfrm>
          <a:prstGeom prst="rect">
            <a:avLst/>
          </a:prstGeom>
          <a:noFill/>
        </p:spPr>
        <p:txBody>
          <a:bodyPr wrap="square" rtlCol="0">
            <a:spAutoFit/>
          </a:bodyPr>
          <a:lstStyle/>
          <a:p>
            <a:r>
              <a:rPr lang="en-US" altLang="zh-CN" dirty="0"/>
              <a:t>24</a:t>
            </a:r>
            <a:endParaRPr lang="zh-CN" altLang="en-US" dirty="0"/>
          </a:p>
        </p:txBody>
      </p:sp>
    </p:spTree>
    <p:extLst>
      <p:ext uri="{BB962C8B-B14F-4D97-AF65-F5344CB8AC3E}">
        <p14:creationId xmlns:p14="http://schemas.microsoft.com/office/powerpoint/2010/main" val="347728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6015806" cy="984270"/>
            <a:chOff x="206265" y="159512"/>
            <a:chExt cx="6015806"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5057795" cy="584775"/>
            </a:xfrm>
            <a:prstGeom prst="rect">
              <a:avLst/>
            </a:prstGeom>
            <a:noFill/>
          </p:spPr>
          <p:txBody>
            <a:bodyPr wrap="none" rtlCol="0">
              <a:spAutoFit/>
            </a:bodyPr>
            <a:lstStyle/>
            <a:p>
              <a:r>
                <a:rPr lang="zh-CN" altLang="en-US" sz="3200" b="1" spc="600" dirty="0">
                  <a:solidFill>
                    <a:schemeClr val="tx1">
                      <a:lumMod val="85000"/>
                      <a:lumOff val="15000"/>
                    </a:schemeClr>
                  </a:solidFill>
                </a:rPr>
                <a:t>准备阶段的一点小建议</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a:extLst>
              <a:ext uri="{FF2B5EF4-FFF2-40B4-BE49-F238E27FC236}">
                <a16:creationId xmlns:a16="http://schemas.microsoft.com/office/drawing/2014/main" id="{D19D759A-7895-4569-B38D-63BD5F7C9C09}"/>
              </a:ext>
            </a:extLst>
          </p:cNvPr>
          <p:cNvSpPr txBox="1"/>
          <p:nvPr/>
        </p:nvSpPr>
        <p:spPr>
          <a:xfrm>
            <a:off x="568923" y="1284655"/>
            <a:ext cx="11054153" cy="5020092"/>
          </a:xfrm>
          <a:prstGeom prst="rect">
            <a:avLst/>
          </a:prstGeom>
          <a:noFill/>
        </p:spPr>
        <p:txBody>
          <a:bodyPr wrap="square" rtlCol="0">
            <a:spAutoFit/>
          </a:bodyPr>
          <a:lstStyle/>
          <a:p>
            <a:pPr algn="just">
              <a:lnSpc>
                <a:spcPct val="150000"/>
              </a:lnSpc>
            </a:pPr>
            <a:r>
              <a:rPr lang="zh-CN" altLang="en-US" sz="2400" dirty="0">
                <a:solidFill>
                  <a:schemeClr val="tx1">
                    <a:lumMod val="85000"/>
                    <a:lumOff val="15000"/>
                  </a:schemeClr>
                </a:solidFill>
              </a:rPr>
              <a:t>英文学术口头报告跟英文学术写作有什么区别？</a:t>
            </a:r>
            <a:endParaRPr lang="en-US" altLang="zh-CN" sz="2400" dirty="0">
              <a:solidFill>
                <a:schemeClr val="tx1">
                  <a:lumMod val="85000"/>
                  <a:lumOff val="15000"/>
                </a:schemeClr>
              </a:solidFill>
            </a:endParaRPr>
          </a:p>
          <a:p>
            <a:pPr algn="just">
              <a:lnSpc>
                <a:spcPct val="150000"/>
              </a:lnSpc>
            </a:pPr>
            <a:r>
              <a:rPr lang="en-US" altLang="zh-CN" sz="2400" dirty="0">
                <a:solidFill>
                  <a:schemeClr val="tx1">
                    <a:lumMod val="85000"/>
                    <a:lumOff val="15000"/>
                  </a:schemeClr>
                </a:solidFill>
              </a:rPr>
              <a:t>1</a:t>
            </a:r>
            <a:r>
              <a:rPr lang="zh-CN" altLang="en-US" sz="2400" dirty="0">
                <a:solidFill>
                  <a:schemeClr val="tx1">
                    <a:lumMod val="85000"/>
                    <a:lumOff val="15000"/>
                  </a:schemeClr>
                </a:solidFill>
              </a:rPr>
              <a:t>）跟阅读不同，听众不能自由的回溯已经传递过的信息。</a:t>
            </a:r>
            <a:endParaRPr lang="en-US" altLang="zh-CN" sz="2400" dirty="0">
              <a:solidFill>
                <a:schemeClr val="tx1">
                  <a:lumMod val="85000"/>
                  <a:lumOff val="15000"/>
                </a:schemeClr>
              </a:solidFill>
            </a:endParaRPr>
          </a:p>
          <a:p>
            <a:pPr algn="just">
              <a:lnSpc>
                <a:spcPct val="150000"/>
              </a:lnSpc>
            </a:pPr>
            <a:r>
              <a:rPr lang="en-US" altLang="zh-CN" sz="2400" dirty="0">
                <a:solidFill>
                  <a:schemeClr val="tx1">
                    <a:lumMod val="85000"/>
                    <a:lumOff val="15000"/>
                  </a:schemeClr>
                </a:solidFill>
              </a:rPr>
              <a:t>2</a:t>
            </a:r>
            <a:r>
              <a:rPr lang="zh-CN" altLang="en-US" sz="2400" dirty="0">
                <a:solidFill>
                  <a:schemeClr val="tx1">
                    <a:lumMod val="85000"/>
                    <a:lumOff val="15000"/>
                  </a:schemeClr>
                </a:solidFill>
              </a:rPr>
              <a:t>）听众不能长时间集中精神。</a:t>
            </a:r>
            <a:endParaRPr lang="en-US" altLang="zh-CN" sz="2400" dirty="0">
              <a:solidFill>
                <a:schemeClr val="tx1">
                  <a:lumMod val="85000"/>
                  <a:lumOff val="15000"/>
                </a:schemeClr>
              </a:solidFill>
            </a:endParaRPr>
          </a:p>
          <a:p>
            <a:pPr algn="just">
              <a:lnSpc>
                <a:spcPct val="150000"/>
              </a:lnSpc>
            </a:pPr>
            <a:endParaRPr lang="en-US" altLang="zh-CN" sz="2400" dirty="0">
              <a:solidFill>
                <a:schemeClr val="tx1">
                  <a:lumMod val="85000"/>
                  <a:lumOff val="15000"/>
                </a:schemeClr>
              </a:solidFill>
            </a:endParaRPr>
          </a:p>
          <a:p>
            <a:pPr algn="just">
              <a:lnSpc>
                <a:spcPct val="150000"/>
              </a:lnSpc>
            </a:pPr>
            <a:r>
              <a:rPr lang="zh-CN" altLang="en-US" sz="2400" dirty="0">
                <a:solidFill>
                  <a:schemeClr val="tx1">
                    <a:lumMod val="85000"/>
                    <a:lumOff val="15000"/>
                  </a:schemeClr>
                </a:solidFill>
              </a:rPr>
              <a:t>针对这两点，在准备讲稿的时候：</a:t>
            </a:r>
            <a:endParaRPr lang="en-US" altLang="zh-CN" sz="2400" dirty="0">
              <a:solidFill>
                <a:schemeClr val="tx1">
                  <a:lumMod val="85000"/>
                  <a:lumOff val="15000"/>
                </a:schemeClr>
              </a:solidFill>
            </a:endParaRPr>
          </a:p>
          <a:p>
            <a:pPr algn="just">
              <a:lnSpc>
                <a:spcPct val="150000"/>
              </a:lnSpc>
            </a:pPr>
            <a:r>
              <a:rPr lang="en-US" altLang="zh-CN" sz="2400" dirty="0">
                <a:solidFill>
                  <a:schemeClr val="tx1">
                    <a:lumMod val="85000"/>
                    <a:lumOff val="15000"/>
                  </a:schemeClr>
                </a:solidFill>
              </a:rPr>
              <a:t>1</a:t>
            </a:r>
            <a:r>
              <a:rPr lang="zh-CN" altLang="en-US" sz="2400" dirty="0">
                <a:solidFill>
                  <a:schemeClr val="tx1">
                    <a:lumMod val="85000"/>
                    <a:lumOff val="15000"/>
                  </a:schemeClr>
                </a:solidFill>
              </a:rPr>
              <a:t>）不要写长难句！这会让听众迷糊</a:t>
            </a:r>
            <a:r>
              <a:rPr lang="en-US" altLang="zh-CN" sz="2400" dirty="0">
                <a:solidFill>
                  <a:schemeClr val="tx1">
                    <a:lumMod val="85000"/>
                    <a:lumOff val="15000"/>
                  </a:schemeClr>
                </a:solidFill>
              </a:rPr>
              <a:t>+</a:t>
            </a:r>
            <a:r>
              <a:rPr lang="zh-CN" altLang="en-US" sz="2400" dirty="0">
                <a:solidFill>
                  <a:schemeClr val="tx1">
                    <a:lumMod val="85000"/>
                    <a:lumOff val="15000"/>
                  </a:schemeClr>
                </a:solidFill>
              </a:rPr>
              <a:t>分神！</a:t>
            </a:r>
            <a:endParaRPr lang="en-US" altLang="zh-CN" sz="2400" dirty="0">
              <a:solidFill>
                <a:schemeClr val="tx1">
                  <a:lumMod val="85000"/>
                  <a:lumOff val="15000"/>
                </a:schemeClr>
              </a:solidFill>
            </a:endParaRPr>
          </a:p>
          <a:p>
            <a:pPr algn="just">
              <a:lnSpc>
                <a:spcPct val="150000"/>
              </a:lnSpc>
            </a:pPr>
            <a:r>
              <a:rPr lang="en-US" altLang="zh-CN" sz="2400" dirty="0">
                <a:solidFill>
                  <a:schemeClr val="tx1">
                    <a:lumMod val="85000"/>
                    <a:lumOff val="15000"/>
                  </a:schemeClr>
                </a:solidFill>
              </a:rPr>
              <a:t>2</a:t>
            </a:r>
            <a:r>
              <a:rPr lang="zh-CN" altLang="en-US" sz="2400" dirty="0">
                <a:solidFill>
                  <a:schemeClr val="tx1">
                    <a:lumMod val="85000"/>
                    <a:lumOff val="15000"/>
                  </a:schemeClr>
                </a:solidFill>
              </a:rPr>
              <a:t>）表述可以口语化，但这毕竟是一个学术报告，用词尽量</a:t>
            </a:r>
            <a:r>
              <a:rPr lang="en-US" altLang="zh-CN" sz="2400" dirty="0">
                <a:solidFill>
                  <a:schemeClr val="tx1">
                    <a:lumMod val="85000"/>
                    <a:lumOff val="15000"/>
                  </a:schemeClr>
                </a:solidFill>
              </a:rPr>
              <a:t>formal</a:t>
            </a:r>
            <a:r>
              <a:rPr lang="zh-CN" altLang="en-US" sz="2400" dirty="0">
                <a:solidFill>
                  <a:schemeClr val="tx1">
                    <a:lumMod val="85000"/>
                    <a:lumOff val="15000"/>
                  </a:schemeClr>
                </a:solidFill>
              </a:rPr>
              <a:t>。例如</a:t>
            </a:r>
            <a:r>
              <a:rPr lang="en-US" altLang="zh-CN" sz="2400" dirty="0">
                <a:solidFill>
                  <a:schemeClr val="tx1">
                    <a:lumMod val="85000"/>
                    <a:lumOff val="15000"/>
                  </a:schemeClr>
                </a:solidFill>
              </a:rPr>
              <a:t>get, awesome, things</a:t>
            </a:r>
            <a:r>
              <a:rPr lang="zh-CN" altLang="en-US" sz="2400" dirty="0">
                <a:solidFill>
                  <a:schemeClr val="tx1">
                    <a:lumMod val="85000"/>
                    <a:lumOff val="15000"/>
                  </a:schemeClr>
                </a:solidFill>
              </a:rPr>
              <a:t>这些词尽量避免。也少用</a:t>
            </a:r>
            <a:r>
              <a:rPr lang="en-US" altLang="zh-CN" sz="2400" dirty="0">
                <a:solidFill>
                  <a:schemeClr val="tx1">
                    <a:lumMod val="85000"/>
                    <a:lumOff val="15000"/>
                  </a:schemeClr>
                </a:solidFill>
              </a:rPr>
              <a:t>filler words</a:t>
            </a:r>
            <a:r>
              <a:rPr lang="zh-CN" altLang="en-US" sz="2400" dirty="0">
                <a:solidFill>
                  <a:schemeClr val="tx1">
                    <a:lumMod val="85000"/>
                    <a:lumOff val="15000"/>
                  </a:schemeClr>
                </a:solidFill>
              </a:rPr>
              <a:t>。</a:t>
            </a:r>
            <a:endParaRPr lang="en-US" altLang="zh-CN" sz="2400" dirty="0">
              <a:solidFill>
                <a:schemeClr val="tx1">
                  <a:lumMod val="85000"/>
                  <a:lumOff val="15000"/>
                </a:schemeClr>
              </a:solidFill>
            </a:endParaRPr>
          </a:p>
          <a:p>
            <a:pPr algn="just">
              <a:lnSpc>
                <a:spcPct val="150000"/>
              </a:lnSpc>
            </a:pPr>
            <a:r>
              <a:rPr lang="en-US" altLang="zh-CN" sz="2400" dirty="0">
                <a:solidFill>
                  <a:schemeClr val="tx1">
                    <a:lumMod val="85000"/>
                    <a:lumOff val="15000"/>
                  </a:schemeClr>
                </a:solidFill>
              </a:rPr>
              <a:t>3</a:t>
            </a:r>
            <a:r>
              <a:rPr lang="zh-CN" altLang="en-US" sz="2400" dirty="0">
                <a:solidFill>
                  <a:schemeClr val="tx1">
                    <a:lumMod val="85000"/>
                    <a:lumOff val="15000"/>
                  </a:schemeClr>
                </a:solidFill>
              </a:rPr>
              <a:t>）谨慎使用代词</a:t>
            </a:r>
            <a:r>
              <a:rPr lang="en-US" altLang="zh-CN" sz="2400" dirty="0">
                <a:solidFill>
                  <a:schemeClr val="tx1">
                    <a:lumMod val="85000"/>
                    <a:lumOff val="15000"/>
                  </a:schemeClr>
                </a:solidFill>
              </a:rPr>
              <a:t>pronoun, </a:t>
            </a:r>
            <a:r>
              <a:rPr lang="zh-CN" altLang="en-US" sz="2400" dirty="0">
                <a:solidFill>
                  <a:schemeClr val="tx1">
                    <a:lumMod val="85000"/>
                    <a:lumOff val="15000"/>
                  </a:schemeClr>
                </a:solidFill>
              </a:rPr>
              <a:t>毕竟听众没有你熟悉讲稿！</a:t>
            </a:r>
            <a:endParaRPr lang="en-US" altLang="zh-CN" sz="2400" dirty="0">
              <a:solidFill>
                <a:schemeClr val="tx1">
                  <a:lumMod val="85000"/>
                  <a:lumOff val="15000"/>
                </a:schemeClr>
              </a:solidFill>
            </a:endParaRPr>
          </a:p>
        </p:txBody>
      </p:sp>
      <p:sp>
        <p:nvSpPr>
          <p:cNvPr id="9" name="文本框 8">
            <a:extLst>
              <a:ext uri="{FF2B5EF4-FFF2-40B4-BE49-F238E27FC236}">
                <a16:creationId xmlns:a16="http://schemas.microsoft.com/office/drawing/2014/main" id="{74B7D8FB-1E88-4D14-89F2-AEC3141D2B65}"/>
              </a:ext>
            </a:extLst>
          </p:cNvPr>
          <p:cNvSpPr txBox="1"/>
          <p:nvPr/>
        </p:nvSpPr>
        <p:spPr>
          <a:xfrm>
            <a:off x="11656194" y="6448632"/>
            <a:ext cx="535806" cy="369332"/>
          </a:xfrm>
          <a:prstGeom prst="rect">
            <a:avLst/>
          </a:prstGeom>
          <a:noFill/>
        </p:spPr>
        <p:txBody>
          <a:bodyPr wrap="square" rtlCol="0">
            <a:spAutoFit/>
          </a:bodyPr>
          <a:lstStyle/>
          <a:p>
            <a:r>
              <a:rPr lang="en-US" altLang="zh-CN" dirty="0"/>
              <a:t>25</a:t>
            </a:r>
            <a:endParaRPr lang="zh-CN" altLang="en-US" dirty="0"/>
          </a:p>
        </p:txBody>
      </p:sp>
    </p:spTree>
    <p:extLst>
      <p:ext uri="{BB962C8B-B14F-4D97-AF65-F5344CB8AC3E}">
        <p14:creationId xmlns:p14="http://schemas.microsoft.com/office/powerpoint/2010/main" val="30286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5978937" cy="984270"/>
            <a:chOff x="206265" y="159512"/>
            <a:chExt cx="5978937"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5020926" cy="584775"/>
            </a:xfrm>
            <a:prstGeom prst="rect">
              <a:avLst/>
            </a:prstGeom>
            <a:noFill/>
          </p:spPr>
          <p:txBody>
            <a:bodyPr wrap="none" rtlCol="0">
              <a:spAutoFit/>
            </a:bodyPr>
            <a:lstStyle/>
            <a:p>
              <a:r>
                <a:rPr lang="zh-CN" altLang="en-US" sz="3200" b="1" spc="600" dirty="0">
                  <a:solidFill>
                    <a:schemeClr val="tx1">
                      <a:lumMod val="85000"/>
                      <a:lumOff val="15000"/>
                    </a:schemeClr>
                  </a:solidFill>
                </a:rPr>
                <a:t>终于可以开始做</a:t>
              </a:r>
              <a:r>
                <a:rPr lang="en-US" altLang="zh-CN" sz="3200" b="1" spc="600" dirty="0">
                  <a:solidFill>
                    <a:schemeClr val="tx1">
                      <a:lumMod val="85000"/>
                      <a:lumOff val="15000"/>
                    </a:schemeClr>
                  </a:solidFill>
                </a:rPr>
                <a:t>PPT</a:t>
              </a:r>
              <a:r>
                <a:rPr lang="zh-CN" altLang="en-US" sz="3200" b="1" spc="600" dirty="0">
                  <a:solidFill>
                    <a:schemeClr val="tx1">
                      <a:lumMod val="85000"/>
                      <a:lumOff val="15000"/>
                    </a:schemeClr>
                  </a:solidFill>
                </a:rPr>
                <a:t>了</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a:extLst>
              <a:ext uri="{FF2B5EF4-FFF2-40B4-BE49-F238E27FC236}">
                <a16:creationId xmlns:a16="http://schemas.microsoft.com/office/drawing/2014/main" id="{D19D759A-7895-4569-B38D-63BD5F7C9C09}"/>
              </a:ext>
            </a:extLst>
          </p:cNvPr>
          <p:cNvSpPr txBox="1"/>
          <p:nvPr/>
        </p:nvSpPr>
        <p:spPr>
          <a:xfrm>
            <a:off x="658125" y="2710822"/>
            <a:ext cx="11054153" cy="1436355"/>
          </a:xfrm>
          <a:prstGeom prst="rect">
            <a:avLst/>
          </a:prstGeom>
          <a:noFill/>
        </p:spPr>
        <p:txBody>
          <a:bodyPr wrap="square" rtlCol="0">
            <a:spAutoFit/>
          </a:bodyPr>
          <a:lstStyle/>
          <a:p>
            <a:pPr algn="just">
              <a:lnSpc>
                <a:spcPct val="150000"/>
              </a:lnSpc>
            </a:pPr>
            <a:r>
              <a:rPr lang="zh-CN" altLang="en-US" sz="3600" dirty="0">
                <a:solidFill>
                  <a:schemeClr val="tx1">
                    <a:lumMod val="85000"/>
                    <a:lumOff val="15000"/>
                  </a:schemeClr>
                </a:solidFill>
              </a:rPr>
              <a:t>最</a:t>
            </a:r>
            <a:r>
              <a:rPr lang="zh-CN" altLang="en-US" sz="4400" dirty="0">
                <a:solidFill>
                  <a:schemeClr val="tx1">
                    <a:lumMod val="85000"/>
                    <a:lumOff val="15000"/>
                  </a:schemeClr>
                </a:solidFill>
              </a:rPr>
              <a:t>最</a:t>
            </a:r>
            <a:r>
              <a:rPr lang="zh-CN" altLang="en-US" sz="5400" dirty="0">
                <a:solidFill>
                  <a:schemeClr val="tx1">
                    <a:lumMod val="85000"/>
                    <a:lumOff val="15000"/>
                  </a:schemeClr>
                </a:solidFill>
              </a:rPr>
              <a:t>最</a:t>
            </a:r>
            <a:r>
              <a:rPr lang="zh-CN" altLang="en-US" sz="6600" dirty="0">
                <a:solidFill>
                  <a:schemeClr val="tx1">
                    <a:lumMod val="85000"/>
                    <a:lumOff val="15000"/>
                  </a:schemeClr>
                </a:solidFill>
              </a:rPr>
              <a:t>最</a:t>
            </a:r>
            <a:r>
              <a:rPr lang="zh-CN" altLang="en-US" sz="3600" dirty="0">
                <a:solidFill>
                  <a:schemeClr val="tx1">
                    <a:lumMod val="85000"/>
                    <a:lumOff val="15000"/>
                  </a:schemeClr>
                </a:solidFill>
              </a:rPr>
              <a:t>重要的一点是：</a:t>
            </a:r>
            <a:r>
              <a:rPr lang="en-US" altLang="zh-CN" sz="3600" dirty="0">
                <a:solidFill>
                  <a:schemeClr val="tx1">
                    <a:lumMod val="85000"/>
                    <a:lumOff val="15000"/>
                  </a:schemeClr>
                </a:solidFill>
              </a:rPr>
              <a:t>never crowd your slide!!!</a:t>
            </a:r>
          </a:p>
        </p:txBody>
      </p:sp>
      <p:sp>
        <p:nvSpPr>
          <p:cNvPr id="9" name="文本框 8">
            <a:extLst>
              <a:ext uri="{FF2B5EF4-FFF2-40B4-BE49-F238E27FC236}">
                <a16:creationId xmlns:a16="http://schemas.microsoft.com/office/drawing/2014/main" id="{08AE3522-01FE-464A-8BF7-D73268A869CD}"/>
              </a:ext>
            </a:extLst>
          </p:cNvPr>
          <p:cNvSpPr txBox="1"/>
          <p:nvPr/>
        </p:nvSpPr>
        <p:spPr>
          <a:xfrm>
            <a:off x="11656194" y="6448632"/>
            <a:ext cx="535806" cy="369332"/>
          </a:xfrm>
          <a:prstGeom prst="rect">
            <a:avLst/>
          </a:prstGeom>
          <a:noFill/>
        </p:spPr>
        <p:txBody>
          <a:bodyPr wrap="square" rtlCol="0">
            <a:spAutoFit/>
          </a:bodyPr>
          <a:lstStyle/>
          <a:p>
            <a:r>
              <a:rPr lang="en-US" altLang="zh-CN" dirty="0"/>
              <a:t>26</a:t>
            </a:r>
            <a:endParaRPr lang="zh-CN" altLang="en-US" dirty="0"/>
          </a:p>
        </p:txBody>
      </p:sp>
    </p:spTree>
    <p:extLst>
      <p:ext uri="{BB962C8B-B14F-4D97-AF65-F5344CB8AC3E}">
        <p14:creationId xmlns:p14="http://schemas.microsoft.com/office/powerpoint/2010/main" val="239085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5951638" cy="984270"/>
            <a:chOff x="206265" y="159512"/>
            <a:chExt cx="5951638"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00108" y="345311"/>
              <a:ext cx="5057795" cy="584775"/>
            </a:xfrm>
            <a:prstGeom prst="rect">
              <a:avLst/>
            </a:prstGeom>
            <a:noFill/>
          </p:spPr>
          <p:txBody>
            <a:bodyPr wrap="none" rtlCol="0">
              <a:spAutoFit/>
            </a:bodyPr>
            <a:lstStyle/>
            <a:p>
              <a:r>
                <a:rPr lang="zh-CN" altLang="en-US" sz="3200" b="1" spc="600" dirty="0">
                  <a:solidFill>
                    <a:schemeClr val="tx1">
                      <a:lumMod val="85000"/>
                      <a:lumOff val="15000"/>
                    </a:schemeClr>
                  </a:solidFill>
                </a:rPr>
                <a:t>你给我的爱我承受不来</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3" name="图片 2">
            <a:extLst>
              <a:ext uri="{FF2B5EF4-FFF2-40B4-BE49-F238E27FC236}">
                <a16:creationId xmlns:a16="http://schemas.microsoft.com/office/drawing/2014/main" id="{BF36DD9B-48B6-4E28-9A8F-29ED2D204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74" y="1094244"/>
            <a:ext cx="5760366" cy="5457825"/>
          </a:xfrm>
          <a:prstGeom prst="rect">
            <a:avLst/>
          </a:prstGeom>
        </p:spPr>
      </p:pic>
      <p:sp>
        <p:nvSpPr>
          <p:cNvPr id="4" name="矩形 3">
            <a:extLst>
              <a:ext uri="{FF2B5EF4-FFF2-40B4-BE49-F238E27FC236}">
                <a16:creationId xmlns:a16="http://schemas.microsoft.com/office/drawing/2014/main" id="{9D9FDBDC-3846-426E-8357-E607DAD5C67D}"/>
              </a:ext>
            </a:extLst>
          </p:cNvPr>
          <p:cNvSpPr/>
          <p:nvPr/>
        </p:nvSpPr>
        <p:spPr>
          <a:xfrm>
            <a:off x="6031940" y="339428"/>
            <a:ext cx="6045760" cy="6494085"/>
          </a:xfrm>
          <a:prstGeom prst="rect">
            <a:avLst/>
          </a:prstGeom>
        </p:spPr>
        <p:txBody>
          <a:bodyPr wrap="square">
            <a:spAutoFit/>
          </a:bodyPr>
          <a:lstStyle/>
          <a:p>
            <a:pPr marL="285750" indent="-285750">
              <a:buFont typeface="Arial" panose="020B0604020202020204" pitchFamily="34" charset="0"/>
              <a:buChar char="•"/>
            </a:pPr>
            <a:r>
              <a:rPr lang="en-US" altLang="zh-CN" sz="1600" dirty="0">
                <a:latin typeface="AdvOT6c1def61.B"/>
              </a:rPr>
              <a:t>Human pluripotent stem cells (</a:t>
            </a:r>
            <a:r>
              <a:rPr lang="en-US" altLang="zh-CN" sz="1600" dirty="0" err="1">
                <a:latin typeface="AdvOT6c1def61.B"/>
              </a:rPr>
              <a:t>hPSCs</a:t>
            </a:r>
            <a:r>
              <a:rPr lang="en-US" altLang="zh-CN" sz="1600" dirty="0">
                <a:latin typeface="AdvOT6c1def61.B"/>
              </a:rPr>
              <a:t>), including human embryonic stem cells and induced pluripotent stem cells, are promising for numerous biomedical applications, such as cell replacement therapies, tissue and whole-organ engineering, and high-throughput pharmacology and toxicology screening. Each of these applications requires large numbers of cells of high quality; </a:t>
            </a:r>
          </a:p>
          <a:p>
            <a:pPr marL="285750" indent="-285750">
              <a:buFont typeface="Arial" panose="020B0604020202020204" pitchFamily="34" charset="0"/>
              <a:buChar char="•"/>
            </a:pPr>
            <a:r>
              <a:rPr lang="en-US" altLang="zh-CN" sz="1600" dirty="0">
                <a:latin typeface="AdvOT6c1def61.B"/>
              </a:rPr>
              <a:t>however, the scalable expansion and differentiation of </a:t>
            </a:r>
            <a:r>
              <a:rPr lang="en-US" altLang="zh-CN" sz="1600" dirty="0" err="1">
                <a:latin typeface="AdvOT6c1def61.B"/>
              </a:rPr>
              <a:t>hPSCs</a:t>
            </a:r>
            <a:r>
              <a:rPr lang="en-US" altLang="zh-CN" sz="1600" dirty="0">
                <a:latin typeface="AdvOT6c1def61.B"/>
              </a:rPr>
              <a:t>, especially for clinical utilization, remains a challenge. </a:t>
            </a:r>
          </a:p>
          <a:p>
            <a:pPr marL="285750" indent="-285750">
              <a:buFont typeface="Arial" panose="020B0604020202020204" pitchFamily="34" charset="0"/>
              <a:buChar char="•"/>
            </a:pPr>
            <a:r>
              <a:rPr lang="en-US" altLang="zh-CN" sz="1600" dirty="0">
                <a:latin typeface="AdvOT6c1def61.B"/>
              </a:rPr>
              <a:t>We report a simple, de</a:t>
            </a:r>
            <a:r>
              <a:rPr lang="en-US" altLang="zh-CN" sz="1600" dirty="0">
                <a:latin typeface="AdvOT6c1def61.B+fb"/>
              </a:rPr>
              <a:t>fi</a:t>
            </a:r>
            <a:r>
              <a:rPr lang="en-US" altLang="zh-CN" sz="1600" dirty="0">
                <a:latin typeface="AdvOT6c1def61.B"/>
              </a:rPr>
              <a:t>ned, ef</a:t>
            </a:r>
            <a:r>
              <a:rPr lang="en-US" altLang="zh-CN" sz="1600" dirty="0">
                <a:latin typeface="AdvOT6c1def61.B+fb"/>
              </a:rPr>
              <a:t>fi</a:t>
            </a:r>
            <a:r>
              <a:rPr lang="en-US" altLang="zh-CN" sz="1600" dirty="0">
                <a:latin typeface="AdvOT6c1def61.B"/>
              </a:rPr>
              <a:t>cient, scalable, and good manufacturing practice-compatible 3D culture system for </a:t>
            </a:r>
            <a:r>
              <a:rPr lang="en-US" altLang="zh-CN" sz="1600" dirty="0" err="1">
                <a:latin typeface="AdvOT6c1def61.B"/>
              </a:rPr>
              <a:t>hPSC</a:t>
            </a:r>
            <a:r>
              <a:rPr lang="en-US" altLang="zh-CN" sz="1600" dirty="0">
                <a:latin typeface="AdvOT6c1def61.B"/>
              </a:rPr>
              <a:t> expansion and differentiation. It employs a </a:t>
            </a:r>
            <a:r>
              <a:rPr lang="en-US" altLang="zh-CN" sz="1600" dirty="0" err="1">
                <a:latin typeface="AdvOT6c1def61.B"/>
              </a:rPr>
              <a:t>thermoresponsive</a:t>
            </a:r>
            <a:r>
              <a:rPr lang="en-US" altLang="zh-CN" sz="1600" dirty="0">
                <a:latin typeface="AdvOT6c1def61.B"/>
              </a:rPr>
              <a:t> hydrogel that combines easy manipulation and completely de</a:t>
            </a:r>
            <a:r>
              <a:rPr lang="en-US" altLang="zh-CN" sz="1600" dirty="0">
                <a:latin typeface="AdvOT6c1def61.B+fb"/>
              </a:rPr>
              <a:t>fi</a:t>
            </a:r>
            <a:r>
              <a:rPr lang="en-US" altLang="zh-CN" sz="1600" dirty="0">
                <a:latin typeface="AdvOT6c1def61.B"/>
              </a:rPr>
              <a:t>ned conditions, free of any human- or animal-derived factors, and entailing only recombinant protein factors. </a:t>
            </a:r>
          </a:p>
          <a:p>
            <a:pPr marL="285750" indent="-285750">
              <a:buFont typeface="Arial" panose="020B0604020202020204" pitchFamily="34" charset="0"/>
              <a:buChar char="•"/>
            </a:pPr>
            <a:r>
              <a:rPr lang="en-US" altLang="zh-CN" sz="1600" dirty="0">
                <a:latin typeface="AdvOT6c1def61.B"/>
              </a:rPr>
              <a:t>Under an optimized protocol, the 3D system enables long-term, serial expansion of multiple </a:t>
            </a:r>
            <a:r>
              <a:rPr lang="en-US" altLang="zh-CN" sz="1600" dirty="0" err="1">
                <a:latin typeface="AdvOT6c1def61.B"/>
              </a:rPr>
              <a:t>hPSCs</a:t>
            </a:r>
            <a:r>
              <a:rPr lang="en-US" altLang="zh-CN" sz="1600" dirty="0">
                <a:latin typeface="AdvOT6c1def61.B"/>
              </a:rPr>
              <a:t> lines with a high expansion rate (</a:t>
            </a:r>
            <a:r>
              <a:rPr lang="en-US" altLang="zh-CN" sz="1600" dirty="0">
                <a:latin typeface="AdvOT8b40f9c2.B+22"/>
              </a:rPr>
              <a:t>∼</a:t>
            </a:r>
            <a:r>
              <a:rPr lang="en-US" altLang="zh-CN" sz="1600" dirty="0">
                <a:latin typeface="AdvOT6c1def61.B"/>
              </a:rPr>
              <a:t>20-fold per 5-d passage, for a 10</a:t>
            </a:r>
            <a:r>
              <a:rPr lang="en-US" altLang="zh-CN" sz="700" dirty="0">
                <a:latin typeface="AdvOT6c1def61.B"/>
              </a:rPr>
              <a:t>72</a:t>
            </a:r>
            <a:r>
              <a:rPr lang="en-US" altLang="zh-CN" sz="1600" dirty="0">
                <a:latin typeface="AdvOT6c1def61.B"/>
              </a:rPr>
              <a:t>-fold expansion over 280 d), yield (</a:t>
            </a:r>
            <a:r>
              <a:rPr lang="en-US" altLang="zh-CN" sz="1600" dirty="0">
                <a:latin typeface="AdvOT8b40f9c2.B+22"/>
              </a:rPr>
              <a:t>∼</a:t>
            </a:r>
            <a:r>
              <a:rPr lang="en-US" altLang="zh-CN" sz="1600" dirty="0">
                <a:latin typeface="AdvOT6c1def61.B"/>
              </a:rPr>
              <a:t>2.0 </a:t>
            </a:r>
            <a:r>
              <a:rPr lang="en-US" altLang="zh-CN" sz="1600" dirty="0">
                <a:latin typeface="AdvOT8b40f9c2.B"/>
              </a:rPr>
              <a:t>× </a:t>
            </a:r>
            <a:r>
              <a:rPr lang="en-US" altLang="zh-CN" sz="1600" dirty="0">
                <a:latin typeface="AdvOT6c1def61.B"/>
              </a:rPr>
              <a:t>10</a:t>
            </a:r>
            <a:r>
              <a:rPr lang="en-US" altLang="zh-CN" sz="700" dirty="0">
                <a:latin typeface="AdvOT6c1def61.B"/>
              </a:rPr>
              <a:t>7 </a:t>
            </a:r>
            <a:r>
              <a:rPr lang="en-US" altLang="zh-CN" sz="1600" dirty="0">
                <a:latin typeface="AdvOT6c1def61.B"/>
              </a:rPr>
              <a:t>cells per mL of hydrogel), and purity (</a:t>
            </a:r>
            <a:r>
              <a:rPr lang="en-US" altLang="zh-CN" sz="1600" dirty="0">
                <a:latin typeface="AdvOT8b40f9c2.B+22"/>
              </a:rPr>
              <a:t>∼</a:t>
            </a:r>
            <a:r>
              <a:rPr lang="en-US" altLang="zh-CN" sz="1600" dirty="0">
                <a:latin typeface="AdvOT6c1def61.B"/>
              </a:rPr>
              <a:t>95% Oct4+), even with single-cell inoculation, all of which offer considerable advantages relative to current approaches. </a:t>
            </a:r>
          </a:p>
          <a:p>
            <a:pPr marL="285750" indent="-285750">
              <a:buFont typeface="Arial" panose="020B0604020202020204" pitchFamily="34" charset="0"/>
              <a:buChar char="•"/>
            </a:pPr>
            <a:r>
              <a:rPr lang="en-US" altLang="zh-CN" sz="1600" dirty="0">
                <a:latin typeface="AdvOT6c1def61.B"/>
              </a:rPr>
              <a:t>Moreover, the system enabled 3D directed differentiation of </a:t>
            </a:r>
            <a:r>
              <a:rPr lang="en-US" altLang="zh-CN" sz="1600" dirty="0" err="1">
                <a:latin typeface="AdvOT6c1def61.B"/>
              </a:rPr>
              <a:t>hPSCs</a:t>
            </a:r>
            <a:r>
              <a:rPr lang="en-US" altLang="zh-CN" sz="1600" dirty="0">
                <a:latin typeface="AdvOT6c1def61.B"/>
              </a:rPr>
              <a:t> into multiple lineages, including dopaminergic neuron progenitors with a yield of </a:t>
            </a:r>
            <a:r>
              <a:rPr lang="en-US" altLang="zh-CN" sz="1600" dirty="0">
                <a:latin typeface="AdvOT8b40f9c2.B+22"/>
              </a:rPr>
              <a:t>∼</a:t>
            </a:r>
            <a:r>
              <a:rPr lang="en-US" altLang="zh-CN" sz="1600" dirty="0">
                <a:latin typeface="AdvOT6c1def61.B"/>
              </a:rPr>
              <a:t>8 </a:t>
            </a:r>
            <a:r>
              <a:rPr lang="en-US" altLang="zh-CN" sz="1600" dirty="0">
                <a:latin typeface="AdvOT8b40f9c2.B"/>
              </a:rPr>
              <a:t>× </a:t>
            </a:r>
            <a:r>
              <a:rPr lang="en-US" altLang="zh-CN" sz="1600" dirty="0">
                <a:latin typeface="AdvOT6c1def61.B"/>
              </a:rPr>
              <a:t>10</a:t>
            </a:r>
            <a:r>
              <a:rPr lang="en-US" altLang="zh-CN" sz="700" dirty="0">
                <a:latin typeface="AdvOT6c1def61.B"/>
              </a:rPr>
              <a:t>7 </a:t>
            </a:r>
            <a:r>
              <a:rPr lang="en-US" altLang="zh-CN" sz="1600" dirty="0">
                <a:latin typeface="AdvOT6c1def61.B"/>
              </a:rPr>
              <a:t>dopaminergic progenitors per mL of hydrogel and </a:t>
            </a:r>
            <a:r>
              <a:rPr lang="en-US" altLang="zh-CN" sz="1600" dirty="0">
                <a:latin typeface="AdvOT8b40f9c2.B+22"/>
              </a:rPr>
              <a:t>∼</a:t>
            </a:r>
            <a:r>
              <a:rPr lang="en-US" altLang="zh-CN" sz="1600" dirty="0">
                <a:latin typeface="AdvOT6c1def61.B"/>
              </a:rPr>
              <a:t>80-fold expansion by the end of a 15-d derivation. </a:t>
            </a:r>
          </a:p>
          <a:p>
            <a:pPr marL="285750" indent="-285750">
              <a:buFont typeface="Arial" panose="020B0604020202020204" pitchFamily="34" charset="0"/>
              <a:buChar char="•"/>
            </a:pPr>
            <a:r>
              <a:rPr lang="en-US" altLang="zh-CN" sz="1600" dirty="0">
                <a:latin typeface="AdvOT6c1def61.B"/>
              </a:rPr>
              <a:t>This versatile system may be useful at numerous scales, from basic biological investigation to clinical development.</a:t>
            </a:r>
            <a:endParaRPr lang="zh-CN" altLang="en-US" sz="1600" dirty="0"/>
          </a:p>
        </p:txBody>
      </p:sp>
      <p:sp>
        <p:nvSpPr>
          <p:cNvPr id="5" name="矩形 4">
            <a:extLst>
              <a:ext uri="{FF2B5EF4-FFF2-40B4-BE49-F238E27FC236}">
                <a16:creationId xmlns:a16="http://schemas.microsoft.com/office/drawing/2014/main" id="{15DEA45C-6108-435D-9BA8-E9ABB8ABC843}"/>
              </a:ext>
            </a:extLst>
          </p:cNvPr>
          <p:cNvSpPr/>
          <p:nvPr/>
        </p:nvSpPr>
        <p:spPr>
          <a:xfrm>
            <a:off x="53085" y="6502530"/>
            <a:ext cx="3258136" cy="369332"/>
          </a:xfrm>
          <a:prstGeom prst="rect">
            <a:avLst/>
          </a:prstGeom>
        </p:spPr>
        <p:txBody>
          <a:bodyPr wrap="none">
            <a:spAutoFit/>
          </a:bodyPr>
          <a:lstStyle/>
          <a:p>
            <a:r>
              <a:rPr lang="en-US" altLang="zh-CN" dirty="0">
                <a:solidFill>
                  <a:srgbClr val="222222"/>
                </a:solidFill>
                <a:latin typeface="Helvetica" panose="020B0604020202020204" pitchFamily="34" charset="0"/>
              </a:rPr>
              <a:t>PNAS</a:t>
            </a:r>
            <a:r>
              <a:rPr lang="en-CA" altLang="zh-CN" dirty="0">
                <a:solidFill>
                  <a:srgbClr val="222222"/>
                </a:solidFill>
                <a:latin typeface="Helvetica" panose="020B0604020202020204" pitchFamily="34" charset="0"/>
              </a:rPr>
              <a:t>, </a:t>
            </a:r>
            <a:r>
              <a:rPr lang="en-US" altLang="zh-CN" dirty="0">
                <a:solidFill>
                  <a:srgbClr val="222222"/>
                </a:solidFill>
                <a:latin typeface="Helvetica" panose="020B0604020202020204" pitchFamily="34" charset="0"/>
              </a:rPr>
              <a:t>110 (52) E5039-E5048</a:t>
            </a:r>
            <a:endParaRPr lang="zh-CN" altLang="en-US" dirty="0"/>
          </a:p>
        </p:txBody>
      </p:sp>
      <p:sp>
        <p:nvSpPr>
          <p:cNvPr id="10" name="文本框 9">
            <a:extLst>
              <a:ext uri="{FF2B5EF4-FFF2-40B4-BE49-F238E27FC236}">
                <a16:creationId xmlns:a16="http://schemas.microsoft.com/office/drawing/2014/main" id="{79D154EF-6862-4631-A005-178FCC1F8A7F}"/>
              </a:ext>
            </a:extLst>
          </p:cNvPr>
          <p:cNvSpPr txBox="1"/>
          <p:nvPr/>
        </p:nvSpPr>
        <p:spPr>
          <a:xfrm>
            <a:off x="11656194" y="6448632"/>
            <a:ext cx="535806" cy="369332"/>
          </a:xfrm>
          <a:prstGeom prst="rect">
            <a:avLst/>
          </a:prstGeom>
          <a:noFill/>
        </p:spPr>
        <p:txBody>
          <a:bodyPr wrap="square" rtlCol="0">
            <a:spAutoFit/>
          </a:bodyPr>
          <a:lstStyle/>
          <a:p>
            <a:r>
              <a:rPr lang="en-US" altLang="zh-CN" dirty="0"/>
              <a:t>27</a:t>
            </a:r>
            <a:endParaRPr lang="zh-CN" altLang="en-US" dirty="0"/>
          </a:p>
        </p:txBody>
      </p:sp>
    </p:spTree>
    <p:extLst>
      <p:ext uri="{BB962C8B-B14F-4D97-AF65-F5344CB8AC3E}">
        <p14:creationId xmlns:p14="http://schemas.microsoft.com/office/powerpoint/2010/main" val="526023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41FE4E0A-E4D4-4905-84AE-3C5C7A5C679F}"/>
              </a:ext>
            </a:extLst>
          </p:cNvPr>
          <p:cNvSpPr txBox="1"/>
          <p:nvPr/>
        </p:nvSpPr>
        <p:spPr>
          <a:xfrm>
            <a:off x="5498093" y="2132067"/>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sp>
        <p:nvSpPr>
          <p:cNvPr id="11" name="文本框 10">
            <a:extLst>
              <a:ext uri="{FF2B5EF4-FFF2-40B4-BE49-F238E27FC236}">
                <a16:creationId xmlns:a16="http://schemas.microsoft.com/office/drawing/2014/main" id="{23A75998-66E9-4D05-AD60-0EC54BB061A2}"/>
              </a:ext>
            </a:extLst>
          </p:cNvPr>
          <p:cNvSpPr txBox="1"/>
          <p:nvPr/>
        </p:nvSpPr>
        <p:spPr>
          <a:xfrm>
            <a:off x="4608324" y="1344734"/>
            <a:ext cx="6614156" cy="5103898"/>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曾任国际学生学者中心助理，化工系国际助理，校庆专项办助理，“英文学术写作与交流”助教等职务；</a:t>
            </a:r>
            <a:endParaRPr lang="en-US" altLang="zh-CN" dirty="0">
              <a:solidFill>
                <a:schemeClr val="tx1">
                  <a:lumMod val="85000"/>
                  <a:lumOff val="15000"/>
                </a:schemeClr>
              </a:solidFill>
            </a:endParaRPr>
          </a:p>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曾获得</a:t>
            </a:r>
            <a:r>
              <a:rPr lang="en-US" altLang="zh-CN" dirty="0">
                <a:solidFill>
                  <a:schemeClr val="tx1">
                    <a:lumMod val="85000"/>
                    <a:lumOff val="15000"/>
                  </a:schemeClr>
                </a:solidFill>
              </a:rPr>
              <a:t>McGill Entrance Scholarship, </a:t>
            </a:r>
            <a:r>
              <a:rPr lang="zh-CN" altLang="en-US" dirty="0">
                <a:solidFill>
                  <a:schemeClr val="tx1">
                    <a:lumMod val="85000"/>
                    <a:lumOff val="15000"/>
                  </a:schemeClr>
                </a:solidFill>
              </a:rPr>
              <a:t>两次加拿大自然基金委本科科研奖学金，</a:t>
            </a:r>
            <a:r>
              <a:rPr lang="zh-CN" altLang="en-US" b="1" dirty="0">
                <a:solidFill>
                  <a:srgbClr val="FF0000"/>
                </a:solidFill>
              </a:rPr>
              <a:t>我最喜欢喝奈雪了</a:t>
            </a:r>
            <a:r>
              <a:rPr lang="zh-CN" altLang="en-US" dirty="0">
                <a:solidFill>
                  <a:schemeClr val="tx1">
                    <a:lumMod val="85000"/>
                    <a:lumOff val="15000"/>
                  </a:schemeClr>
                </a:solidFill>
              </a:rPr>
              <a:t>，两次魁北克自然基金委本科科研奖学金，魁北克自然基金委研究生奖学金，中国政府奖学金等荣誉；</a:t>
            </a:r>
            <a:endParaRPr lang="en-US" altLang="zh-CN" dirty="0">
              <a:solidFill>
                <a:schemeClr val="tx1">
                  <a:lumMod val="85000"/>
                  <a:lumOff val="15000"/>
                </a:schemeClr>
              </a:solidFill>
            </a:endParaRPr>
          </a:p>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曾任校研会国际部副部长，撰写“世界青年气候变化宣言”在联合国气候变化大会发表并被多家主流媒体报道；</a:t>
            </a:r>
            <a:r>
              <a:rPr lang="zh-CN" altLang="en-US" b="1" dirty="0">
                <a:solidFill>
                  <a:srgbClr val="FF0000"/>
                </a:solidFill>
              </a:rPr>
              <a:t>英雄联盟太菜了；</a:t>
            </a:r>
            <a:r>
              <a:rPr lang="zh-CN" altLang="en-US" dirty="0">
                <a:solidFill>
                  <a:schemeClr val="tx1">
                    <a:lumMod val="85000"/>
                    <a:lumOff val="15000"/>
                  </a:schemeClr>
                </a:solidFill>
              </a:rPr>
              <a:t>曾任</a:t>
            </a:r>
            <a:r>
              <a:rPr lang="en-US" altLang="zh-CN" dirty="0">
                <a:solidFill>
                  <a:schemeClr val="tx1">
                    <a:lumMod val="85000"/>
                    <a:lumOff val="15000"/>
                  </a:schemeClr>
                </a:solidFill>
              </a:rPr>
              <a:t>Engineers Without Borders</a:t>
            </a:r>
            <a:r>
              <a:rPr lang="zh-CN" altLang="en-US" dirty="0">
                <a:solidFill>
                  <a:schemeClr val="tx1">
                    <a:lumMod val="85000"/>
                    <a:lumOff val="15000"/>
                  </a:schemeClr>
                </a:solidFill>
              </a:rPr>
              <a:t>副主席，致力于可持续化工程教育和西非工程类慈善项目建设；</a:t>
            </a:r>
            <a:endParaRPr lang="en-US" altLang="zh-CN" dirty="0">
              <a:solidFill>
                <a:schemeClr val="tx1">
                  <a:lumMod val="85000"/>
                  <a:lumOff val="15000"/>
                </a:schemeClr>
              </a:solidFill>
            </a:endParaRPr>
          </a:p>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曾创办“清华说”协会，并发展成校园最大的国际学生社团；</a:t>
            </a:r>
            <a:endParaRPr lang="en-US" altLang="zh-CN" dirty="0">
              <a:solidFill>
                <a:schemeClr val="tx1">
                  <a:lumMod val="85000"/>
                  <a:lumOff val="15000"/>
                </a:schemeClr>
              </a:solidFill>
            </a:endParaRPr>
          </a:p>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精通中英法三种语言，过去四年担任多家中介与培训机构英法文书老师，</a:t>
            </a:r>
            <a:r>
              <a:rPr lang="zh-CN" altLang="en-US" b="1" dirty="0">
                <a:solidFill>
                  <a:srgbClr val="FF0000"/>
                </a:solidFill>
              </a:rPr>
              <a:t>毕业旅行去哪儿呢，</a:t>
            </a:r>
            <a:r>
              <a:rPr lang="zh-CN" altLang="en-US" dirty="0">
                <a:solidFill>
                  <a:schemeClr val="tx1">
                    <a:lumMod val="85000"/>
                    <a:lumOff val="15000"/>
                  </a:schemeClr>
                </a:solidFill>
              </a:rPr>
              <a:t>雅思口语老师，对于辅导中国学生英语沟通有较丰富的经验；</a:t>
            </a:r>
          </a:p>
        </p:txBody>
      </p:sp>
      <p:sp>
        <p:nvSpPr>
          <p:cNvPr id="12" name="文本框 11">
            <a:extLst>
              <a:ext uri="{FF2B5EF4-FFF2-40B4-BE49-F238E27FC236}">
                <a16:creationId xmlns:a16="http://schemas.microsoft.com/office/drawing/2014/main" id="{3579D3BF-D930-462F-A4AE-33897B82E286}"/>
              </a:ext>
            </a:extLst>
          </p:cNvPr>
          <p:cNvSpPr txBox="1"/>
          <p:nvPr/>
        </p:nvSpPr>
        <p:spPr>
          <a:xfrm>
            <a:off x="633960" y="5100398"/>
            <a:ext cx="3820593" cy="461665"/>
          </a:xfrm>
          <a:prstGeom prst="rect">
            <a:avLst/>
          </a:prstGeom>
          <a:noFill/>
        </p:spPr>
        <p:txBody>
          <a:bodyPr wrap="square" rtlCol="0">
            <a:spAutoFit/>
          </a:bodyPr>
          <a:lstStyle/>
          <a:p>
            <a:r>
              <a:rPr lang="zh-CN" altLang="en-US" sz="2400" b="1" dirty="0">
                <a:solidFill>
                  <a:schemeClr val="tx1">
                    <a:lumMod val="85000"/>
                    <a:lumOff val="15000"/>
                  </a:schemeClr>
                </a:solidFill>
              </a:rPr>
              <a:t>凌斯达 </a:t>
            </a:r>
            <a:r>
              <a:rPr lang="zh-CN" altLang="en-US" sz="1400" b="1" dirty="0">
                <a:solidFill>
                  <a:schemeClr val="tx1">
                    <a:lumMod val="85000"/>
                    <a:lumOff val="15000"/>
                  </a:schemeClr>
                </a:solidFill>
              </a:rPr>
              <a:t>化学工程系硕士研究生</a:t>
            </a:r>
            <a:endParaRPr lang="zh-CN" altLang="en-US" sz="2400" b="1" dirty="0">
              <a:solidFill>
                <a:schemeClr val="tx1">
                  <a:lumMod val="85000"/>
                  <a:lumOff val="15000"/>
                </a:schemeClr>
              </a:solidFill>
            </a:endParaRPr>
          </a:p>
        </p:txBody>
      </p:sp>
      <p:grpSp>
        <p:nvGrpSpPr>
          <p:cNvPr id="15" name="组合 14">
            <a:extLst>
              <a:ext uri="{FF2B5EF4-FFF2-40B4-BE49-F238E27FC236}">
                <a16:creationId xmlns:a16="http://schemas.microsoft.com/office/drawing/2014/main" id="{11CE551C-037B-42BB-9911-6B192A824EF5}"/>
              </a:ext>
            </a:extLst>
          </p:cNvPr>
          <p:cNvGrpSpPr/>
          <p:nvPr/>
        </p:nvGrpSpPr>
        <p:grpSpPr>
          <a:xfrm>
            <a:off x="482959" y="1344734"/>
            <a:ext cx="3661202" cy="3671882"/>
            <a:chOff x="482959" y="1831296"/>
            <a:chExt cx="4008798" cy="4008798"/>
          </a:xfrm>
        </p:grpSpPr>
        <p:pic>
          <p:nvPicPr>
            <p:cNvPr id="13" name="图片 12">
              <a:extLst>
                <a:ext uri="{FF2B5EF4-FFF2-40B4-BE49-F238E27FC236}">
                  <a16:creationId xmlns:a16="http://schemas.microsoft.com/office/drawing/2014/main" id="{77F64442-C70F-471C-A753-BD1E17847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59" y="1831296"/>
              <a:ext cx="4008798" cy="4008798"/>
            </a:xfrm>
            <a:prstGeom prst="rect">
              <a:avLst/>
            </a:prstGeom>
          </p:spPr>
        </p:pic>
        <p:sp>
          <p:nvSpPr>
            <p:cNvPr id="14" name="矩形 13">
              <a:extLst>
                <a:ext uri="{FF2B5EF4-FFF2-40B4-BE49-F238E27FC236}">
                  <a16:creationId xmlns:a16="http://schemas.microsoft.com/office/drawing/2014/main" id="{DDE19678-24FB-4266-AB88-100A2F02B0F3}"/>
                </a:ext>
              </a:extLst>
            </p:cNvPr>
            <p:cNvSpPr/>
            <p:nvPr/>
          </p:nvSpPr>
          <p:spPr>
            <a:xfrm>
              <a:off x="594922" y="2021747"/>
              <a:ext cx="1108043" cy="908283"/>
            </a:xfrm>
            <a:prstGeom prst="rect">
              <a:avLst/>
            </a:prstGeom>
            <a:solidFill>
              <a:srgbClr val="A84240"/>
            </a:solidFill>
            <a:ln>
              <a:solidFill>
                <a:srgbClr val="A84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descr="清华大学- 维基百科，自由的百科全书">
            <a:extLst>
              <a:ext uri="{FF2B5EF4-FFF2-40B4-BE49-F238E27FC236}">
                <a16:creationId xmlns:a16="http://schemas.microsoft.com/office/drawing/2014/main" id="{DDF28181-5748-481D-B994-336A4CAFE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254" y="5629446"/>
            <a:ext cx="1002484" cy="1002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cGill University - Wikipedia">
            <a:extLst>
              <a:ext uri="{FF2B5EF4-FFF2-40B4-BE49-F238E27FC236}">
                <a16:creationId xmlns:a16="http://schemas.microsoft.com/office/drawing/2014/main" id="{83BC2297-958F-4B7A-B8C5-D0DDF2B72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638" y="5652382"/>
            <a:ext cx="793083" cy="100443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a:extLst>
              <a:ext uri="{FF2B5EF4-FFF2-40B4-BE49-F238E27FC236}">
                <a16:creationId xmlns:a16="http://schemas.microsoft.com/office/drawing/2014/main" id="{B06C3CEA-72D9-4A27-9BD7-E17EDA0BEDEE}"/>
              </a:ext>
            </a:extLst>
          </p:cNvPr>
          <p:cNvGrpSpPr/>
          <p:nvPr/>
        </p:nvGrpSpPr>
        <p:grpSpPr>
          <a:xfrm>
            <a:off x="206265" y="159512"/>
            <a:ext cx="6320376" cy="984270"/>
            <a:chOff x="206265" y="159512"/>
            <a:chExt cx="6320376" cy="984270"/>
          </a:xfrm>
        </p:grpSpPr>
        <p:sp>
          <p:nvSpPr>
            <p:cNvPr id="17" name="任意多边形: 形状 16">
              <a:extLst>
                <a:ext uri="{FF2B5EF4-FFF2-40B4-BE49-F238E27FC236}">
                  <a16:creationId xmlns:a16="http://schemas.microsoft.com/office/drawing/2014/main" id="{01193AB9-7F8C-4CCB-9950-C1BB764004FF}"/>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文本框 17">
              <a:extLst>
                <a:ext uri="{FF2B5EF4-FFF2-40B4-BE49-F238E27FC236}">
                  <a16:creationId xmlns:a16="http://schemas.microsoft.com/office/drawing/2014/main" id="{4C6A7B28-F84C-4EE5-83CC-0AD7BEFD4B75}"/>
                </a:ext>
              </a:extLst>
            </p:cNvPr>
            <p:cNvSpPr txBox="1"/>
            <p:nvPr/>
          </p:nvSpPr>
          <p:spPr>
            <a:xfrm>
              <a:off x="1164276" y="355470"/>
              <a:ext cx="5362365" cy="584775"/>
            </a:xfrm>
            <a:prstGeom prst="rect">
              <a:avLst/>
            </a:prstGeom>
            <a:noFill/>
          </p:spPr>
          <p:txBody>
            <a:bodyPr wrap="none" rtlCol="0">
              <a:spAutoFit/>
            </a:bodyPr>
            <a:lstStyle/>
            <a:p>
              <a:r>
                <a:rPr lang="zh-CN" altLang="en-US" sz="3200" b="1" spc="600" dirty="0">
                  <a:solidFill>
                    <a:schemeClr val="tx1">
                      <a:lumMod val="85000"/>
                      <a:lumOff val="15000"/>
                    </a:schemeClr>
                  </a:solidFill>
                </a:rPr>
                <a:t>你给我的爱我承受不来</a:t>
              </a:r>
              <a:r>
                <a:rPr lang="en-US" altLang="zh-CN" sz="3200" b="1" spc="600" dirty="0">
                  <a:solidFill>
                    <a:schemeClr val="tx1">
                      <a:lumMod val="85000"/>
                      <a:lumOff val="15000"/>
                    </a:schemeClr>
                  </a:solidFill>
                </a:rPr>
                <a:t>2</a:t>
              </a:r>
              <a:endParaRPr lang="zh-CN" altLang="en-US" sz="3200" b="1" spc="600" dirty="0">
                <a:solidFill>
                  <a:schemeClr val="tx1">
                    <a:lumMod val="85000"/>
                    <a:lumOff val="15000"/>
                  </a:schemeClr>
                </a:solidFill>
              </a:endParaRPr>
            </a:p>
          </p:txBody>
        </p:sp>
        <p:sp>
          <p:nvSpPr>
            <p:cNvPr id="19" name="文本框 18">
              <a:extLst>
                <a:ext uri="{FF2B5EF4-FFF2-40B4-BE49-F238E27FC236}">
                  <a16:creationId xmlns:a16="http://schemas.microsoft.com/office/drawing/2014/main" id="{CB9300A5-0F73-4828-A3F1-E2E3DAC6A090}"/>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20" name="任意多边形: 形状 19">
              <a:extLst>
                <a:ext uri="{FF2B5EF4-FFF2-40B4-BE49-F238E27FC236}">
                  <a16:creationId xmlns:a16="http://schemas.microsoft.com/office/drawing/2014/main" id="{343E4939-C3C8-45BD-AF6C-50B9380A2C0A}"/>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1" name="文本框 20">
            <a:extLst>
              <a:ext uri="{FF2B5EF4-FFF2-40B4-BE49-F238E27FC236}">
                <a16:creationId xmlns:a16="http://schemas.microsoft.com/office/drawing/2014/main" id="{58F9769C-8209-4489-A2E0-0941DB370752}"/>
              </a:ext>
            </a:extLst>
          </p:cNvPr>
          <p:cNvSpPr txBox="1"/>
          <p:nvPr/>
        </p:nvSpPr>
        <p:spPr>
          <a:xfrm>
            <a:off x="11656194" y="6448632"/>
            <a:ext cx="535806" cy="369332"/>
          </a:xfrm>
          <a:prstGeom prst="rect">
            <a:avLst/>
          </a:prstGeom>
          <a:noFill/>
        </p:spPr>
        <p:txBody>
          <a:bodyPr wrap="square" rtlCol="0">
            <a:spAutoFit/>
          </a:bodyPr>
          <a:lstStyle/>
          <a:p>
            <a:r>
              <a:rPr lang="en-US" altLang="zh-CN" dirty="0"/>
              <a:t>28</a:t>
            </a:r>
            <a:endParaRPr lang="zh-CN" altLang="en-US" dirty="0"/>
          </a:p>
        </p:txBody>
      </p:sp>
    </p:spTree>
    <p:extLst>
      <p:ext uri="{BB962C8B-B14F-4D97-AF65-F5344CB8AC3E}">
        <p14:creationId xmlns:p14="http://schemas.microsoft.com/office/powerpoint/2010/main" val="262707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3542373" cy="984270"/>
            <a:chOff x="206265" y="159512"/>
            <a:chExt cx="3542373"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2584362" cy="584775"/>
            </a:xfrm>
            <a:prstGeom prst="rect">
              <a:avLst/>
            </a:prstGeom>
            <a:noFill/>
          </p:spPr>
          <p:txBody>
            <a:bodyPr wrap="none" rtlCol="0">
              <a:spAutoFit/>
            </a:bodyPr>
            <a:lstStyle/>
            <a:p>
              <a:r>
                <a:rPr lang="zh-CN" altLang="en-US" sz="3200" b="1" spc="600" dirty="0">
                  <a:solidFill>
                    <a:schemeClr val="tx1">
                      <a:lumMod val="85000"/>
                      <a:lumOff val="15000"/>
                    </a:schemeClr>
                  </a:solidFill>
                </a:rPr>
                <a:t>做</a:t>
              </a:r>
              <a:r>
                <a:rPr lang="en-US" altLang="zh-CN" sz="3200" b="1" spc="600" dirty="0">
                  <a:solidFill>
                    <a:schemeClr val="tx1">
                      <a:lumMod val="85000"/>
                      <a:lumOff val="15000"/>
                    </a:schemeClr>
                  </a:solidFill>
                </a:rPr>
                <a:t>PPT</a:t>
              </a:r>
              <a:r>
                <a:rPr lang="zh-CN" altLang="en-US" sz="3200" b="1" spc="600" dirty="0">
                  <a:solidFill>
                    <a:schemeClr val="tx1">
                      <a:lumMod val="85000"/>
                      <a:lumOff val="15000"/>
                    </a:schemeClr>
                  </a:solidFill>
                </a:rPr>
                <a:t>要点</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a:extLst>
              <a:ext uri="{FF2B5EF4-FFF2-40B4-BE49-F238E27FC236}">
                <a16:creationId xmlns:a16="http://schemas.microsoft.com/office/drawing/2014/main" id="{D19D759A-7895-4569-B38D-63BD5F7C9C09}"/>
              </a:ext>
            </a:extLst>
          </p:cNvPr>
          <p:cNvSpPr txBox="1"/>
          <p:nvPr/>
        </p:nvSpPr>
        <p:spPr>
          <a:xfrm>
            <a:off x="477150" y="1284655"/>
            <a:ext cx="11054153" cy="2350900"/>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zh-CN" altLang="en-US" sz="2800" dirty="0">
                <a:solidFill>
                  <a:schemeClr val="tx1">
                    <a:lumMod val="85000"/>
                    <a:lumOff val="15000"/>
                  </a:schemeClr>
                </a:solidFill>
              </a:rPr>
              <a:t>如何避免</a:t>
            </a:r>
            <a:r>
              <a:rPr lang="en-US" altLang="zh-CN" sz="2800" dirty="0">
                <a:solidFill>
                  <a:schemeClr val="tx1">
                    <a:lumMod val="85000"/>
                    <a:lumOff val="15000"/>
                  </a:schemeClr>
                </a:solidFill>
              </a:rPr>
              <a:t>crowded slides?</a:t>
            </a: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每页</a:t>
            </a: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PPT</a:t>
            </a: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只说明一到两点：不要高估听众的背景！</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如果你不会讲到某个信息，那就不要放上去！！！</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保证每页</a:t>
            </a: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PPT</a:t>
            </a: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都有说明图片和文字，从文字、视觉和听觉三个方面传递信息</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4B224CC5-E8B8-41DA-84E4-8B1DBD779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97" y="3355508"/>
            <a:ext cx="3338401" cy="3163064"/>
          </a:xfrm>
          <a:prstGeom prst="rect">
            <a:avLst/>
          </a:prstGeom>
        </p:spPr>
      </p:pic>
      <p:sp>
        <p:nvSpPr>
          <p:cNvPr id="3" name="箭头: 右 2">
            <a:extLst>
              <a:ext uri="{FF2B5EF4-FFF2-40B4-BE49-F238E27FC236}">
                <a16:creationId xmlns:a16="http://schemas.microsoft.com/office/drawing/2014/main" id="{D7CB533C-676C-4C00-ABFB-A375D4B6927A}"/>
              </a:ext>
            </a:extLst>
          </p:cNvPr>
          <p:cNvSpPr/>
          <p:nvPr/>
        </p:nvSpPr>
        <p:spPr>
          <a:xfrm>
            <a:off x="4419600" y="4514850"/>
            <a:ext cx="2543175" cy="40005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AD61A314-0228-4AD0-A7FD-5CA9A8DD802E}"/>
              </a:ext>
            </a:extLst>
          </p:cNvPr>
          <p:cNvPicPr>
            <a:picLocks noChangeAspect="1"/>
          </p:cNvPicPr>
          <p:nvPr/>
        </p:nvPicPr>
        <p:blipFill rotWithShape="1">
          <a:blip r:embed="rId2">
            <a:extLst>
              <a:ext uri="{28A0092B-C50C-407E-A947-70E740481C1C}">
                <a14:useLocalDpi xmlns:a14="http://schemas.microsoft.com/office/drawing/2010/main" val="0"/>
              </a:ext>
            </a:extLst>
          </a:blip>
          <a:srcRect l="33564" b="78620"/>
          <a:stretch/>
        </p:blipFill>
        <p:spPr>
          <a:xfrm>
            <a:off x="7151815" y="4049985"/>
            <a:ext cx="4299923" cy="1311105"/>
          </a:xfrm>
          <a:prstGeom prst="rect">
            <a:avLst/>
          </a:prstGeom>
        </p:spPr>
      </p:pic>
      <p:sp>
        <p:nvSpPr>
          <p:cNvPr id="18" name="文本框 17">
            <a:extLst>
              <a:ext uri="{FF2B5EF4-FFF2-40B4-BE49-F238E27FC236}">
                <a16:creationId xmlns:a16="http://schemas.microsoft.com/office/drawing/2014/main" id="{3D70D2E4-8430-4A85-857C-DA821FE28AEF}"/>
              </a:ext>
            </a:extLst>
          </p:cNvPr>
          <p:cNvSpPr txBox="1"/>
          <p:nvPr/>
        </p:nvSpPr>
        <p:spPr>
          <a:xfrm>
            <a:off x="11656194" y="6448632"/>
            <a:ext cx="535806" cy="369332"/>
          </a:xfrm>
          <a:prstGeom prst="rect">
            <a:avLst/>
          </a:prstGeom>
          <a:noFill/>
        </p:spPr>
        <p:txBody>
          <a:bodyPr wrap="square" rtlCol="0">
            <a:spAutoFit/>
          </a:bodyPr>
          <a:lstStyle/>
          <a:p>
            <a:r>
              <a:rPr lang="en-US" altLang="zh-CN" dirty="0"/>
              <a:t>29</a:t>
            </a:r>
            <a:endParaRPr lang="zh-CN" altLang="en-US" dirty="0"/>
          </a:p>
        </p:txBody>
      </p:sp>
    </p:spTree>
    <p:extLst>
      <p:ext uri="{BB962C8B-B14F-4D97-AF65-F5344CB8AC3E}">
        <p14:creationId xmlns:p14="http://schemas.microsoft.com/office/powerpoint/2010/main" val="3210534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3542373" cy="984270"/>
            <a:chOff x="206265" y="159512"/>
            <a:chExt cx="3542373"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2584362" cy="584775"/>
            </a:xfrm>
            <a:prstGeom prst="rect">
              <a:avLst/>
            </a:prstGeom>
            <a:noFill/>
          </p:spPr>
          <p:txBody>
            <a:bodyPr wrap="none" rtlCol="0">
              <a:spAutoFit/>
            </a:bodyPr>
            <a:lstStyle/>
            <a:p>
              <a:r>
                <a:rPr lang="zh-CN" altLang="en-US" sz="3200" b="1" spc="600" dirty="0">
                  <a:solidFill>
                    <a:schemeClr val="tx1">
                      <a:lumMod val="85000"/>
                      <a:lumOff val="15000"/>
                    </a:schemeClr>
                  </a:solidFill>
                </a:rPr>
                <a:t>做</a:t>
              </a:r>
              <a:r>
                <a:rPr lang="en-US" altLang="zh-CN" sz="3200" b="1" spc="600" dirty="0">
                  <a:solidFill>
                    <a:schemeClr val="tx1">
                      <a:lumMod val="85000"/>
                      <a:lumOff val="15000"/>
                    </a:schemeClr>
                  </a:solidFill>
                </a:rPr>
                <a:t>PPT</a:t>
              </a:r>
              <a:r>
                <a:rPr lang="zh-CN" altLang="en-US" sz="3200" b="1" spc="600" dirty="0">
                  <a:solidFill>
                    <a:schemeClr val="tx1">
                      <a:lumMod val="85000"/>
                      <a:lumOff val="15000"/>
                    </a:schemeClr>
                  </a:solidFill>
                </a:rPr>
                <a:t>要点</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a:extLst>
              <a:ext uri="{FF2B5EF4-FFF2-40B4-BE49-F238E27FC236}">
                <a16:creationId xmlns:a16="http://schemas.microsoft.com/office/drawing/2014/main" id="{D19D759A-7895-4569-B38D-63BD5F7C9C09}"/>
              </a:ext>
            </a:extLst>
          </p:cNvPr>
          <p:cNvSpPr txBox="1"/>
          <p:nvPr/>
        </p:nvSpPr>
        <p:spPr>
          <a:xfrm>
            <a:off x="477150" y="1284655"/>
            <a:ext cx="11054153" cy="3181897"/>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zh-CN" altLang="en-US" sz="2800" dirty="0">
                <a:solidFill>
                  <a:schemeClr val="tx1">
                    <a:lumMod val="85000"/>
                    <a:lumOff val="15000"/>
                  </a:schemeClr>
                </a:solidFill>
              </a:rPr>
              <a:t>字体</a:t>
            </a:r>
            <a:endParaRPr lang="en-US" altLang="zh-CN" sz="2800" dirty="0">
              <a:solidFill>
                <a:schemeClr val="tx1">
                  <a:lumMod val="85000"/>
                  <a:lumOff val="15000"/>
                </a:schemeClr>
              </a:solidFill>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rPr>
              <a:t>大于</a:t>
            </a:r>
            <a:r>
              <a:rPr lang="en-US" altLang="zh-CN" dirty="0">
                <a:solidFill>
                  <a:schemeClr val="tx1">
                    <a:lumMod val="85000"/>
                    <a:lumOff val="15000"/>
                  </a:schemeClr>
                </a:solidFill>
              </a:rPr>
              <a:t>18</a:t>
            </a:r>
            <a:r>
              <a:rPr lang="zh-CN" altLang="en-US" dirty="0">
                <a:solidFill>
                  <a:schemeClr val="tx1">
                    <a:lumMod val="85000"/>
                    <a:lumOff val="15000"/>
                  </a:schemeClr>
                </a:solidFill>
              </a:rPr>
              <a:t>号（引用可以使用</a:t>
            </a:r>
            <a:r>
              <a:rPr lang="en-US" altLang="zh-CN" dirty="0">
                <a:solidFill>
                  <a:schemeClr val="tx1">
                    <a:lumMod val="85000"/>
                    <a:lumOff val="15000"/>
                  </a:schemeClr>
                </a:solidFill>
              </a:rPr>
              <a:t>14</a:t>
            </a:r>
            <a:r>
              <a:rPr lang="zh-CN" altLang="en-US" dirty="0">
                <a:solidFill>
                  <a:schemeClr val="tx1">
                    <a:lumMod val="85000"/>
                    <a:lumOff val="15000"/>
                  </a:schemeClr>
                </a:solidFill>
              </a:rPr>
              <a:t>号）</a:t>
            </a:r>
            <a:endParaRPr lang="en-US" altLang="zh-CN" dirty="0">
              <a:solidFill>
                <a:schemeClr val="tx1">
                  <a:lumMod val="85000"/>
                  <a:lumOff val="15000"/>
                </a:schemeClr>
              </a:solidFill>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rPr>
              <a:t>尽量使用</a:t>
            </a:r>
            <a:r>
              <a:rPr lang="en-US" altLang="zh-CN" dirty="0">
                <a:solidFill>
                  <a:schemeClr val="tx1">
                    <a:lumMod val="85000"/>
                    <a:lumOff val="15000"/>
                  </a:schemeClr>
                </a:solidFill>
              </a:rPr>
              <a:t>Sans Serial Font: </a:t>
            </a:r>
          </a:p>
          <a:p>
            <a:pPr lvl="2" algn="just">
              <a:lnSpc>
                <a:spcPct val="150000"/>
              </a:lnSpc>
            </a:pPr>
            <a:r>
              <a:rPr lang="en-US" altLang="zh-CN" dirty="0">
                <a:solidFill>
                  <a:schemeClr val="tx1">
                    <a:lumMod val="85000"/>
                    <a:lumOff val="15000"/>
                  </a:schemeClr>
                </a:solidFill>
                <a:latin typeface="Arial" panose="020B0604020202020204" pitchFamily="34" charset="0"/>
                <a:cs typeface="Arial" panose="020B0604020202020204" pitchFamily="34" charset="0"/>
              </a:rPr>
              <a:t>This is an Arial Font</a:t>
            </a:r>
          </a:p>
          <a:p>
            <a:pPr lvl="2" algn="just">
              <a:lnSpc>
                <a:spcPct val="150000"/>
              </a:lnSpc>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This is a Times New Roman Font</a:t>
            </a:r>
          </a:p>
          <a:p>
            <a:pPr marL="742950" lvl="1" indent="-28575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字体颜色与背景颜色：背景颜色</a:t>
            </a: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a:t>
            </a: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图案尽量简单，字体颜色与背景颜色对比度强</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742950" lvl="1" indent="-28575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背景颜色可以考虑报告内容和环境做适当调整</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2F4CD8A2-D9BE-4273-832F-E7C89450B22C}"/>
              </a:ext>
            </a:extLst>
          </p:cNvPr>
          <p:cNvSpPr txBox="1"/>
          <p:nvPr/>
        </p:nvSpPr>
        <p:spPr>
          <a:xfrm>
            <a:off x="1319183" y="4972050"/>
            <a:ext cx="2648530" cy="646331"/>
          </a:xfrm>
          <a:prstGeom prst="rect">
            <a:avLst/>
          </a:prstGeom>
          <a:solidFill>
            <a:schemeClr val="accent3">
              <a:lumMod val="50000"/>
            </a:schemeClr>
          </a:solidFill>
          <a:ln>
            <a:noFill/>
          </a:ln>
        </p:spPr>
        <p:txBody>
          <a:bodyPr wrap="square" rtlCol="0">
            <a:spAutoFit/>
          </a:bodyPr>
          <a:lstStyle/>
          <a:p>
            <a:pPr algn="ctr"/>
            <a:r>
              <a:rPr lang="zh-CN" altLang="en-US" dirty="0"/>
              <a:t>自强不息</a:t>
            </a:r>
            <a:endParaRPr lang="en-US" altLang="zh-CN" dirty="0"/>
          </a:p>
          <a:p>
            <a:pPr algn="ctr"/>
            <a:r>
              <a:rPr lang="zh-CN" altLang="en-US" dirty="0"/>
              <a:t>厚德载物</a:t>
            </a:r>
          </a:p>
        </p:txBody>
      </p:sp>
      <p:sp>
        <p:nvSpPr>
          <p:cNvPr id="9" name="文本框 8">
            <a:extLst>
              <a:ext uri="{FF2B5EF4-FFF2-40B4-BE49-F238E27FC236}">
                <a16:creationId xmlns:a16="http://schemas.microsoft.com/office/drawing/2014/main" id="{05A9E8C3-86D5-42CC-9118-FA2FCA5E2112}"/>
              </a:ext>
            </a:extLst>
          </p:cNvPr>
          <p:cNvSpPr txBox="1"/>
          <p:nvPr/>
        </p:nvSpPr>
        <p:spPr>
          <a:xfrm>
            <a:off x="4272513" y="4972050"/>
            <a:ext cx="2648530" cy="646331"/>
          </a:xfrm>
          <a:prstGeom prst="rect">
            <a:avLst/>
          </a:prstGeom>
          <a:solidFill>
            <a:schemeClr val="bg1"/>
          </a:solidFill>
          <a:ln>
            <a:solidFill>
              <a:schemeClr val="tx1"/>
            </a:solidFill>
          </a:ln>
        </p:spPr>
        <p:txBody>
          <a:bodyPr wrap="square" rtlCol="0">
            <a:spAutoFit/>
          </a:bodyPr>
          <a:lstStyle/>
          <a:p>
            <a:pPr algn="ctr"/>
            <a:r>
              <a:rPr lang="zh-CN" altLang="en-US" dirty="0"/>
              <a:t>自强不息</a:t>
            </a:r>
            <a:endParaRPr lang="en-US" altLang="zh-CN" dirty="0"/>
          </a:p>
          <a:p>
            <a:pPr algn="ctr"/>
            <a:r>
              <a:rPr lang="zh-CN" altLang="en-US" dirty="0"/>
              <a:t>厚德载物</a:t>
            </a:r>
          </a:p>
        </p:txBody>
      </p:sp>
      <p:sp>
        <p:nvSpPr>
          <p:cNvPr id="10" name="文本框 9">
            <a:extLst>
              <a:ext uri="{FF2B5EF4-FFF2-40B4-BE49-F238E27FC236}">
                <a16:creationId xmlns:a16="http://schemas.microsoft.com/office/drawing/2014/main" id="{4A20675E-85FC-4D46-8B10-24EB28544B0A}"/>
              </a:ext>
            </a:extLst>
          </p:cNvPr>
          <p:cNvSpPr txBox="1"/>
          <p:nvPr/>
        </p:nvSpPr>
        <p:spPr>
          <a:xfrm>
            <a:off x="7225843" y="4972049"/>
            <a:ext cx="2648530" cy="646331"/>
          </a:xfrm>
          <a:prstGeom prst="rect">
            <a:avLst/>
          </a:prstGeom>
          <a:solidFill>
            <a:srgbClr val="FF0000"/>
          </a:solidFill>
          <a:ln>
            <a:solidFill>
              <a:schemeClr val="tx1"/>
            </a:solidFill>
          </a:ln>
        </p:spPr>
        <p:txBody>
          <a:bodyPr wrap="square" rtlCol="0">
            <a:spAutoFit/>
          </a:bodyPr>
          <a:lstStyle/>
          <a:p>
            <a:pPr algn="ctr"/>
            <a:r>
              <a:rPr lang="zh-CN" altLang="en-US" dirty="0">
                <a:solidFill>
                  <a:srgbClr val="92D050"/>
                </a:solidFill>
              </a:rPr>
              <a:t>自强不息</a:t>
            </a:r>
            <a:endParaRPr lang="en-US" altLang="zh-CN" dirty="0">
              <a:solidFill>
                <a:srgbClr val="92D050"/>
              </a:solidFill>
            </a:endParaRPr>
          </a:p>
          <a:p>
            <a:pPr algn="ctr"/>
            <a:r>
              <a:rPr lang="zh-CN" altLang="en-US" dirty="0">
                <a:solidFill>
                  <a:srgbClr val="92D050"/>
                </a:solidFill>
              </a:rPr>
              <a:t>厚德载物</a:t>
            </a:r>
          </a:p>
        </p:txBody>
      </p:sp>
      <p:sp>
        <p:nvSpPr>
          <p:cNvPr id="11" name="文本框 10">
            <a:extLst>
              <a:ext uri="{FF2B5EF4-FFF2-40B4-BE49-F238E27FC236}">
                <a16:creationId xmlns:a16="http://schemas.microsoft.com/office/drawing/2014/main" id="{D641F3AC-A58B-4E58-A853-9A20787E828D}"/>
              </a:ext>
            </a:extLst>
          </p:cNvPr>
          <p:cNvSpPr txBox="1"/>
          <p:nvPr/>
        </p:nvSpPr>
        <p:spPr>
          <a:xfrm>
            <a:off x="11656194" y="6448632"/>
            <a:ext cx="535806" cy="369332"/>
          </a:xfrm>
          <a:prstGeom prst="rect">
            <a:avLst/>
          </a:prstGeom>
          <a:noFill/>
        </p:spPr>
        <p:txBody>
          <a:bodyPr wrap="square" rtlCol="0">
            <a:spAutoFit/>
          </a:bodyPr>
          <a:lstStyle/>
          <a:p>
            <a:r>
              <a:rPr lang="en-US" altLang="zh-CN" dirty="0"/>
              <a:t>30</a:t>
            </a:r>
            <a:endParaRPr lang="zh-CN" altLang="en-US" dirty="0"/>
          </a:p>
        </p:txBody>
      </p:sp>
    </p:spTree>
    <p:extLst>
      <p:ext uri="{BB962C8B-B14F-4D97-AF65-F5344CB8AC3E}">
        <p14:creationId xmlns:p14="http://schemas.microsoft.com/office/powerpoint/2010/main" val="89531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64950EFD-6C74-4F12-A945-2854C68C9662}"/>
              </a:ext>
            </a:extLst>
          </p:cNvPr>
          <p:cNvPicPr>
            <a:picLocks noChangeAspect="1"/>
          </p:cNvPicPr>
          <p:nvPr/>
        </p:nvPicPr>
        <p:blipFill rotWithShape="1">
          <a:blip r:embed="rId2"/>
          <a:srcRect l="19532" b="48526"/>
          <a:stretch/>
        </p:blipFill>
        <p:spPr>
          <a:xfrm>
            <a:off x="-1" y="1160309"/>
            <a:ext cx="10118601" cy="5697691"/>
          </a:xfrm>
          <a:prstGeom prst="rect">
            <a:avLst/>
          </a:prstGeom>
        </p:spPr>
      </p:pic>
      <p:pic>
        <p:nvPicPr>
          <p:cNvPr id="17" name="图片 16">
            <a:extLst>
              <a:ext uri="{FF2B5EF4-FFF2-40B4-BE49-F238E27FC236}">
                <a16:creationId xmlns:a16="http://schemas.microsoft.com/office/drawing/2014/main" id="{A44D15B5-B202-43DB-A99B-2A534D96796C}"/>
              </a:ext>
            </a:extLst>
          </p:cNvPr>
          <p:cNvPicPr>
            <a:picLocks noChangeAspect="1"/>
          </p:cNvPicPr>
          <p:nvPr/>
        </p:nvPicPr>
        <p:blipFill rotWithShape="1">
          <a:blip r:embed="rId3"/>
          <a:srcRect t="17174" r="25859"/>
          <a:stretch/>
        </p:blipFill>
        <p:spPr>
          <a:xfrm>
            <a:off x="10153481" y="0"/>
            <a:ext cx="2038519" cy="2590405"/>
          </a:xfrm>
          <a:prstGeom prst="rect">
            <a:avLst/>
          </a:prstGeom>
        </p:spPr>
      </p:pic>
      <p:sp>
        <p:nvSpPr>
          <p:cNvPr id="4" name="文本框 3">
            <a:extLst>
              <a:ext uri="{FF2B5EF4-FFF2-40B4-BE49-F238E27FC236}">
                <a16:creationId xmlns:a16="http://schemas.microsoft.com/office/drawing/2014/main" id="{972C195D-2045-4DFC-BDA2-D640C745ED6C}"/>
              </a:ext>
            </a:extLst>
          </p:cNvPr>
          <p:cNvSpPr txBox="1"/>
          <p:nvPr/>
        </p:nvSpPr>
        <p:spPr>
          <a:xfrm>
            <a:off x="766763" y="2031276"/>
            <a:ext cx="2472777" cy="1862048"/>
          </a:xfrm>
          <a:prstGeom prst="rect">
            <a:avLst/>
          </a:prstGeom>
          <a:noFill/>
        </p:spPr>
        <p:txBody>
          <a:bodyPr wrap="square" rtlCol="0">
            <a:spAutoFit/>
          </a:bodyPr>
          <a:lstStyle/>
          <a:p>
            <a:r>
              <a:rPr lang="en-US" altLang="zh-CN" sz="11500" b="1" dirty="0">
                <a:solidFill>
                  <a:schemeClr val="accent3">
                    <a:lumMod val="20000"/>
                    <a:lumOff val="80000"/>
                  </a:schemeClr>
                </a:solidFill>
                <a:latin typeface="+mn-ea"/>
              </a:rPr>
              <a:t>01</a:t>
            </a:r>
            <a:endParaRPr lang="zh-CN" altLang="en-US" sz="11500" b="1" dirty="0">
              <a:solidFill>
                <a:schemeClr val="accent3">
                  <a:lumMod val="20000"/>
                  <a:lumOff val="80000"/>
                </a:schemeClr>
              </a:solidFill>
              <a:latin typeface="+mn-ea"/>
            </a:endParaRPr>
          </a:p>
        </p:txBody>
      </p:sp>
      <p:sp>
        <p:nvSpPr>
          <p:cNvPr id="3" name="文本框 2">
            <a:extLst>
              <a:ext uri="{FF2B5EF4-FFF2-40B4-BE49-F238E27FC236}">
                <a16:creationId xmlns:a16="http://schemas.microsoft.com/office/drawing/2014/main" id="{416C853E-6415-49C4-A4CD-83444689E58A}"/>
              </a:ext>
            </a:extLst>
          </p:cNvPr>
          <p:cNvSpPr txBox="1"/>
          <p:nvPr/>
        </p:nvSpPr>
        <p:spPr>
          <a:xfrm>
            <a:off x="766763" y="3893325"/>
            <a:ext cx="6624464" cy="861774"/>
          </a:xfrm>
          <a:prstGeom prst="rect">
            <a:avLst/>
          </a:prstGeom>
          <a:noFill/>
        </p:spPr>
        <p:txBody>
          <a:bodyPr wrap="square" rtlCol="0">
            <a:spAutoFit/>
          </a:bodyPr>
          <a:lstStyle/>
          <a:p>
            <a:r>
              <a:rPr lang="zh-CN" altLang="en-US" sz="5000" b="1" spc="600" dirty="0">
                <a:solidFill>
                  <a:schemeClr val="tx1">
                    <a:lumMod val="85000"/>
                    <a:lumOff val="15000"/>
                  </a:schemeClr>
                </a:solidFill>
              </a:rPr>
              <a:t>我是谁？</a:t>
            </a:r>
          </a:p>
        </p:txBody>
      </p:sp>
      <p:sp>
        <p:nvSpPr>
          <p:cNvPr id="8" name="任意多边形: 形状 7">
            <a:extLst>
              <a:ext uri="{FF2B5EF4-FFF2-40B4-BE49-F238E27FC236}">
                <a16:creationId xmlns:a16="http://schemas.microsoft.com/office/drawing/2014/main" id="{B6FC3C2D-B56B-4187-9D17-AB05832576AD}"/>
              </a:ext>
            </a:extLst>
          </p:cNvPr>
          <p:cNvSpPr/>
          <p:nvPr/>
        </p:nvSpPr>
        <p:spPr>
          <a:xfrm rot="5400000">
            <a:off x="10736913" y="1865855"/>
            <a:ext cx="1283029" cy="1129398"/>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形状 10">
            <a:extLst>
              <a:ext uri="{FF2B5EF4-FFF2-40B4-BE49-F238E27FC236}">
                <a16:creationId xmlns:a16="http://schemas.microsoft.com/office/drawing/2014/main" id="{5A6FA8ED-D3D3-4545-95AD-08426AEFD55D}"/>
              </a:ext>
            </a:extLst>
          </p:cNvPr>
          <p:cNvSpPr/>
          <p:nvPr/>
        </p:nvSpPr>
        <p:spPr>
          <a:xfrm rot="5400000">
            <a:off x="9397939" y="-188907"/>
            <a:ext cx="1851072" cy="162942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形状 11">
            <a:extLst>
              <a:ext uri="{FF2B5EF4-FFF2-40B4-BE49-F238E27FC236}">
                <a16:creationId xmlns:a16="http://schemas.microsoft.com/office/drawing/2014/main" id="{3253FA98-EE50-443C-A748-681D051F3A60}"/>
              </a:ext>
            </a:extLst>
          </p:cNvPr>
          <p:cNvSpPr/>
          <p:nvPr/>
        </p:nvSpPr>
        <p:spPr>
          <a:xfrm rot="5400000">
            <a:off x="9438006" y="1467930"/>
            <a:ext cx="599222" cy="527470"/>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lumMod val="8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形状 12">
            <a:extLst>
              <a:ext uri="{FF2B5EF4-FFF2-40B4-BE49-F238E27FC236}">
                <a16:creationId xmlns:a16="http://schemas.microsoft.com/office/drawing/2014/main" id="{ABF3114B-F0D6-4285-AB0A-463C70E4FC93}"/>
              </a:ext>
            </a:extLst>
          </p:cNvPr>
          <p:cNvSpPr/>
          <p:nvPr/>
        </p:nvSpPr>
        <p:spPr>
          <a:xfrm rot="5400000">
            <a:off x="9131903" y="1185034"/>
            <a:ext cx="299611" cy="263735"/>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形状 13">
            <a:extLst>
              <a:ext uri="{FF2B5EF4-FFF2-40B4-BE49-F238E27FC236}">
                <a16:creationId xmlns:a16="http://schemas.microsoft.com/office/drawing/2014/main" id="{4543C0E7-5B10-4FEF-965A-C862B46EC9F5}"/>
              </a:ext>
            </a:extLst>
          </p:cNvPr>
          <p:cNvSpPr/>
          <p:nvPr/>
        </p:nvSpPr>
        <p:spPr>
          <a:xfrm rot="5400000">
            <a:off x="8663249" y="-130032"/>
            <a:ext cx="803970" cy="707701"/>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026" name="Picture 2" descr="神奇宝贝儿，猜猜我是谁！_哔哩哔哩(゜-゜)つロ干杯~-bilibili">
            <a:extLst>
              <a:ext uri="{FF2B5EF4-FFF2-40B4-BE49-F238E27FC236}">
                <a16:creationId xmlns:a16="http://schemas.microsoft.com/office/drawing/2014/main" id="{9C84CA53-B79E-4BCD-9CFF-1FB6EFD086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43" b="29675"/>
          <a:stretch/>
        </p:blipFill>
        <p:spPr bwMode="auto">
          <a:xfrm>
            <a:off x="3884258" y="1830200"/>
            <a:ext cx="5216137" cy="288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24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3542373" cy="984270"/>
            <a:chOff x="206265" y="159512"/>
            <a:chExt cx="3542373"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2584362" cy="584775"/>
            </a:xfrm>
            <a:prstGeom prst="rect">
              <a:avLst/>
            </a:prstGeom>
            <a:noFill/>
          </p:spPr>
          <p:txBody>
            <a:bodyPr wrap="none" rtlCol="0">
              <a:spAutoFit/>
            </a:bodyPr>
            <a:lstStyle/>
            <a:p>
              <a:r>
                <a:rPr lang="zh-CN" altLang="en-US" sz="3200" b="1" spc="600" dirty="0">
                  <a:solidFill>
                    <a:schemeClr val="tx1">
                      <a:lumMod val="85000"/>
                      <a:lumOff val="15000"/>
                    </a:schemeClr>
                  </a:solidFill>
                </a:rPr>
                <a:t>做</a:t>
              </a:r>
              <a:r>
                <a:rPr lang="en-US" altLang="zh-CN" sz="3200" b="1" spc="600" dirty="0">
                  <a:solidFill>
                    <a:schemeClr val="tx1">
                      <a:lumMod val="85000"/>
                      <a:lumOff val="15000"/>
                    </a:schemeClr>
                  </a:solidFill>
                </a:rPr>
                <a:t>PPT</a:t>
              </a:r>
              <a:r>
                <a:rPr lang="zh-CN" altLang="en-US" sz="3200" b="1" spc="600" dirty="0">
                  <a:solidFill>
                    <a:schemeClr val="tx1">
                      <a:lumMod val="85000"/>
                      <a:lumOff val="15000"/>
                    </a:schemeClr>
                  </a:solidFill>
                </a:rPr>
                <a:t>要点</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1" name="文本框 10">
            <a:extLst>
              <a:ext uri="{FF2B5EF4-FFF2-40B4-BE49-F238E27FC236}">
                <a16:creationId xmlns:a16="http://schemas.microsoft.com/office/drawing/2014/main" id="{D718EDA0-70CE-40DF-8A96-7E3A36BDA206}"/>
              </a:ext>
            </a:extLst>
          </p:cNvPr>
          <p:cNvSpPr txBox="1"/>
          <p:nvPr/>
        </p:nvSpPr>
        <p:spPr>
          <a:xfrm>
            <a:off x="486675" y="1362252"/>
            <a:ext cx="11054153" cy="3597395"/>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zh-CN" altLang="en-US" sz="2800" dirty="0">
                <a:solidFill>
                  <a:schemeClr val="tx1">
                    <a:lumMod val="85000"/>
                    <a:lumOff val="15000"/>
                  </a:schemeClr>
                </a:solidFill>
              </a:rPr>
              <a:t>说明文字</a:t>
            </a:r>
            <a:endParaRPr lang="en-US" altLang="zh-CN" sz="2800" dirty="0">
              <a:solidFill>
                <a:schemeClr val="tx1">
                  <a:lumMod val="85000"/>
                  <a:lumOff val="15000"/>
                </a:schemeClr>
              </a:solidFill>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每一段说明文字不易超过两行</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再说一遍：不要高估你听众的背景！记得给予听众充分的背景知识和名词解释。</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不要用数据把你的听众淹没</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重要的事情说三遍！！！不断地重复你认为重要的信息，这样你的听众才会知道这很重要！</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lvl="2" algn="just">
              <a:lnSpc>
                <a:spcPct val="150000"/>
              </a:lnSpc>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Something is only important when you said it is important…</a:t>
            </a:r>
          </a:p>
          <a:p>
            <a:pPr lvl="2" algn="just">
              <a:lnSpc>
                <a:spcPct val="150000"/>
              </a:lnSpc>
            </a:pP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5B512932-F577-4C25-A5D1-F3BF62A5B727}"/>
              </a:ext>
            </a:extLst>
          </p:cNvPr>
          <p:cNvSpPr txBox="1"/>
          <p:nvPr/>
        </p:nvSpPr>
        <p:spPr>
          <a:xfrm>
            <a:off x="11656194" y="6448632"/>
            <a:ext cx="535806" cy="369332"/>
          </a:xfrm>
          <a:prstGeom prst="rect">
            <a:avLst/>
          </a:prstGeom>
          <a:noFill/>
        </p:spPr>
        <p:txBody>
          <a:bodyPr wrap="square" rtlCol="0">
            <a:spAutoFit/>
          </a:bodyPr>
          <a:lstStyle/>
          <a:p>
            <a:r>
              <a:rPr lang="en-US" altLang="zh-CN" dirty="0"/>
              <a:t>31</a:t>
            </a:r>
            <a:endParaRPr lang="zh-CN" altLang="en-US" dirty="0"/>
          </a:p>
        </p:txBody>
      </p:sp>
    </p:spTree>
    <p:extLst>
      <p:ext uri="{BB962C8B-B14F-4D97-AF65-F5344CB8AC3E}">
        <p14:creationId xmlns:p14="http://schemas.microsoft.com/office/powerpoint/2010/main" val="4260710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3542373" cy="984270"/>
            <a:chOff x="206265" y="159512"/>
            <a:chExt cx="3542373"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2584362" cy="584775"/>
            </a:xfrm>
            <a:prstGeom prst="rect">
              <a:avLst/>
            </a:prstGeom>
            <a:noFill/>
          </p:spPr>
          <p:txBody>
            <a:bodyPr wrap="none" rtlCol="0">
              <a:spAutoFit/>
            </a:bodyPr>
            <a:lstStyle/>
            <a:p>
              <a:r>
                <a:rPr lang="zh-CN" altLang="en-US" sz="3200" b="1" spc="600" dirty="0">
                  <a:solidFill>
                    <a:schemeClr val="tx1">
                      <a:lumMod val="85000"/>
                      <a:lumOff val="15000"/>
                    </a:schemeClr>
                  </a:solidFill>
                </a:rPr>
                <a:t>做</a:t>
              </a:r>
              <a:r>
                <a:rPr lang="en-US" altLang="zh-CN" sz="3200" b="1" spc="600" dirty="0">
                  <a:solidFill>
                    <a:schemeClr val="tx1">
                      <a:lumMod val="85000"/>
                      <a:lumOff val="15000"/>
                    </a:schemeClr>
                  </a:solidFill>
                </a:rPr>
                <a:t>PPT</a:t>
              </a:r>
              <a:r>
                <a:rPr lang="zh-CN" altLang="en-US" sz="3200" b="1" spc="600" dirty="0">
                  <a:solidFill>
                    <a:schemeClr val="tx1">
                      <a:lumMod val="85000"/>
                      <a:lumOff val="15000"/>
                    </a:schemeClr>
                  </a:solidFill>
                </a:rPr>
                <a:t>要点</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2050" name="Picture 2" descr="http://www.thinker001.com/wp-content/uploads/2018/09/%E7%BB%93%E6%9E%84.png">
            <a:extLst>
              <a:ext uri="{FF2B5EF4-FFF2-40B4-BE49-F238E27FC236}">
                <a16:creationId xmlns:a16="http://schemas.microsoft.com/office/drawing/2014/main" id="{7BF62A2A-8003-40B3-A77D-CC4D5768D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1695992"/>
            <a:ext cx="5748337" cy="229444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313B4C42-D259-4AB0-A0CC-7C0917146828}"/>
              </a:ext>
            </a:extLst>
          </p:cNvPr>
          <p:cNvSpPr txBox="1"/>
          <p:nvPr/>
        </p:nvSpPr>
        <p:spPr>
          <a:xfrm>
            <a:off x="486675" y="1143790"/>
            <a:ext cx="11054153" cy="1104405"/>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zh-CN" altLang="en-US" sz="2800" dirty="0">
                <a:solidFill>
                  <a:schemeClr val="tx1">
                    <a:lumMod val="85000"/>
                    <a:lumOff val="15000"/>
                  </a:schemeClr>
                </a:solidFill>
                <a:latin typeface="Times New Roman" panose="02020603050405020304" pitchFamily="18" charset="0"/>
                <a:cs typeface="Times New Roman" panose="02020603050405020304" pitchFamily="18" charset="0"/>
              </a:rPr>
              <a:t>学术报告流程：手把手地带领听众了解你的领域</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椭圆 2">
            <a:extLst>
              <a:ext uri="{FF2B5EF4-FFF2-40B4-BE49-F238E27FC236}">
                <a16:creationId xmlns:a16="http://schemas.microsoft.com/office/drawing/2014/main" id="{6AFCB7E7-8768-4ADE-9CA5-113857F9C58A}"/>
              </a:ext>
            </a:extLst>
          </p:cNvPr>
          <p:cNvSpPr/>
          <p:nvPr/>
        </p:nvSpPr>
        <p:spPr>
          <a:xfrm>
            <a:off x="4210050" y="2657522"/>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a:extLst>
              <a:ext uri="{FF2B5EF4-FFF2-40B4-BE49-F238E27FC236}">
                <a16:creationId xmlns:a16="http://schemas.microsoft.com/office/drawing/2014/main" id="{9FFF80C2-7BCF-44C0-AE6E-DCD104B8DE95}"/>
              </a:ext>
            </a:extLst>
          </p:cNvPr>
          <p:cNvCxnSpPr>
            <a:stCxn id="3" idx="4"/>
          </p:cNvCxnSpPr>
          <p:nvPr/>
        </p:nvCxnSpPr>
        <p:spPr>
          <a:xfrm>
            <a:off x="4352925" y="2943272"/>
            <a:ext cx="0" cy="1590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BA8843EF-A1E9-4792-A565-864528060FCE}"/>
              </a:ext>
            </a:extLst>
          </p:cNvPr>
          <p:cNvSpPr txBox="1"/>
          <p:nvPr/>
        </p:nvSpPr>
        <p:spPr>
          <a:xfrm>
            <a:off x="3097426" y="4542636"/>
            <a:ext cx="2648530" cy="369332"/>
          </a:xfrm>
          <a:prstGeom prst="rect">
            <a:avLst/>
          </a:prstGeom>
          <a:solidFill>
            <a:schemeClr val="bg1"/>
          </a:solidFill>
          <a:ln>
            <a:solidFill>
              <a:schemeClr val="tx1"/>
            </a:solidFill>
          </a:ln>
        </p:spPr>
        <p:txBody>
          <a:bodyPr wrap="square" rtlCol="0">
            <a:spAutoFit/>
          </a:bodyPr>
          <a:lstStyle/>
          <a:p>
            <a:pPr algn="ctr"/>
            <a:r>
              <a:rPr lang="en-US" altLang="zh-CN" dirty="0"/>
              <a:t>Home image/graphics</a:t>
            </a:r>
            <a:endParaRPr lang="zh-CN" altLang="en-US" dirty="0"/>
          </a:p>
        </p:txBody>
      </p:sp>
      <p:pic>
        <p:nvPicPr>
          <p:cNvPr id="18" name="Picture 10" descr="https://pubs.rsc.org/image/article/2019/an/c8an01186a/c8an01186a-f4_hi-res.gif">
            <a:extLst>
              <a:ext uri="{FF2B5EF4-FFF2-40B4-BE49-F238E27FC236}">
                <a16:creationId xmlns:a16="http://schemas.microsoft.com/office/drawing/2014/main" id="{A5A53BFD-FC47-4985-B5D6-BFCDC0BD34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32" r="61099" b="57858"/>
          <a:stretch/>
        </p:blipFill>
        <p:spPr bwMode="auto">
          <a:xfrm>
            <a:off x="8162424" y="3618380"/>
            <a:ext cx="1922634" cy="2587176"/>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a:extLst>
              <a:ext uri="{FF2B5EF4-FFF2-40B4-BE49-F238E27FC236}">
                <a16:creationId xmlns:a16="http://schemas.microsoft.com/office/drawing/2014/main" id="{C3C228FD-7021-4761-BC4F-84C4BD75AD57}"/>
              </a:ext>
            </a:extLst>
          </p:cNvPr>
          <p:cNvSpPr/>
          <p:nvPr/>
        </p:nvSpPr>
        <p:spPr>
          <a:xfrm>
            <a:off x="7839076" y="6286920"/>
            <a:ext cx="3105150" cy="369332"/>
          </a:xfrm>
          <a:prstGeom prst="rect">
            <a:avLst/>
          </a:prstGeom>
        </p:spPr>
        <p:txBody>
          <a:bodyPr wrap="square">
            <a:spAutoFit/>
          </a:bodyPr>
          <a:lstStyle/>
          <a:p>
            <a:r>
              <a:rPr lang="en-US" altLang="zh-CN" dirty="0"/>
              <a:t>Analyst, 144, 766-781 (2019)</a:t>
            </a:r>
            <a:endParaRPr lang="zh-CN" altLang="en-US" dirty="0"/>
          </a:p>
        </p:txBody>
      </p:sp>
      <p:sp>
        <p:nvSpPr>
          <p:cNvPr id="20" name="文本框 19">
            <a:extLst>
              <a:ext uri="{FF2B5EF4-FFF2-40B4-BE49-F238E27FC236}">
                <a16:creationId xmlns:a16="http://schemas.microsoft.com/office/drawing/2014/main" id="{C84CB8D0-AA08-4A0A-8F1C-7CF62A46AD09}"/>
              </a:ext>
            </a:extLst>
          </p:cNvPr>
          <p:cNvSpPr txBox="1"/>
          <p:nvPr/>
        </p:nvSpPr>
        <p:spPr>
          <a:xfrm>
            <a:off x="11656194" y="6448632"/>
            <a:ext cx="535806" cy="369332"/>
          </a:xfrm>
          <a:prstGeom prst="rect">
            <a:avLst/>
          </a:prstGeom>
          <a:noFill/>
        </p:spPr>
        <p:txBody>
          <a:bodyPr wrap="square" rtlCol="0">
            <a:spAutoFit/>
          </a:bodyPr>
          <a:lstStyle/>
          <a:p>
            <a:r>
              <a:rPr lang="en-US" altLang="zh-CN" dirty="0"/>
              <a:t>32</a:t>
            </a:r>
            <a:endParaRPr lang="zh-CN" altLang="en-US" dirty="0"/>
          </a:p>
        </p:txBody>
      </p:sp>
    </p:spTree>
    <p:extLst>
      <p:ext uri="{BB962C8B-B14F-4D97-AF65-F5344CB8AC3E}">
        <p14:creationId xmlns:p14="http://schemas.microsoft.com/office/powerpoint/2010/main" val="590955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8120549" cy="984270"/>
            <a:chOff x="206265" y="159512"/>
            <a:chExt cx="8120549"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7162538" cy="584775"/>
            </a:xfrm>
            <a:prstGeom prst="rect">
              <a:avLst/>
            </a:prstGeom>
            <a:noFill/>
          </p:spPr>
          <p:txBody>
            <a:bodyPr wrap="none" rtlCol="0">
              <a:spAutoFit/>
            </a:bodyPr>
            <a:lstStyle/>
            <a:p>
              <a:r>
                <a:rPr lang="en-US" altLang="zh-CN" sz="3200" b="1" spc="600" dirty="0">
                  <a:solidFill>
                    <a:schemeClr val="tx1">
                      <a:lumMod val="85000"/>
                      <a:lumOff val="15000"/>
                    </a:schemeClr>
                  </a:solidFill>
                </a:rPr>
                <a:t>Practice, Practice, Practice</a:t>
              </a:r>
              <a:endParaRPr lang="zh-CN" altLang="en-US" sz="3200" b="1" spc="600" dirty="0">
                <a:solidFill>
                  <a:schemeClr val="tx1">
                    <a:lumMod val="85000"/>
                    <a:lumOff val="15000"/>
                  </a:schemeClr>
                </a:solidFill>
              </a:endParaRP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03</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文本框 9">
            <a:extLst>
              <a:ext uri="{FF2B5EF4-FFF2-40B4-BE49-F238E27FC236}">
                <a16:creationId xmlns:a16="http://schemas.microsoft.com/office/drawing/2014/main" id="{313B4C42-D259-4AB0-A0CC-7C0917146828}"/>
              </a:ext>
            </a:extLst>
          </p:cNvPr>
          <p:cNvSpPr txBox="1"/>
          <p:nvPr/>
        </p:nvSpPr>
        <p:spPr>
          <a:xfrm>
            <a:off x="486675" y="1143790"/>
            <a:ext cx="11054153" cy="2350900"/>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zh-CN" altLang="en-US" sz="2800" dirty="0">
                <a:solidFill>
                  <a:schemeClr val="tx1">
                    <a:lumMod val="85000"/>
                    <a:lumOff val="15000"/>
                  </a:schemeClr>
                </a:solidFill>
                <a:latin typeface="Times New Roman" panose="02020603050405020304" pitchFamily="18" charset="0"/>
                <a:cs typeface="Times New Roman" panose="02020603050405020304" pitchFamily="18" charset="0"/>
              </a:rPr>
              <a:t>练习是一个成功报告的关键</a:t>
            </a:r>
            <a:endParaRPr lang="en-US" altLang="zh-CN" sz="2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大声的自己练习</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把自己的练习记录下来</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在朋友、同事面前联系</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028700" lvl="1" indent="-571500" algn="just">
              <a:lnSpc>
                <a:spcPct val="150000"/>
              </a:lnSpc>
              <a:buFont typeface="Arial" panose="020B0604020202020204" pitchFamily="34" charset="0"/>
              <a:buChar char="•"/>
            </a:pP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091406C9-293E-4660-9051-311A722D963E}"/>
              </a:ext>
            </a:extLst>
          </p:cNvPr>
          <p:cNvSpPr txBox="1"/>
          <p:nvPr/>
        </p:nvSpPr>
        <p:spPr>
          <a:xfrm>
            <a:off x="594922" y="3934830"/>
            <a:ext cx="11070342" cy="1938992"/>
          </a:xfrm>
          <a:prstGeom prst="rect">
            <a:avLst/>
          </a:prstGeom>
          <a:noFill/>
        </p:spPr>
        <p:txBody>
          <a:bodyPr wrap="square" rtlCol="0">
            <a:spAutoFit/>
          </a:bodyPr>
          <a:lstStyle/>
          <a:p>
            <a:r>
              <a:rPr lang="zh-CN" altLang="en-US" sz="2400" b="1" spc="600" dirty="0">
                <a:solidFill>
                  <a:schemeClr val="tx1">
                    <a:lumMod val="85000"/>
                    <a:lumOff val="15000"/>
                  </a:schemeClr>
                </a:solidFill>
              </a:rPr>
              <a:t>练习的时候最重要的一点</a:t>
            </a:r>
            <a:r>
              <a:rPr lang="en-US" altLang="zh-CN" sz="2400" b="1" spc="600" dirty="0">
                <a:solidFill>
                  <a:schemeClr val="tx1">
                    <a:lumMod val="85000"/>
                    <a:lumOff val="15000"/>
                  </a:schemeClr>
                </a:solidFill>
              </a:rPr>
              <a:t>:</a:t>
            </a:r>
          </a:p>
          <a:p>
            <a:endParaRPr lang="en-US" altLang="zh-CN" sz="2400" b="1" spc="600" dirty="0">
              <a:solidFill>
                <a:schemeClr val="tx1">
                  <a:lumMod val="85000"/>
                  <a:lumOff val="15000"/>
                </a:schemeClr>
              </a:solidFill>
            </a:endParaRPr>
          </a:p>
          <a:p>
            <a:r>
              <a:rPr lang="zh-CN" altLang="en-US" sz="3600" b="1" spc="600" dirty="0">
                <a:solidFill>
                  <a:srgbClr val="FF0000"/>
                </a:solidFill>
              </a:rPr>
              <a:t>请你把听众当人吧！</a:t>
            </a:r>
            <a:endParaRPr lang="en-US" altLang="zh-CN" sz="3600" b="1" spc="600" dirty="0">
              <a:solidFill>
                <a:srgbClr val="FF0000"/>
              </a:solidFill>
            </a:endParaRPr>
          </a:p>
          <a:p>
            <a:r>
              <a:rPr lang="zh-CN" altLang="en-US" sz="3600" b="1" spc="600" dirty="0">
                <a:solidFill>
                  <a:srgbClr val="FF0000"/>
                </a:solidFill>
              </a:rPr>
              <a:t>请你做个人吧！</a:t>
            </a:r>
          </a:p>
        </p:txBody>
      </p:sp>
      <p:pic>
        <p:nvPicPr>
          <p:cNvPr id="4" name="图片 3">
            <a:extLst>
              <a:ext uri="{FF2B5EF4-FFF2-40B4-BE49-F238E27FC236}">
                <a16:creationId xmlns:a16="http://schemas.microsoft.com/office/drawing/2014/main" id="{B0E4A713-A3BA-41DD-ADB0-7F9E8257D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916" y="1042568"/>
            <a:ext cx="4059297" cy="5600700"/>
          </a:xfrm>
          <a:prstGeom prst="rect">
            <a:avLst/>
          </a:prstGeom>
        </p:spPr>
      </p:pic>
      <p:sp>
        <p:nvSpPr>
          <p:cNvPr id="11" name="文本框 10">
            <a:extLst>
              <a:ext uri="{FF2B5EF4-FFF2-40B4-BE49-F238E27FC236}">
                <a16:creationId xmlns:a16="http://schemas.microsoft.com/office/drawing/2014/main" id="{E5BB1D87-8938-4114-8AA7-A30DA18E6594}"/>
              </a:ext>
            </a:extLst>
          </p:cNvPr>
          <p:cNvSpPr txBox="1"/>
          <p:nvPr/>
        </p:nvSpPr>
        <p:spPr>
          <a:xfrm>
            <a:off x="11656194" y="6448632"/>
            <a:ext cx="535806" cy="369332"/>
          </a:xfrm>
          <a:prstGeom prst="rect">
            <a:avLst/>
          </a:prstGeom>
          <a:noFill/>
        </p:spPr>
        <p:txBody>
          <a:bodyPr wrap="square" rtlCol="0">
            <a:spAutoFit/>
          </a:bodyPr>
          <a:lstStyle/>
          <a:p>
            <a:r>
              <a:rPr lang="en-US" altLang="zh-CN" dirty="0"/>
              <a:t>33</a:t>
            </a:r>
            <a:endParaRPr lang="zh-CN" altLang="en-US" dirty="0"/>
          </a:p>
        </p:txBody>
      </p:sp>
    </p:spTree>
    <p:extLst>
      <p:ext uri="{BB962C8B-B14F-4D97-AF65-F5344CB8AC3E}">
        <p14:creationId xmlns:p14="http://schemas.microsoft.com/office/powerpoint/2010/main" val="863228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2117303" cy="984270"/>
            <a:chOff x="206265" y="159512"/>
            <a:chExt cx="2117303"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1159292" cy="584775"/>
            </a:xfrm>
            <a:prstGeom prst="rect">
              <a:avLst/>
            </a:prstGeom>
            <a:noFill/>
          </p:spPr>
          <p:txBody>
            <a:bodyPr wrap="none" rtlCol="0">
              <a:spAutoFit/>
            </a:bodyPr>
            <a:lstStyle/>
            <a:p>
              <a:r>
                <a:rPr lang="zh-CN" altLang="en-US" sz="3200" b="1" spc="600" dirty="0">
                  <a:solidFill>
                    <a:schemeClr val="tx1">
                      <a:lumMod val="85000"/>
                      <a:lumOff val="15000"/>
                    </a:schemeClr>
                  </a:solidFill>
                </a:rPr>
                <a:t>小结</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24" name="文本框 23">
            <a:extLst>
              <a:ext uri="{FF2B5EF4-FFF2-40B4-BE49-F238E27FC236}">
                <a16:creationId xmlns:a16="http://schemas.microsoft.com/office/drawing/2014/main" id="{56D45347-8056-4C1B-A68C-7DFDBA17896B}"/>
              </a:ext>
            </a:extLst>
          </p:cNvPr>
          <p:cNvSpPr txBox="1"/>
          <p:nvPr/>
        </p:nvSpPr>
        <p:spPr>
          <a:xfrm>
            <a:off x="568923" y="2217929"/>
            <a:ext cx="11054153" cy="212763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en-US" dirty="0">
                <a:solidFill>
                  <a:schemeClr val="tx1">
                    <a:lumMod val="85000"/>
                    <a:lumOff val="15000"/>
                  </a:schemeClr>
                </a:solidFill>
              </a:rPr>
              <a:t>永远不好高估听众的背景！</a:t>
            </a:r>
            <a:endParaRPr lang="en-US" altLang="zh-CN" dirty="0">
              <a:solidFill>
                <a:schemeClr val="tx1">
                  <a:lumMod val="85000"/>
                  <a:lumOff val="15000"/>
                </a:schemeClr>
              </a:solidFill>
            </a:endParaRPr>
          </a:p>
          <a:p>
            <a:pPr marL="285750" indent="-285750" algn="just">
              <a:lnSpc>
                <a:spcPct val="150000"/>
              </a:lnSpc>
              <a:buFont typeface="Arial" panose="020B0604020202020204" pitchFamily="34" charset="0"/>
              <a:buChar char="•"/>
            </a:pPr>
            <a:r>
              <a:rPr lang="zh-CN" altLang="en-US" dirty="0">
                <a:solidFill>
                  <a:schemeClr val="tx1">
                    <a:lumMod val="85000"/>
                    <a:lumOff val="15000"/>
                  </a:schemeClr>
                </a:solidFill>
              </a:rPr>
              <a:t>不要让你的</a:t>
            </a:r>
            <a:r>
              <a:rPr lang="en-US" altLang="zh-CN" dirty="0">
                <a:solidFill>
                  <a:schemeClr val="tx1">
                    <a:lumMod val="85000"/>
                    <a:lumOff val="15000"/>
                  </a:schemeClr>
                </a:solidFill>
              </a:rPr>
              <a:t>PPT</a:t>
            </a:r>
            <a:r>
              <a:rPr lang="zh-CN" altLang="en-US" dirty="0">
                <a:solidFill>
                  <a:schemeClr val="tx1">
                    <a:lumMod val="85000"/>
                    <a:lumOff val="15000"/>
                  </a:schemeClr>
                </a:solidFill>
              </a:rPr>
              <a:t>太拥挤。</a:t>
            </a:r>
            <a:endParaRPr lang="en-US" altLang="zh-CN" dirty="0">
              <a:solidFill>
                <a:schemeClr val="tx1">
                  <a:lumMod val="85000"/>
                  <a:lumOff val="15000"/>
                </a:schemeClr>
              </a:solidFill>
            </a:endParaRPr>
          </a:p>
          <a:p>
            <a:pPr marL="285750" indent="-285750" algn="just">
              <a:lnSpc>
                <a:spcPct val="150000"/>
              </a:lnSpc>
              <a:buFont typeface="Arial" panose="020B0604020202020204" pitchFamily="34" charset="0"/>
              <a:buChar char="•"/>
            </a:pPr>
            <a:r>
              <a:rPr lang="zh-CN" altLang="en-US" dirty="0">
                <a:solidFill>
                  <a:schemeClr val="tx1">
                    <a:lumMod val="85000"/>
                    <a:lumOff val="15000"/>
                  </a:schemeClr>
                </a:solidFill>
              </a:rPr>
              <a:t>不要用数据或者细节把你的听众淹没。</a:t>
            </a:r>
            <a:endParaRPr lang="en-US" altLang="zh-CN" dirty="0">
              <a:solidFill>
                <a:schemeClr val="tx1">
                  <a:lumMod val="85000"/>
                  <a:lumOff val="15000"/>
                </a:schemeClr>
              </a:solidFill>
            </a:endParaRPr>
          </a:p>
          <a:p>
            <a:pPr marL="285750" indent="-285750" algn="just">
              <a:lnSpc>
                <a:spcPct val="150000"/>
              </a:lnSpc>
              <a:buFont typeface="Arial" panose="020B0604020202020204" pitchFamily="34" charset="0"/>
              <a:buChar char="•"/>
            </a:pPr>
            <a:r>
              <a:rPr lang="zh-CN" altLang="en-US" dirty="0">
                <a:solidFill>
                  <a:schemeClr val="tx1">
                    <a:lumMod val="85000"/>
                    <a:lumOff val="15000"/>
                  </a:schemeClr>
                </a:solidFill>
              </a:rPr>
              <a:t>波浪式演讲节奏</a:t>
            </a:r>
            <a:endParaRPr lang="en-US" altLang="zh-CN" dirty="0">
              <a:solidFill>
                <a:schemeClr val="tx1">
                  <a:lumMod val="85000"/>
                  <a:lumOff val="15000"/>
                </a:schemeClr>
              </a:solidFill>
            </a:endParaRPr>
          </a:p>
          <a:p>
            <a:pPr marL="285750" indent="-285750" algn="just">
              <a:lnSpc>
                <a:spcPct val="150000"/>
              </a:lnSpc>
              <a:buFont typeface="Arial" panose="020B0604020202020204" pitchFamily="34" charset="0"/>
              <a:buChar char="•"/>
            </a:pPr>
            <a:r>
              <a:rPr lang="zh-CN" altLang="en-US" dirty="0">
                <a:solidFill>
                  <a:schemeClr val="tx1">
                    <a:lumMod val="85000"/>
                    <a:lumOff val="15000"/>
                  </a:schemeClr>
                </a:solidFill>
              </a:rPr>
              <a:t>做个人吧！！！</a:t>
            </a:r>
            <a:endParaRPr lang="en-US" altLang="zh-CN" dirty="0">
              <a:solidFill>
                <a:schemeClr val="tx1">
                  <a:lumMod val="85000"/>
                  <a:lumOff val="15000"/>
                </a:schemeClr>
              </a:solidFill>
            </a:endParaRPr>
          </a:p>
        </p:txBody>
      </p:sp>
      <p:sp>
        <p:nvSpPr>
          <p:cNvPr id="9" name="文本框 8">
            <a:extLst>
              <a:ext uri="{FF2B5EF4-FFF2-40B4-BE49-F238E27FC236}">
                <a16:creationId xmlns:a16="http://schemas.microsoft.com/office/drawing/2014/main" id="{3893CF0B-1EAB-469C-8A81-9F1206E499A9}"/>
              </a:ext>
            </a:extLst>
          </p:cNvPr>
          <p:cNvSpPr txBox="1"/>
          <p:nvPr/>
        </p:nvSpPr>
        <p:spPr>
          <a:xfrm>
            <a:off x="11656194" y="6448632"/>
            <a:ext cx="535806" cy="369332"/>
          </a:xfrm>
          <a:prstGeom prst="rect">
            <a:avLst/>
          </a:prstGeom>
          <a:noFill/>
        </p:spPr>
        <p:txBody>
          <a:bodyPr wrap="square" rtlCol="0">
            <a:spAutoFit/>
          </a:bodyPr>
          <a:lstStyle/>
          <a:p>
            <a:r>
              <a:rPr lang="en-US" altLang="zh-CN" dirty="0"/>
              <a:t>34</a:t>
            </a:r>
            <a:endParaRPr lang="zh-CN" altLang="en-US" dirty="0"/>
          </a:p>
        </p:txBody>
      </p:sp>
    </p:spTree>
    <p:extLst>
      <p:ext uri="{BB962C8B-B14F-4D97-AF65-F5344CB8AC3E}">
        <p14:creationId xmlns:p14="http://schemas.microsoft.com/office/powerpoint/2010/main" val="903697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64950EFD-6C74-4F12-A945-2854C68C9662}"/>
              </a:ext>
            </a:extLst>
          </p:cNvPr>
          <p:cNvPicPr>
            <a:picLocks noChangeAspect="1"/>
          </p:cNvPicPr>
          <p:nvPr/>
        </p:nvPicPr>
        <p:blipFill rotWithShape="1">
          <a:blip r:embed="rId2"/>
          <a:srcRect l="19532" b="48526"/>
          <a:stretch/>
        </p:blipFill>
        <p:spPr>
          <a:xfrm>
            <a:off x="-1" y="1160309"/>
            <a:ext cx="10118601" cy="5697691"/>
          </a:xfrm>
          <a:prstGeom prst="rect">
            <a:avLst/>
          </a:prstGeom>
        </p:spPr>
      </p:pic>
      <p:pic>
        <p:nvPicPr>
          <p:cNvPr id="17" name="图片 16">
            <a:extLst>
              <a:ext uri="{FF2B5EF4-FFF2-40B4-BE49-F238E27FC236}">
                <a16:creationId xmlns:a16="http://schemas.microsoft.com/office/drawing/2014/main" id="{A44D15B5-B202-43DB-A99B-2A534D96796C}"/>
              </a:ext>
            </a:extLst>
          </p:cNvPr>
          <p:cNvPicPr>
            <a:picLocks noChangeAspect="1"/>
          </p:cNvPicPr>
          <p:nvPr/>
        </p:nvPicPr>
        <p:blipFill rotWithShape="1">
          <a:blip r:embed="rId3"/>
          <a:srcRect t="17174" r="25859"/>
          <a:stretch/>
        </p:blipFill>
        <p:spPr>
          <a:xfrm>
            <a:off x="10153481" y="0"/>
            <a:ext cx="2038519" cy="2590405"/>
          </a:xfrm>
          <a:prstGeom prst="rect">
            <a:avLst/>
          </a:prstGeom>
        </p:spPr>
      </p:pic>
      <p:sp>
        <p:nvSpPr>
          <p:cNvPr id="4" name="文本框 3">
            <a:extLst>
              <a:ext uri="{FF2B5EF4-FFF2-40B4-BE49-F238E27FC236}">
                <a16:creationId xmlns:a16="http://schemas.microsoft.com/office/drawing/2014/main" id="{972C195D-2045-4DFC-BDA2-D640C745ED6C}"/>
              </a:ext>
            </a:extLst>
          </p:cNvPr>
          <p:cNvSpPr txBox="1"/>
          <p:nvPr/>
        </p:nvSpPr>
        <p:spPr>
          <a:xfrm>
            <a:off x="766763" y="2031276"/>
            <a:ext cx="2472777" cy="1862048"/>
          </a:xfrm>
          <a:prstGeom prst="rect">
            <a:avLst/>
          </a:prstGeom>
          <a:noFill/>
        </p:spPr>
        <p:txBody>
          <a:bodyPr wrap="square" rtlCol="0">
            <a:spAutoFit/>
          </a:bodyPr>
          <a:lstStyle/>
          <a:p>
            <a:r>
              <a:rPr lang="en-US" altLang="zh-CN" sz="11500" b="1" dirty="0">
                <a:solidFill>
                  <a:schemeClr val="accent3">
                    <a:lumMod val="20000"/>
                    <a:lumOff val="80000"/>
                  </a:schemeClr>
                </a:solidFill>
                <a:latin typeface="+mn-ea"/>
              </a:rPr>
              <a:t>04</a:t>
            </a:r>
            <a:endParaRPr lang="zh-CN" altLang="en-US" sz="11500" b="1" dirty="0">
              <a:solidFill>
                <a:schemeClr val="accent3">
                  <a:lumMod val="20000"/>
                  <a:lumOff val="80000"/>
                </a:schemeClr>
              </a:solidFill>
              <a:latin typeface="+mn-ea"/>
            </a:endParaRPr>
          </a:p>
        </p:txBody>
      </p:sp>
      <p:sp>
        <p:nvSpPr>
          <p:cNvPr id="3" name="文本框 2">
            <a:extLst>
              <a:ext uri="{FF2B5EF4-FFF2-40B4-BE49-F238E27FC236}">
                <a16:creationId xmlns:a16="http://schemas.microsoft.com/office/drawing/2014/main" id="{416C853E-6415-49C4-A4CD-83444689E58A}"/>
              </a:ext>
            </a:extLst>
          </p:cNvPr>
          <p:cNvSpPr txBox="1"/>
          <p:nvPr/>
        </p:nvSpPr>
        <p:spPr>
          <a:xfrm>
            <a:off x="766763" y="3893325"/>
            <a:ext cx="6624464" cy="861774"/>
          </a:xfrm>
          <a:prstGeom prst="rect">
            <a:avLst/>
          </a:prstGeom>
          <a:noFill/>
        </p:spPr>
        <p:txBody>
          <a:bodyPr wrap="square" rtlCol="0">
            <a:spAutoFit/>
          </a:bodyPr>
          <a:lstStyle/>
          <a:p>
            <a:r>
              <a:rPr lang="en-US" altLang="zh-CN" sz="5000" b="1" spc="600" dirty="0">
                <a:solidFill>
                  <a:schemeClr val="tx1">
                    <a:lumMod val="85000"/>
                    <a:lumOff val="15000"/>
                  </a:schemeClr>
                </a:solidFill>
              </a:rPr>
              <a:t>RULE OF THUMB</a:t>
            </a:r>
            <a:endParaRPr lang="zh-CN" altLang="en-US" sz="5000" b="1" spc="600" dirty="0">
              <a:solidFill>
                <a:schemeClr val="tx1">
                  <a:lumMod val="85000"/>
                  <a:lumOff val="15000"/>
                </a:schemeClr>
              </a:solidFill>
            </a:endParaRPr>
          </a:p>
        </p:txBody>
      </p:sp>
      <p:sp>
        <p:nvSpPr>
          <p:cNvPr id="8" name="任意多边形: 形状 7">
            <a:extLst>
              <a:ext uri="{FF2B5EF4-FFF2-40B4-BE49-F238E27FC236}">
                <a16:creationId xmlns:a16="http://schemas.microsoft.com/office/drawing/2014/main" id="{B6FC3C2D-B56B-4187-9D17-AB05832576AD}"/>
              </a:ext>
            </a:extLst>
          </p:cNvPr>
          <p:cNvSpPr/>
          <p:nvPr/>
        </p:nvSpPr>
        <p:spPr>
          <a:xfrm rot="5400000">
            <a:off x="10736913" y="1865855"/>
            <a:ext cx="1283029" cy="1129398"/>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形状 10">
            <a:extLst>
              <a:ext uri="{FF2B5EF4-FFF2-40B4-BE49-F238E27FC236}">
                <a16:creationId xmlns:a16="http://schemas.microsoft.com/office/drawing/2014/main" id="{5A6FA8ED-D3D3-4545-95AD-08426AEFD55D}"/>
              </a:ext>
            </a:extLst>
          </p:cNvPr>
          <p:cNvSpPr/>
          <p:nvPr/>
        </p:nvSpPr>
        <p:spPr>
          <a:xfrm rot="5400000">
            <a:off x="9397939" y="-188907"/>
            <a:ext cx="1851072" cy="162942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形状 11">
            <a:extLst>
              <a:ext uri="{FF2B5EF4-FFF2-40B4-BE49-F238E27FC236}">
                <a16:creationId xmlns:a16="http://schemas.microsoft.com/office/drawing/2014/main" id="{3253FA98-EE50-443C-A748-681D051F3A60}"/>
              </a:ext>
            </a:extLst>
          </p:cNvPr>
          <p:cNvSpPr/>
          <p:nvPr/>
        </p:nvSpPr>
        <p:spPr>
          <a:xfrm rot="5400000">
            <a:off x="9438006" y="1467930"/>
            <a:ext cx="599222" cy="527470"/>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lumMod val="8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形状 12">
            <a:extLst>
              <a:ext uri="{FF2B5EF4-FFF2-40B4-BE49-F238E27FC236}">
                <a16:creationId xmlns:a16="http://schemas.microsoft.com/office/drawing/2014/main" id="{ABF3114B-F0D6-4285-AB0A-463C70E4FC93}"/>
              </a:ext>
            </a:extLst>
          </p:cNvPr>
          <p:cNvSpPr/>
          <p:nvPr/>
        </p:nvSpPr>
        <p:spPr>
          <a:xfrm rot="5400000">
            <a:off x="9131903" y="1185034"/>
            <a:ext cx="299611" cy="263735"/>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形状 13">
            <a:extLst>
              <a:ext uri="{FF2B5EF4-FFF2-40B4-BE49-F238E27FC236}">
                <a16:creationId xmlns:a16="http://schemas.microsoft.com/office/drawing/2014/main" id="{4543C0E7-5B10-4FEF-965A-C862B46EC9F5}"/>
              </a:ext>
            </a:extLst>
          </p:cNvPr>
          <p:cNvSpPr/>
          <p:nvPr/>
        </p:nvSpPr>
        <p:spPr>
          <a:xfrm rot="5400000">
            <a:off x="8663249" y="-130032"/>
            <a:ext cx="803970" cy="707701"/>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40166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3091929" cy="984270"/>
            <a:chOff x="206265" y="159512"/>
            <a:chExt cx="3091929"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2133918" cy="584775"/>
            </a:xfrm>
            <a:prstGeom prst="rect">
              <a:avLst/>
            </a:prstGeom>
            <a:noFill/>
          </p:spPr>
          <p:txBody>
            <a:bodyPr wrap="none" rtlCol="0">
              <a:spAutoFit/>
            </a:bodyPr>
            <a:lstStyle/>
            <a:p>
              <a:r>
                <a:rPr lang="zh-CN" altLang="en-US" sz="3200" b="1" spc="600" dirty="0">
                  <a:solidFill>
                    <a:schemeClr val="tx1">
                      <a:lumMod val="85000"/>
                      <a:lumOff val="15000"/>
                    </a:schemeClr>
                  </a:solidFill>
                </a:rPr>
                <a:t>多些套路</a:t>
              </a: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04</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a:extLst>
              <a:ext uri="{FF2B5EF4-FFF2-40B4-BE49-F238E27FC236}">
                <a16:creationId xmlns:a16="http://schemas.microsoft.com/office/drawing/2014/main" id="{D19D759A-7895-4569-B38D-63BD5F7C9C09}"/>
              </a:ext>
            </a:extLst>
          </p:cNvPr>
          <p:cNvSpPr txBox="1"/>
          <p:nvPr/>
        </p:nvSpPr>
        <p:spPr>
          <a:xfrm>
            <a:off x="486675" y="1275912"/>
            <a:ext cx="11054153" cy="5028556"/>
          </a:xfrm>
          <a:prstGeom prst="rect">
            <a:avLst/>
          </a:prstGeom>
          <a:noFill/>
        </p:spPr>
        <p:txBody>
          <a:bodyPr wrap="square" rtlCol="0">
            <a:spAutoFit/>
          </a:bodyPr>
          <a:lstStyle/>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rPr>
              <a:t>Greeting everyone</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Good morning/good evening/hello everyone, welcome to my presentation/thank you for taking time to listen to my presentation;</a:t>
            </a:r>
          </a:p>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Self-introduction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My name is Si Da Ling, and I am a Master student from Department of Chemical Engineering of Tsinghua University, it is my great pleasure today to present you my recent work on …./the topic of my presentation is…</a:t>
            </a:r>
          </a:p>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Present the agenda of your presentation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I am going to focus on/look at/deal with three main points…</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I’ve divided my presentation into three main parts</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First of all, I will talk about… Second, we will look at…and finally, I will explain/show you/tell you about</a:t>
            </a:r>
          </a:p>
        </p:txBody>
      </p:sp>
    </p:spTree>
    <p:extLst>
      <p:ext uri="{BB962C8B-B14F-4D97-AF65-F5344CB8AC3E}">
        <p14:creationId xmlns:p14="http://schemas.microsoft.com/office/powerpoint/2010/main" val="331244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3396499" cy="984270"/>
            <a:chOff x="206265" y="159512"/>
            <a:chExt cx="3396499"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2438488" cy="584775"/>
            </a:xfrm>
            <a:prstGeom prst="rect">
              <a:avLst/>
            </a:prstGeom>
            <a:noFill/>
          </p:spPr>
          <p:txBody>
            <a:bodyPr wrap="none" rtlCol="0">
              <a:spAutoFit/>
            </a:bodyPr>
            <a:lstStyle/>
            <a:p>
              <a:r>
                <a:rPr lang="zh-CN" altLang="en-US" sz="3200" b="1" spc="600" dirty="0">
                  <a:solidFill>
                    <a:schemeClr val="tx1">
                      <a:lumMod val="85000"/>
                      <a:lumOff val="15000"/>
                    </a:schemeClr>
                  </a:solidFill>
                </a:rPr>
                <a:t>多些套路</a:t>
              </a:r>
              <a:r>
                <a:rPr lang="en-US" altLang="zh-CN" sz="3200" b="1" spc="600" dirty="0">
                  <a:solidFill>
                    <a:schemeClr val="tx1">
                      <a:lumMod val="85000"/>
                      <a:lumOff val="15000"/>
                    </a:schemeClr>
                  </a:solidFill>
                </a:rPr>
                <a:t>2</a:t>
              </a:r>
              <a:endParaRPr lang="zh-CN" altLang="en-US" sz="3200" b="1" spc="600" dirty="0">
                <a:solidFill>
                  <a:schemeClr val="tx1">
                    <a:lumMod val="85000"/>
                    <a:lumOff val="15000"/>
                  </a:schemeClr>
                </a:solidFill>
              </a:endParaRP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04</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7">
            <a:extLst>
              <a:ext uri="{FF2B5EF4-FFF2-40B4-BE49-F238E27FC236}">
                <a16:creationId xmlns:a16="http://schemas.microsoft.com/office/drawing/2014/main" id="{D19D759A-7895-4569-B38D-63BD5F7C9C09}"/>
              </a:ext>
            </a:extLst>
          </p:cNvPr>
          <p:cNvSpPr txBox="1"/>
          <p:nvPr/>
        </p:nvSpPr>
        <p:spPr>
          <a:xfrm>
            <a:off x="486675" y="1275912"/>
            <a:ext cx="11054153" cy="4613058"/>
          </a:xfrm>
          <a:prstGeom prst="rect">
            <a:avLst/>
          </a:prstGeom>
          <a:noFill/>
        </p:spPr>
        <p:txBody>
          <a:bodyPr wrap="square" rtlCol="0">
            <a:spAutoFit/>
          </a:bodyPr>
          <a:lstStyle/>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rPr>
              <a:t>Question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There will be plenty of time for question at the end of my presentation.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I’d appreciate it if you could leave any questions you may have until the end of my presentation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If you have any questions during the presentation, feel free to interrupts at any time.</a:t>
            </a:r>
          </a:p>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Introduction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I’d like to begin by/telling you/showing your…</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Let’s start with…</a:t>
            </a:r>
          </a:p>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Finishing a section/topic</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So that conclude my first point…</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Let’s summarize real quick my key points in my first section…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If we recap the first section…</a:t>
            </a:r>
          </a:p>
        </p:txBody>
      </p:sp>
      <p:sp>
        <p:nvSpPr>
          <p:cNvPr id="2" name="矩形 1">
            <a:extLst>
              <a:ext uri="{FF2B5EF4-FFF2-40B4-BE49-F238E27FC236}">
                <a16:creationId xmlns:a16="http://schemas.microsoft.com/office/drawing/2014/main" id="{3932BD62-6F58-489E-A403-1DA2B8DCD48A}"/>
              </a:ext>
            </a:extLst>
          </p:cNvPr>
          <p:cNvSpPr/>
          <p:nvPr/>
        </p:nvSpPr>
        <p:spPr>
          <a:xfrm>
            <a:off x="5444828" y="5248742"/>
            <a:ext cx="6096000" cy="873572"/>
          </a:xfrm>
          <a:prstGeom prst="rect">
            <a:avLst/>
          </a:prstGeom>
        </p:spPr>
        <p:txBody>
          <a:bodyPr>
            <a:spAutoFit/>
          </a:bodyPr>
          <a:lstStyle/>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Change to another section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Now, let’s move on to my next topic, which is</a:t>
            </a:r>
          </a:p>
        </p:txBody>
      </p:sp>
    </p:spTree>
    <p:extLst>
      <p:ext uri="{BB962C8B-B14F-4D97-AF65-F5344CB8AC3E}">
        <p14:creationId xmlns:p14="http://schemas.microsoft.com/office/powerpoint/2010/main" val="46134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3396499" cy="984270"/>
            <a:chOff x="206265" y="159512"/>
            <a:chExt cx="3396499"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2438488" cy="584775"/>
            </a:xfrm>
            <a:prstGeom prst="rect">
              <a:avLst/>
            </a:prstGeom>
            <a:noFill/>
          </p:spPr>
          <p:txBody>
            <a:bodyPr wrap="none" rtlCol="0">
              <a:spAutoFit/>
            </a:bodyPr>
            <a:lstStyle/>
            <a:p>
              <a:r>
                <a:rPr lang="zh-CN" altLang="en-US" sz="3200" b="1" spc="600" dirty="0">
                  <a:solidFill>
                    <a:schemeClr val="tx1">
                      <a:lumMod val="85000"/>
                      <a:lumOff val="15000"/>
                    </a:schemeClr>
                  </a:solidFill>
                </a:rPr>
                <a:t>多些套路</a:t>
              </a:r>
              <a:r>
                <a:rPr lang="en-US" altLang="zh-CN" sz="3200" b="1" spc="600" dirty="0">
                  <a:solidFill>
                    <a:schemeClr val="tx1">
                      <a:lumMod val="85000"/>
                      <a:lumOff val="15000"/>
                    </a:schemeClr>
                  </a:solidFill>
                </a:rPr>
                <a:t>3</a:t>
              </a:r>
              <a:endParaRPr lang="zh-CN" altLang="en-US" sz="3200" b="1" spc="600" dirty="0">
                <a:solidFill>
                  <a:schemeClr val="tx1">
                    <a:lumMod val="85000"/>
                    <a:lumOff val="15000"/>
                  </a:schemeClr>
                </a:solidFill>
              </a:endParaRP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04</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文本框 9">
            <a:extLst>
              <a:ext uri="{FF2B5EF4-FFF2-40B4-BE49-F238E27FC236}">
                <a16:creationId xmlns:a16="http://schemas.microsoft.com/office/drawing/2014/main" id="{9DEED635-CE96-4DA2-81E4-7CD4FE0709AA}"/>
              </a:ext>
            </a:extLst>
          </p:cNvPr>
          <p:cNvSpPr txBox="1"/>
          <p:nvPr/>
        </p:nvSpPr>
        <p:spPr>
          <a:xfrm>
            <a:off x="486675" y="1275912"/>
            <a:ext cx="11054153" cy="5444054"/>
          </a:xfrm>
          <a:prstGeom prst="rect">
            <a:avLst/>
          </a:prstGeom>
          <a:noFill/>
        </p:spPr>
        <p:txBody>
          <a:bodyPr wrap="square" rtlCol="0">
            <a:spAutoFit/>
          </a:bodyPr>
          <a:lstStyle/>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Change to another section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Now, let’s move on to my next topic, which is…</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Let’s turn now to/moving on to…</a:t>
            </a:r>
          </a:p>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Refer to graphs</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As you can see on this chart/graph on top left/top right/bottom left/bottom right…</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Take a look at this chart/graph …</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This graph clearly shows..</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This graph highlights …</a:t>
            </a:r>
          </a:p>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Reminding your audience</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As I have explained at the beginning…</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This relates to what I was saying earlier</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This ties in with what I said at the start of my presentation…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If we recall what I have mentioned earlier…</a:t>
            </a:r>
          </a:p>
        </p:txBody>
      </p:sp>
    </p:spTree>
    <p:extLst>
      <p:ext uri="{BB962C8B-B14F-4D97-AF65-F5344CB8AC3E}">
        <p14:creationId xmlns:p14="http://schemas.microsoft.com/office/powerpoint/2010/main" val="2480307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3396499" cy="984270"/>
            <a:chOff x="206265" y="159512"/>
            <a:chExt cx="3396499"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2438488" cy="584775"/>
            </a:xfrm>
            <a:prstGeom prst="rect">
              <a:avLst/>
            </a:prstGeom>
            <a:noFill/>
          </p:spPr>
          <p:txBody>
            <a:bodyPr wrap="none" rtlCol="0">
              <a:spAutoFit/>
            </a:bodyPr>
            <a:lstStyle/>
            <a:p>
              <a:r>
                <a:rPr lang="zh-CN" altLang="en-US" sz="3200" b="1" spc="600" dirty="0">
                  <a:solidFill>
                    <a:schemeClr val="tx1">
                      <a:lumMod val="85000"/>
                      <a:lumOff val="15000"/>
                    </a:schemeClr>
                  </a:solidFill>
                </a:rPr>
                <a:t>多些套路</a:t>
              </a:r>
              <a:r>
                <a:rPr lang="en-US" altLang="zh-CN" sz="3200" b="1" spc="600" dirty="0">
                  <a:solidFill>
                    <a:schemeClr val="tx1">
                      <a:lumMod val="85000"/>
                      <a:lumOff val="15000"/>
                    </a:schemeClr>
                  </a:solidFill>
                </a:rPr>
                <a:t>4</a:t>
              </a:r>
              <a:endParaRPr lang="zh-CN" altLang="en-US" sz="3200" b="1" spc="600" dirty="0">
                <a:solidFill>
                  <a:schemeClr val="tx1">
                    <a:lumMod val="85000"/>
                    <a:lumOff val="15000"/>
                  </a:schemeClr>
                </a:solidFill>
              </a:endParaRP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04</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文本框 9">
            <a:extLst>
              <a:ext uri="{FF2B5EF4-FFF2-40B4-BE49-F238E27FC236}">
                <a16:creationId xmlns:a16="http://schemas.microsoft.com/office/drawing/2014/main" id="{9DEED635-CE96-4DA2-81E4-7CD4FE0709AA}"/>
              </a:ext>
            </a:extLst>
          </p:cNvPr>
          <p:cNvSpPr txBox="1"/>
          <p:nvPr/>
        </p:nvSpPr>
        <p:spPr>
          <a:xfrm>
            <a:off x="486675" y="1275912"/>
            <a:ext cx="11054153" cy="4197559"/>
          </a:xfrm>
          <a:prstGeom prst="rect">
            <a:avLst/>
          </a:prstGeom>
          <a:noFill/>
        </p:spPr>
        <p:txBody>
          <a:bodyPr wrap="square" rtlCol="0">
            <a:spAutoFit/>
          </a:bodyPr>
          <a:lstStyle/>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Summarizing &amp; Concluding</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So that brings me to the end of my presentation…</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We looked at three main points. First I showed you/spoke about…Then we looked at… And finally I explained/told you about</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To conclude, I’d like to say</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Before we finish, I’d like to leave you with one final thoughts/some take-home messages…</a:t>
            </a:r>
          </a:p>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Thanking &amp; Inviting to ask questions</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Thank you very much for your attention/time</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Thank you for listening</a:t>
            </a:r>
          </a:p>
          <a:p>
            <a:pPr marL="1485900" lvl="2"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If you have any question, I’d be happy to answer them now</a:t>
            </a:r>
          </a:p>
        </p:txBody>
      </p:sp>
    </p:spTree>
    <p:extLst>
      <p:ext uri="{BB962C8B-B14F-4D97-AF65-F5344CB8AC3E}">
        <p14:creationId xmlns:p14="http://schemas.microsoft.com/office/powerpoint/2010/main" val="2363009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FE085B09-F7D9-4229-B694-E5C6CCF41AF0}"/>
              </a:ext>
            </a:extLst>
          </p:cNvPr>
          <p:cNvGrpSpPr/>
          <p:nvPr/>
        </p:nvGrpSpPr>
        <p:grpSpPr>
          <a:xfrm>
            <a:off x="206265" y="159512"/>
            <a:ext cx="3396499" cy="984270"/>
            <a:chOff x="206265" y="159512"/>
            <a:chExt cx="3396499" cy="984270"/>
          </a:xfrm>
        </p:grpSpPr>
        <p:sp>
          <p:nvSpPr>
            <p:cNvPr id="13" name="任意多边形: 形状 12">
              <a:extLst>
                <a:ext uri="{FF2B5EF4-FFF2-40B4-BE49-F238E27FC236}">
                  <a16:creationId xmlns:a16="http://schemas.microsoft.com/office/drawing/2014/main" id="{D7FE0894-FCF8-425A-9D8B-B167C42AA806}"/>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659030B8-EB4E-465F-8523-88AF8039750D}"/>
                </a:ext>
              </a:extLst>
            </p:cNvPr>
            <p:cNvSpPr txBox="1"/>
            <p:nvPr/>
          </p:nvSpPr>
          <p:spPr>
            <a:xfrm>
              <a:off x="1164276" y="355470"/>
              <a:ext cx="2438488" cy="584775"/>
            </a:xfrm>
            <a:prstGeom prst="rect">
              <a:avLst/>
            </a:prstGeom>
            <a:noFill/>
          </p:spPr>
          <p:txBody>
            <a:bodyPr wrap="none" rtlCol="0">
              <a:spAutoFit/>
            </a:bodyPr>
            <a:lstStyle/>
            <a:p>
              <a:r>
                <a:rPr lang="zh-CN" altLang="en-US" sz="3200" b="1" spc="600" dirty="0">
                  <a:solidFill>
                    <a:schemeClr val="tx1">
                      <a:lumMod val="85000"/>
                      <a:lumOff val="15000"/>
                    </a:schemeClr>
                  </a:solidFill>
                </a:rPr>
                <a:t>多些套路</a:t>
              </a:r>
              <a:r>
                <a:rPr lang="en-US" altLang="zh-CN" sz="3200" b="1" spc="600" dirty="0">
                  <a:solidFill>
                    <a:schemeClr val="tx1">
                      <a:lumMod val="85000"/>
                      <a:lumOff val="15000"/>
                    </a:schemeClr>
                  </a:solidFill>
                </a:rPr>
                <a:t>5</a:t>
              </a:r>
              <a:endParaRPr lang="zh-CN" altLang="en-US" sz="3200" b="1" spc="600" dirty="0">
                <a:solidFill>
                  <a:schemeClr val="tx1">
                    <a:lumMod val="85000"/>
                    <a:lumOff val="15000"/>
                  </a:schemeClr>
                </a:solidFill>
              </a:endParaRPr>
            </a:p>
          </p:txBody>
        </p:sp>
        <p:sp>
          <p:nvSpPr>
            <p:cNvPr id="15" name="文本框 14">
              <a:extLst>
                <a:ext uri="{FF2B5EF4-FFF2-40B4-BE49-F238E27FC236}">
                  <a16:creationId xmlns:a16="http://schemas.microsoft.com/office/drawing/2014/main" id="{5FB9F94F-9279-44C7-A7F7-63E2FD9E874A}"/>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04</a:t>
              </a:r>
              <a:endParaRPr lang="zh-CN" altLang="en-US" sz="2800" b="1" dirty="0">
                <a:solidFill>
                  <a:schemeClr val="bg1"/>
                </a:solidFill>
              </a:endParaRPr>
            </a:p>
          </p:txBody>
        </p:sp>
        <p:sp>
          <p:nvSpPr>
            <p:cNvPr id="17" name="任意多边形: 形状 16">
              <a:extLst>
                <a:ext uri="{FF2B5EF4-FFF2-40B4-BE49-F238E27FC236}">
                  <a16:creationId xmlns:a16="http://schemas.microsoft.com/office/drawing/2014/main" id="{85D6AA8F-D9E9-4C41-B2DE-E997BE51CA26}"/>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文本框 9">
            <a:extLst>
              <a:ext uri="{FF2B5EF4-FFF2-40B4-BE49-F238E27FC236}">
                <a16:creationId xmlns:a16="http://schemas.microsoft.com/office/drawing/2014/main" id="{9DEED635-CE96-4DA2-81E4-7CD4FE0709AA}"/>
              </a:ext>
            </a:extLst>
          </p:cNvPr>
          <p:cNvSpPr txBox="1"/>
          <p:nvPr/>
        </p:nvSpPr>
        <p:spPr>
          <a:xfrm>
            <a:off x="486675" y="1275912"/>
            <a:ext cx="11054153" cy="5029197"/>
          </a:xfrm>
          <a:prstGeom prst="rect">
            <a:avLst/>
          </a:prstGeom>
          <a:noFill/>
        </p:spPr>
        <p:txBody>
          <a:bodyPr wrap="square" rtlCol="0">
            <a:spAutoFit/>
          </a:bodyPr>
          <a:lstStyle/>
          <a:p>
            <a:pPr marL="1028700" lvl="1" indent="-571500" algn="just">
              <a:lnSpc>
                <a:spcPct val="150000"/>
              </a:lnSpc>
              <a:buFont typeface="Arial" panose="020B0604020202020204" pitchFamily="34" charset="0"/>
              <a:buChar char="•"/>
            </a:pP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Responding to questions</a:t>
            </a:r>
          </a:p>
          <a:p>
            <a:pPr marL="1485900" lvl="2"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如果你知道答案：</a:t>
            </a: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That is a great/excellent question…</a:t>
            </a:r>
          </a:p>
          <a:p>
            <a:pPr marL="1485900" lvl="2"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如果你不知道答案，但是问题很有价值：</a:t>
            </a: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That is a very interesting question and it is definitely worth answering because.... However, I don’t have data at the moment/I haven’t looked into it before, so I cannot answer you right now. I would like to discuss with you/I suggest you to look into XXX…</a:t>
            </a:r>
          </a:p>
          <a:p>
            <a:pPr marL="1485900" lvl="2"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如果这个问题有点无厘头：</a:t>
            </a: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Thank you for your question, if you look into … (try to deviate the question to your emphasis)</a:t>
            </a:r>
          </a:p>
          <a:p>
            <a:pPr marL="1028700" lvl="1"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如何搭讪大佬</a:t>
            </a:r>
            <a:endParaRPr lang="en-US" altLang="zh-CN"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485900" lvl="2"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“偶遇大佬”：</a:t>
            </a: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Hello Professor XXX, very nice to meet your. I am XXX from XXX university and I am currently working on XXX. I attended your seminar on the other day and I am very interested in your work on….</a:t>
            </a:r>
          </a:p>
          <a:p>
            <a:pPr marL="1485900" lvl="2" indent="-571500" algn="just">
              <a:lnSpc>
                <a:spcPct val="150000"/>
              </a:lnSpc>
              <a:buFont typeface="Arial" panose="020B0604020202020204" pitchFamily="34" charset="0"/>
              <a:buChar char="•"/>
            </a:pPr>
            <a:r>
              <a:rPr lang="zh-CN" altLang="en-US" dirty="0">
                <a:solidFill>
                  <a:schemeClr val="tx1">
                    <a:lumMod val="85000"/>
                    <a:lumOff val="15000"/>
                  </a:schemeClr>
                </a:solidFill>
                <a:latin typeface="Times New Roman" panose="02020603050405020304" pitchFamily="18" charset="0"/>
                <a:cs typeface="Times New Roman" panose="02020603050405020304" pitchFamily="18" charset="0"/>
              </a:rPr>
              <a:t>大佬在跟其他人谈话</a:t>
            </a:r>
            <a:r>
              <a:rPr lang="en-US" altLang="zh-CN" dirty="0">
                <a:solidFill>
                  <a:schemeClr val="tx1">
                    <a:lumMod val="85000"/>
                    <a:lumOff val="15000"/>
                  </a:schemeClr>
                </a:solidFill>
                <a:latin typeface="Times New Roman" panose="02020603050405020304" pitchFamily="18" charset="0"/>
                <a:cs typeface="Times New Roman" panose="02020603050405020304" pitchFamily="18" charset="0"/>
              </a:rPr>
              <a:t>: I am sorry to interrupt. Hello I am XXX from XXX university…</a:t>
            </a:r>
          </a:p>
        </p:txBody>
      </p:sp>
    </p:spTree>
    <p:extLst>
      <p:ext uri="{BB962C8B-B14F-4D97-AF65-F5344CB8AC3E}">
        <p14:creationId xmlns:p14="http://schemas.microsoft.com/office/powerpoint/2010/main" val="118756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12A1EA2B-4181-464A-9F94-B1F799080141}"/>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框 3">
            <a:extLst>
              <a:ext uri="{FF2B5EF4-FFF2-40B4-BE49-F238E27FC236}">
                <a16:creationId xmlns:a16="http://schemas.microsoft.com/office/drawing/2014/main" id="{B23FD9E4-5154-44E5-A664-09B67439813B}"/>
              </a:ext>
            </a:extLst>
          </p:cNvPr>
          <p:cNvSpPr txBox="1"/>
          <p:nvPr/>
        </p:nvSpPr>
        <p:spPr>
          <a:xfrm>
            <a:off x="1164276" y="355470"/>
            <a:ext cx="2133918" cy="584775"/>
          </a:xfrm>
          <a:prstGeom prst="rect">
            <a:avLst/>
          </a:prstGeom>
          <a:noFill/>
        </p:spPr>
        <p:txBody>
          <a:bodyPr wrap="none" rtlCol="0">
            <a:spAutoFit/>
          </a:bodyPr>
          <a:lstStyle/>
          <a:p>
            <a:r>
              <a:rPr lang="zh-CN" altLang="en-US" sz="3200" b="1" spc="600" dirty="0">
                <a:solidFill>
                  <a:schemeClr val="tx1">
                    <a:lumMod val="85000"/>
                    <a:lumOff val="15000"/>
                  </a:schemeClr>
                </a:solidFill>
              </a:rPr>
              <a:t>我是谁？</a:t>
            </a:r>
          </a:p>
        </p:txBody>
      </p:sp>
      <p:sp>
        <p:nvSpPr>
          <p:cNvPr id="5" name="文本框 4">
            <a:extLst>
              <a:ext uri="{FF2B5EF4-FFF2-40B4-BE49-F238E27FC236}">
                <a16:creationId xmlns:a16="http://schemas.microsoft.com/office/drawing/2014/main" id="{F2D2E469-94B8-48C5-905A-2A010478AF84}"/>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01</a:t>
            </a:r>
            <a:endParaRPr lang="zh-CN" altLang="en-US" sz="2800" b="1" dirty="0">
              <a:solidFill>
                <a:schemeClr val="bg1"/>
              </a:solidFill>
            </a:endParaRPr>
          </a:p>
        </p:txBody>
      </p:sp>
      <p:sp>
        <p:nvSpPr>
          <p:cNvPr id="6" name="任意多边形: 形状 5">
            <a:extLst>
              <a:ext uri="{FF2B5EF4-FFF2-40B4-BE49-F238E27FC236}">
                <a16:creationId xmlns:a16="http://schemas.microsoft.com/office/drawing/2014/main" id="{ABC35D38-0755-4891-B946-A5AE0DCD7939}"/>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41FE4E0A-E4D4-4905-84AE-3C5C7A5C679F}"/>
              </a:ext>
            </a:extLst>
          </p:cNvPr>
          <p:cNvSpPr txBox="1"/>
          <p:nvPr/>
        </p:nvSpPr>
        <p:spPr>
          <a:xfrm>
            <a:off x="5498093" y="2132067"/>
            <a:ext cx="1195814" cy="400110"/>
          </a:xfrm>
          <a:prstGeom prst="rect">
            <a:avLst/>
          </a:prstGeom>
          <a:noFill/>
        </p:spPr>
        <p:txBody>
          <a:bodyPr wrap="square" rtlCol="0">
            <a:spAutoFit/>
          </a:bodyPr>
          <a:lstStyle/>
          <a:p>
            <a:pPr algn="ctr"/>
            <a:r>
              <a:rPr lang="en-US" altLang="zh-CN" sz="2000" b="1" dirty="0">
                <a:solidFill>
                  <a:schemeClr val="bg1"/>
                </a:solidFill>
              </a:rPr>
              <a:t>Keyword </a:t>
            </a:r>
            <a:endParaRPr lang="zh-CN" altLang="en-US" sz="2000" b="1" dirty="0">
              <a:solidFill>
                <a:schemeClr val="bg1"/>
              </a:solidFill>
            </a:endParaRPr>
          </a:p>
        </p:txBody>
      </p:sp>
      <p:sp>
        <p:nvSpPr>
          <p:cNvPr id="11" name="文本框 10">
            <a:extLst>
              <a:ext uri="{FF2B5EF4-FFF2-40B4-BE49-F238E27FC236}">
                <a16:creationId xmlns:a16="http://schemas.microsoft.com/office/drawing/2014/main" id="{23A75998-66E9-4D05-AD60-0EC54BB061A2}"/>
              </a:ext>
            </a:extLst>
          </p:cNvPr>
          <p:cNvSpPr txBox="1"/>
          <p:nvPr/>
        </p:nvSpPr>
        <p:spPr>
          <a:xfrm>
            <a:off x="4608324" y="1344734"/>
            <a:ext cx="6614156" cy="5103898"/>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曾任国际学生学者中心助理，化工系国际助理，校庆专项办助理，“英文学术写作与交流”助教等职务；</a:t>
            </a:r>
          </a:p>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曾获得</a:t>
            </a:r>
            <a:r>
              <a:rPr lang="en-US" altLang="zh-CN" dirty="0">
                <a:solidFill>
                  <a:schemeClr val="tx1">
                    <a:lumMod val="85000"/>
                    <a:lumOff val="15000"/>
                  </a:schemeClr>
                </a:solidFill>
              </a:rPr>
              <a:t>McGill Entrance Scholarship, </a:t>
            </a:r>
            <a:r>
              <a:rPr lang="zh-CN" altLang="en-US" dirty="0">
                <a:solidFill>
                  <a:schemeClr val="tx1">
                    <a:lumMod val="85000"/>
                    <a:lumOff val="15000"/>
                  </a:schemeClr>
                </a:solidFill>
              </a:rPr>
              <a:t>两次加拿大自然基金委本科科研奖学金，我最喜欢喝奈雪了，两次魁北克自然基金委本科科研奖学金，魁北克自然基金委研究生奖学金，中国政府奖学金等荣誉；</a:t>
            </a:r>
          </a:p>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曾任校研会国际部副部长，撰写“世界青年气候变化宣言”在联合国气候变化大会发表并被多家主流媒体报道；英雄联盟太菜了；曾任</a:t>
            </a:r>
            <a:r>
              <a:rPr lang="en-US" altLang="zh-CN" dirty="0">
                <a:solidFill>
                  <a:schemeClr val="tx1">
                    <a:lumMod val="85000"/>
                    <a:lumOff val="15000"/>
                  </a:schemeClr>
                </a:solidFill>
              </a:rPr>
              <a:t>Engineers Without Borders</a:t>
            </a:r>
            <a:r>
              <a:rPr lang="zh-CN" altLang="en-US" dirty="0">
                <a:solidFill>
                  <a:schemeClr val="tx1">
                    <a:lumMod val="85000"/>
                    <a:lumOff val="15000"/>
                  </a:schemeClr>
                </a:solidFill>
              </a:rPr>
              <a:t>副主席，致力于可持续化工程教育和西非工程类慈善项目建设；</a:t>
            </a:r>
          </a:p>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曾创办“清华说”协会，并发展成校园最大的国际学生社团；</a:t>
            </a:r>
          </a:p>
          <a:p>
            <a:pPr marL="285750" indent="-285750" algn="just">
              <a:lnSpc>
                <a:spcPct val="130000"/>
              </a:lnSpc>
              <a:buFont typeface="Arial" panose="020B0604020202020204" pitchFamily="34" charset="0"/>
              <a:buChar char="•"/>
            </a:pPr>
            <a:r>
              <a:rPr lang="zh-CN" altLang="en-US" dirty="0">
                <a:solidFill>
                  <a:schemeClr val="tx1">
                    <a:lumMod val="85000"/>
                    <a:lumOff val="15000"/>
                  </a:schemeClr>
                </a:solidFill>
              </a:rPr>
              <a:t>精通中英法三种语言，过去四年担任多家中介与培训机构英法文书老师，毕业旅行去哪儿呢，雅思口语老师，对于辅导中国学生英语沟通有较丰富的经验；</a:t>
            </a:r>
          </a:p>
        </p:txBody>
      </p:sp>
      <p:sp>
        <p:nvSpPr>
          <p:cNvPr id="12" name="文本框 11">
            <a:extLst>
              <a:ext uri="{FF2B5EF4-FFF2-40B4-BE49-F238E27FC236}">
                <a16:creationId xmlns:a16="http://schemas.microsoft.com/office/drawing/2014/main" id="{3579D3BF-D930-462F-A4AE-33897B82E286}"/>
              </a:ext>
            </a:extLst>
          </p:cNvPr>
          <p:cNvSpPr txBox="1"/>
          <p:nvPr/>
        </p:nvSpPr>
        <p:spPr>
          <a:xfrm>
            <a:off x="633960" y="5100398"/>
            <a:ext cx="3820593" cy="461665"/>
          </a:xfrm>
          <a:prstGeom prst="rect">
            <a:avLst/>
          </a:prstGeom>
          <a:noFill/>
        </p:spPr>
        <p:txBody>
          <a:bodyPr wrap="square" rtlCol="0">
            <a:spAutoFit/>
          </a:bodyPr>
          <a:lstStyle/>
          <a:p>
            <a:r>
              <a:rPr lang="zh-CN" altLang="en-US" sz="2400" b="1" dirty="0">
                <a:solidFill>
                  <a:schemeClr val="tx1">
                    <a:lumMod val="85000"/>
                    <a:lumOff val="15000"/>
                  </a:schemeClr>
                </a:solidFill>
              </a:rPr>
              <a:t>凌斯达 </a:t>
            </a:r>
            <a:r>
              <a:rPr lang="zh-CN" altLang="en-US" sz="1400" b="1" dirty="0">
                <a:solidFill>
                  <a:schemeClr val="tx1">
                    <a:lumMod val="85000"/>
                    <a:lumOff val="15000"/>
                  </a:schemeClr>
                </a:solidFill>
              </a:rPr>
              <a:t>化学工程系硕士研究生</a:t>
            </a:r>
            <a:endParaRPr lang="zh-CN" altLang="en-US" sz="2400" b="1" dirty="0">
              <a:solidFill>
                <a:schemeClr val="tx1">
                  <a:lumMod val="85000"/>
                  <a:lumOff val="15000"/>
                </a:schemeClr>
              </a:solidFill>
            </a:endParaRPr>
          </a:p>
        </p:txBody>
      </p:sp>
      <p:grpSp>
        <p:nvGrpSpPr>
          <p:cNvPr id="15" name="组合 14">
            <a:extLst>
              <a:ext uri="{FF2B5EF4-FFF2-40B4-BE49-F238E27FC236}">
                <a16:creationId xmlns:a16="http://schemas.microsoft.com/office/drawing/2014/main" id="{11CE551C-037B-42BB-9911-6B192A824EF5}"/>
              </a:ext>
            </a:extLst>
          </p:cNvPr>
          <p:cNvGrpSpPr/>
          <p:nvPr/>
        </p:nvGrpSpPr>
        <p:grpSpPr>
          <a:xfrm>
            <a:off x="482959" y="1344734"/>
            <a:ext cx="3661202" cy="3671882"/>
            <a:chOff x="482959" y="1831296"/>
            <a:chExt cx="4008798" cy="4008798"/>
          </a:xfrm>
        </p:grpSpPr>
        <p:pic>
          <p:nvPicPr>
            <p:cNvPr id="13" name="图片 12">
              <a:extLst>
                <a:ext uri="{FF2B5EF4-FFF2-40B4-BE49-F238E27FC236}">
                  <a16:creationId xmlns:a16="http://schemas.microsoft.com/office/drawing/2014/main" id="{77F64442-C70F-471C-A753-BD1E17847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59" y="1831296"/>
              <a:ext cx="4008798" cy="4008798"/>
            </a:xfrm>
            <a:prstGeom prst="rect">
              <a:avLst/>
            </a:prstGeom>
          </p:spPr>
        </p:pic>
        <p:sp>
          <p:nvSpPr>
            <p:cNvPr id="14" name="矩形 13">
              <a:extLst>
                <a:ext uri="{FF2B5EF4-FFF2-40B4-BE49-F238E27FC236}">
                  <a16:creationId xmlns:a16="http://schemas.microsoft.com/office/drawing/2014/main" id="{DDE19678-24FB-4266-AB88-100A2F02B0F3}"/>
                </a:ext>
              </a:extLst>
            </p:cNvPr>
            <p:cNvSpPr/>
            <p:nvPr/>
          </p:nvSpPr>
          <p:spPr>
            <a:xfrm>
              <a:off x="594922" y="2021747"/>
              <a:ext cx="1108043" cy="908283"/>
            </a:xfrm>
            <a:prstGeom prst="rect">
              <a:avLst/>
            </a:prstGeom>
            <a:solidFill>
              <a:srgbClr val="A84240"/>
            </a:solidFill>
            <a:ln>
              <a:solidFill>
                <a:srgbClr val="A84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descr="清华大学- 维基百科，自由的百科全书">
            <a:extLst>
              <a:ext uri="{FF2B5EF4-FFF2-40B4-BE49-F238E27FC236}">
                <a16:creationId xmlns:a16="http://schemas.microsoft.com/office/drawing/2014/main" id="{DDF28181-5748-481D-B994-336A4CAFE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254" y="5629446"/>
            <a:ext cx="1002484" cy="10024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cGill University - Wikipedia">
            <a:extLst>
              <a:ext uri="{FF2B5EF4-FFF2-40B4-BE49-F238E27FC236}">
                <a16:creationId xmlns:a16="http://schemas.microsoft.com/office/drawing/2014/main" id="{83BC2297-958F-4B7A-B8C5-D0DDF2B72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638" y="5652382"/>
            <a:ext cx="793083" cy="100443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535E4CD7-CD6F-4296-89F2-89C8EB402C8D}"/>
              </a:ext>
            </a:extLst>
          </p:cNvPr>
          <p:cNvSpPr txBox="1"/>
          <p:nvPr/>
        </p:nvSpPr>
        <p:spPr>
          <a:xfrm>
            <a:off x="11656194" y="6448632"/>
            <a:ext cx="535806" cy="369332"/>
          </a:xfrm>
          <a:prstGeom prst="rect">
            <a:avLst/>
          </a:prstGeom>
          <a:noFill/>
        </p:spPr>
        <p:txBody>
          <a:bodyPr wrap="square" rtlCol="0">
            <a:spAutoFit/>
          </a:bodyPr>
          <a:lstStyle/>
          <a:p>
            <a:r>
              <a:rPr lang="en-US" altLang="zh-CN" dirty="0"/>
              <a:t>4</a:t>
            </a:r>
            <a:endParaRPr lang="zh-CN" altLang="en-US" dirty="0"/>
          </a:p>
        </p:txBody>
      </p:sp>
    </p:spTree>
    <p:extLst>
      <p:ext uri="{BB962C8B-B14F-4D97-AF65-F5344CB8AC3E}">
        <p14:creationId xmlns:p14="http://schemas.microsoft.com/office/powerpoint/2010/main" val="1552232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0DA3622-76DF-45F1-8AFF-13D46BD42572}"/>
              </a:ext>
            </a:extLst>
          </p:cNvPr>
          <p:cNvSpPr txBox="1"/>
          <p:nvPr/>
        </p:nvSpPr>
        <p:spPr>
          <a:xfrm>
            <a:off x="1240774" y="2775139"/>
            <a:ext cx="5186035" cy="2308324"/>
          </a:xfrm>
          <a:prstGeom prst="rect">
            <a:avLst/>
          </a:prstGeom>
          <a:noFill/>
        </p:spPr>
        <p:txBody>
          <a:bodyPr wrap="none" rtlCol="0">
            <a:spAutoFit/>
          </a:bodyPr>
          <a:lstStyle/>
          <a:p>
            <a:r>
              <a:rPr lang="zh-CN" altLang="en-US" sz="7200" b="1" spc="600" dirty="0">
                <a:solidFill>
                  <a:schemeClr val="tx1">
                    <a:lumMod val="85000"/>
                    <a:lumOff val="15000"/>
                  </a:schemeClr>
                </a:solidFill>
              </a:rPr>
              <a:t>谢谢大家！</a:t>
            </a:r>
            <a:endParaRPr lang="en-US" altLang="zh-CN" sz="7200" b="1" spc="600" dirty="0">
              <a:solidFill>
                <a:schemeClr val="tx1">
                  <a:lumMod val="85000"/>
                  <a:lumOff val="15000"/>
                </a:schemeClr>
              </a:solidFill>
            </a:endParaRPr>
          </a:p>
          <a:p>
            <a:r>
              <a:rPr lang="en-US" altLang="zh-CN" sz="7200" b="1" spc="600" dirty="0">
                <a:solidFill>
                  <a:schemeClr val="tx1">
                    <a:lumMod val="85000"/>
                    <a:lumOff val="15000"/>
                  </a:schemeClr>
                </a:solidFill>
              </a:rPr>
              <a:t>Q&amp;A</a:t>
            </a:r>
            <a:endParaRPr lang="zh-CN" altLang="en-US" sz="7200" b="1" spc="600" dirty="0">
              <a:solidFill>
                <a:schemeClr val="tx1">
                  <a:lumMod val="85000"/>
                  <a:lumOff val="15000"/>
                </a:schemeClr>
              </a:solidFill>
            </a:endParaRPr>
          </a:p>
        </p:txBody>
      </p:sp>
      <p:sp>
        <p:nvSpPr>
          <p:cNvPr id="8" name="任意多边形: 形状 7">
            <a:extLst>
              <a:ext uri="{FF2B5EF4-FFF2-40B4-BE49-F238E27FC236}">
                <a16:creationId xmlns:a16="http://schemas.microsoft.com/office/drawing/2014/main" id="{437359C2-A3C7-403B-8F7F-E01A5D1825A4}"/>
              </a:ext>
            </a:extLst>
          </p:cNvPr>
          <p:cNvSpPr/>
          <p:nvPr/>
        </p:nvSpPr>
        <p:spPr>
          <a:xfrm rot="5400000">
            <a:off x="8650307" y="1475866"/>
            <a:ext cx="1382016" cy="1216531"/>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3">
              <a:lumMod val="20000"/>
              <a:lumOff val="80000"/>
              <a:alpha val="9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形状 8">
            <a:extLst>
              <a:ext uri="{FF2B5EF4-FFF2-40B4-BE49-F238E27FC236}">
                <a16:creationId xmlns:a16="http://schemas.microsoft.com/office/drawing/2014/main" id="{1328BC5C-D63C-428B-B3C9-EB4987EC77AB}"/>
              </a:ext>
            </a:extLst>
          </p:cNvPr>
          <p:cNvSpPr/>
          <p:nvPr/>
        </p:nvSpPr>
        <p:spPr>
          <a:xfrm rot="5400000">
            <a:off x="10691484" y="2333677"/>
            <a:ext cx="1833453" cy="161391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1">
              <a:lumMod val="20000"/>
              <a:lumOff val="80000"/>
            </a:schemeClr>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形状 11">
            <a:extLst>
              <a:ext uri="{FF2B5EF4-FFF2-40B4-BE49-F238E27FC236}">
                <a16:creationId xmlns:a16="http://schemas.microsoft.com/office/drawing/2014/main" id="{29A7E893-CDE4-4C44-BB6B-A4DC514952AF}"/>
              </a:ext>
            </a:extLst>
          </p:cNvPr>
          <p:cNvSpPr/>
          <p:nvPr/>
        </p:nvSpPr>
        <p:spPr>
          <a:xfrm rot="5400000">
            <a:off x="8850045" y="1078709"/>
            <a:ext cx="334437" cy="294391"/>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9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任意多边形: 形状 15">
            <a:extLst>
              <a:ext uri="{FF2B5EF4-FFF2-40B4-BE49-F238E27FC236}">
                <a16:creationId xmlns:a16="http://schemas.microsoft.com/office/drawing/2014/main" id="{70B2E311-2455-4953-A334-538D7089D571}"/>
              </a:ext>
            </a:extLst>
          </p:cNvPr>
          <p:cNvSpPr/>
          <p:nvPr/>
        </p:nvSpPr>
        <p:spPr>
          <a:xfrm rot="5400000">
            <a:off x="8952287" y="7914052"/>
            <a:ext cx="603554" cy="531284"/>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90000"/>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形状 14">
            <a:extLst>
              <a:ext uri="{FF2B5EF4-FFF2-40B4-BE49-F238E27FC236}">
                <a16:creationId xmlns:a16="http://schemas.microsoft.com/office/drawing/2014/main" id="{BD84BBAF-1672-4751-A364-7CB63240A11C}"/>
              </a:ext>
            </a:extLst>
          </p:cNvPr>
          <p:cNvSpPr/>
          <p:nvPr/>
        </p:nvSpPr>
        <p:spPr>
          <a:xfrm rot="5400000">
            <a:off x="9096567" y="-52977"/>
            <a:ext cx="3587225" cy="3157686"/>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20000"/>
              <a:lumOff val="80000"/>
            </a:schemeClr>
          </a:solidFill>
          <a:ln w="857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7" name="图片 16" descr="图片包含 游戏机, 标志&#10;&#10;描述已自动生成">
            <a:extLst>
              <a:ext uri="{FF2B5EF4-FFF2-40B4-BE49-F238E27FC236}">
                <a16:creationId xmlns:a16="http://schemas.microsoft.com/office/drawing/2014/main" id="{281A0D0A-72FA-409A-970E-E8D57CF50FD4}"/>
              </a:ext>
            </a:extLst>
          </p:cNvPr>
          <p:cNvPicPr>
            <a:picLocks noChangeAspect="1"/>
          </p:cNvPicPr>
          <p:nvPr/>
        </p:nvPicPr>
        <p:blipFill rotWithShape="1">
          <a:blip r:embed="rId2">
            <a:extLst>
              <a:ext uri="{28A0092B-C50C-407E-A947-70E740481C1C}">
                <a14:useLocalDpi xmlns:a14="http://schemas.microsoft.com/office/drawing/2010/main" val="0"/>
              </a:ext>
            </a:extLst>
          </a:blip>
          <a:srcRect l="9997" t="15400" r="11084" b="13718"/>
          <a:stretch/>
        </p:blipFill>
        <p:spPr>
          <a:xfrm>
            <a:off x="9779243" y="614898"/>
            <a:ext cx="2180494" cy="1958396"/>
          </a:xfrm>
          <a:prstGeom prst="rect">
            <a:avLst/>
          </a:prstGeom>
          <a:effectLst/>
        </p:spPr>
      </p:pic>
      <p:sp>
        <p:nvSpPr>
          <p:cNvPr id="13" name="任意多边形: 形状 12">
            <a:extLst>
              <a:ext uri="{FF2B5EF4-FFF2-40B4-BE49-F238E27FC236}">
                <a16:creationId xmlns:a16="http://schemas.microsoft.com/office/drawing/2014/main" id="{D3DE1B75-3015-444E-A995-EE892224C4EB}"/>
              </a:ext>
            </a:extLst>
          </p:cNvPr>
          <p:cNvSpPr/>
          <p:nvPr/>
        </p:nvSpPr>
        <p:spPr>
          <a:xfrm rot="5400000">
            <a:off x="10126667" y="2836134"/>
            <a:ext cx="1018771" cy="896782"/>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形状 17">
            <a:extLst>
              <a:ext uri="{FF2B5EF4-FFF2-40B4-BE49-F238E27FC236}">
                <a16:creationId xmlns:a16="http://schemas.microsoft.com/office/drawing/2014/main" id="{AFFFAB15-C9E4-4BA6-9FDE-F31679635401}"/>
              </a:ext>
            </a:extLst>
          </p:cNvPr>
          <p:cNvSpPr/>
          <p:nvPr/>
        </p:nvSpPr>
        <p:spPr>
          <a:xfrm rot="5400000">
            <a:off x="9720936" y="3224108"/>
            <a:ext cx="334437" cy="294391"/>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2">
              <a:lumMod val="90000"/>
              <a:alpha val="4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37307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64950EFD-6C74-4F12-A945-2854C68C9662}"/>
              </a:ext>
            </a:extLst>
          </p:cNvPr>
          <p:cNvPicPr>
            <a:picLocks noChangeAspect="1"/>
          </p:cNvPicPr>
          <p:nvPr/>
        </p:nvPicPr>
        <p:blipFill rotWithShape="1">
          <a:blip r:embed="rId2"/>
          <a:srcRect l="19532" b="48526"/>
          <a:stretch/>
        </p:blipFill>
        <p:spPr>
          <a:xfrm>
            <a:off x="-1" y="1160309"/>
            <a:ext cx="10118601" cy="5697691"/>
          </a:xfrm>
          <a:prstGeom prst="rect">
            <a:avLst/>
          </a:prstGeom>
        </p:spPr>
      </p:pic>
      <p:pic>
        <p:nvPicPr>
          <p:cNvPr id="17" name="图片 16">
            <a:extLst>
              <a:ext uri="{FF2B5EF4-FFF2-40B4-BE49-F238E27FC236}">
                <a16:creationId xmlns:a16="http://schemas.microsoft.com/office/drawing/2014/main" id="{A44D15B5-B202-43DB-A99B-2A534D96796C}"/>
              </a:ext>
            </a:extLst>
          </p:cNvPr>
          <p:cNvPicPr>
            <a:picLocks noChangeAspect="1"/>
          </p:cNvPicPr>
          <p:nvPr/>
        </p:nvPicPr>
        <p:blipFill rotWithShape="1">
          <a:blip r:embed="rId3"/>
          <a:srcRect t="17174" r="25859"/>
          <a:stretch/>
        </p:blipFill>
        <p:spPr>
          <a:xfrm>
            <a:off x="10153481" y="0"/>
            <a:ext cx="2038519" cy="2590405"/>
          </a:xfrm>
          <a:prstGeom prst="rect">
            <a:avLst/>
          </a:prstGeom>
        </p:spPr>
      </p:pic>
      <p:sp>
        <p:nvSpPr>
          <p:cNvPr id="4" name="文本框 3">
            <a:extLst>
              <a:ext uri="{FF2B5EF4-FFF2-40B4-BE49-F238E27FC236}">
                <a16:creationId xmlns:a16="http://schemas.microsoft.com/office/drawing/2014/main" id="{972C195D-2045-4DFC-BDA2-D640C745ED6C}"/>
              </a:ext>
            </a:extLst>
          </p:cNvPr>
          <p:cNvSpPr txBox="1"/>
          <p:nvPr/>
        </p:nvSpPr>
        <p:spPr>
          <a:xfrm>
            <a:off x="766763" y="2031276"/>
            <a:ext cx="2472777" cy="1862048"/>
          </a:xfrm>
          <a:prstGeom prst="rect">
            <a:avLst/>
          </a:prstGeom>
          <a:noFill/>
        </p:spPr>
        <p:txBody>
          <a:bodyPr wrap="square" rtlCol="0">
            <a:spAutoFit/>
          </a:bodyPr>
          <a:lstStyle/>
          <a:p>
            <a:r>
              <a:rPr lang="en-US" altLang="zh-CN" sz="11500" b="1" dirty="0">
                <a:solidFill>
                  <a:schemeClr val="accent3">
                    <a:lumMod val="20000"/>
                    <a:lumOff val="80000"/>
                  </a:schemeClr>
                </a:solidFill>
                <a:latin typeface="+mn-ea"/>
              </a:rPr>
              <a:t>02</a:t>
            </a:r>
            <a:endParaRPr lang="zh-CN" altLang="en-US" sz="11500" b="1" dirty="0">
              <a:solidFill>
                <a:schemeClr val="accent3">
                  <a:lumMod val="20000"/>
                  <a:lumOff val="80000"/>
                </a:schemeClr>
              </a:solidFill>
              <a:latin typeface="+mn-ea"/>
            </a:endParaRPr>
          </a:p>
        </p:txBody>
      </p:sp>
      <p:sp>
        <p:nvSpPr>
          <p:cNvPr id="3" name="文本框 2">
            <a:extLst>
              <a:ext uri="{FF2B5EF4-FFF2-40B4-BE49-F238E27FC236}">
                <a16:creationId xmlns:a16="http://schemas.microsoft.com/office/drawing/2014/main" id="{416C853E-6415-49C4-A4CD-83444689E58A}"/>
              </a:ext>
            </a:extLst>
          </p:cNvPr>
          <p:cNvSpPr txBox="1"/>
          <p:nvPr/>
        </p:nvSpPr>
        <p:spPr>
          <a:xfrm>
            <a:off x="766762" y="3893325"/>
            <a:ext cx="8646813" cy="2523768"/>
          </a:xfrm>
          <a:prstGeom prst="rect">
            <a:avLst/>
          </a:prstGeom>
          <a:noFill/>
        </p:spPr>
        <p:txBody>
          <a:bodyPr wrap="square" rtlCol="0">
            <a:spAutoFit/>
          </a:bodyPr>
          <a:lstStyle/>
          <a:p>
            <a:r>
              <a:rPr lang="zh-CN" altLang="en-US" sz="5400" b="1" spc="300" dirty="0">
                <a:solidFill>
                  <a:schemeClr val="tx1">
                    <a:lumMod val="85000"/>
                    <a:lumOff val="15000"/>
                  </a:schemeClr>
                </a:solidFill>
              </a:rPr>
              <a:t>关于中国同学英语口语的一些想法。。。</a:t>
            </a:r>
          </a:p>
          <a:p>
            <a:endParaRPr lang="zh-CN" altLang="en-US" sz="5000" b="1" spc="600" dirty="0">
              <a:solidFill>
                <a:schemeClr val="tx1">
                  <a:lumMod val="85000"/>
                  <a:lumOff val="15000"/>
                </a:schemeClr>
              </a:solidFill>
            </a:endParaRPr>
          </a:p>
        </p:txBody>
      </p:sp>
      <p:sp>
        <p:nvSpPr>
          <p:cNvPr id="8" name="任意多边形: 形状 7">
            <a:extLst>
              <a:ext uri="{FF2B5EF4-FFF2-40B4-BE49-F238E27FC236}">
                <a16:creationId xmlns:a16="http://schemas.microsoft.com/office/drawing/2014/main" id="{B6FC3C2D-B56B-4187-9D17-AB05832576AD}"/>
              </a:ext>
            </a:extLst>
          </p:cNvPr>
          <p:cNvSpPr/>
          <p:nvPr/>
        </p:nvSpPr>
        <p:spPr>
          <a:xfrm rot="5400000">
            <a:off x="10736913" y="1865855"/>
            <a:ext cx="1283029" cy="1129398"/>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形状 10">
            <a:extLst>
              <a:ext uri="{FF2B5EF4-FFF2-40B4-BE49-F238E27FC236}">
                <a16:creationId xmlns:a16="http://schemas.microsoft.com/office/drawing/2014/main" id="{5A6FA8ED-D3D3-4545-95AD-08426AEFD55D}"/>
              </a:ext>
            </a:extLst>
          </p:cNvPr>
          <p:cNvSpPr/>
          <p:nvPr/>
        </p:nvSpPr>
        <p:spPr>
          <a:xfrm rot="5400000">
            <a:off x="9397939" y="-188907"/>
            <a:ext cx="1851072" cy="162942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60000"/>
              <a:lumOff val="4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任意多边形: 形状 11">
            <a:extLst>
              <a:ext uri="{FF2B5EF4-FFF2-40B4-BE49-F238E27FC236}">
                <a16:creationId xmlns:a16="http://schemas.microsoft.com/office/drawing/2014/main" id="{3253FA98-EE50-443C-A748-681D051F3A60}"/>
              </a:ext>
            </a:extLst>
          </p:cNvPr>
          <p:cNvSpPr/>
          <p:nvPr/>
        </p:nvSpPr>
        <p:spPr>
          <a:xfrm rot="5400000">
            <a:off x="9438006" y="1467930"/>
            <a:ext cx="599222" cy="527470"/>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lumMod val="8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形状 12">
            <a:extLst>
              <a:ext uri="{FF2B5EF4-FFF2-40B4-BE49-F238E27FC236}">
                <a16:creationId xmlns:a16="http://schemas.microsoft.com/office/drawing/2014/main" id="{ABF3114B-F0D6-4285-AB0A-463C70E4FC93}"/>
              </a:ext>
            </a:extLst>
          </p:cNvPr>
          <p:cNvSpPr/>
          <p:nvPr/>
        </p:nvSpPr>
        <p:spPr>
          <a:xfrm rot="5400000">
            <a:off x="9131903" y="1185034"/>
            <a:ext cx="299611" cy="263735"/>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bg1">
              <a:lumMod val="9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形状 13">
            <a:extLst>
              <a:ext uri="{FF2B5EF4-FFF2-40B4-BE49-F238E27FC236}">
                <a16:creationId xmlns:a16="http://schemas.microsoft.com/office/drawing/2014/main" id="{4543C0E7-5B10-4FEF-965A-C862B46EC9F5}"/>
              </a:ext>
            </a:extLst>
          </p:cNvPr>
          <p:cNvSpPr/>
          <p:nvPr/>
        </p:nvSpPr>
        <p:spPr>
          <a:xfrm rot="5400000">
            <a:off x="8663249" y="-130032"/>
            <a:ext cx="803970" cy="707701"/>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文本框 17">
            <a:extLst>
              <a:ext uri="{FF2B5EF4-FFF2-40B4-BE49-F238E27FC236}">
                <a16:creationId xmlns:a16="http://schemas.microsoft.com/office/drawing/2014/main" id="{EB7E2799-2FBA-4C7D-BEC7-2C2C93EC375F}"/>
              </a:ext>
            </a:extLst>
          </p:cNvPr>
          <p:cNvSpPr txBox="1"/>
          <p:nvPr/>
        </p:nvSpPr>
        <p:spPr>
          <a:xfrm>
            <a:off x="766761" y="5703839"/>
            <a:ext cx="6791718" cy="769441"/>
          </a:xfrm>
          <a:prstGeom prst="rect">
            <a:avLst/>
          </a:prstGeom>
          <a:noFill/>
        </p:spPr>
        <p:txBody>
          <a:bodyPr wrap="square" rtlCol="0">
            <a:spAutoFit/>
          </a:bodyPr>
          <a:lstStyle/>
          <a:p>
            <a:r>
              <a:rPr lang="zh-CN" altLang="en-US" sz="4400" b="1" dirty="0">
                <a:solidFill>
                  <a:srgbClr val="FF0000"/>
                </a:solidFill>
              </a:rPr>
              <a:t>不敢说，不会说，没的说</a:t>
            </a:r>
          </a:p>
        </p:txBody>
      </p:sp>
    </p:spTree>
    <p:extLst>
      <p:ext uri="{BB962C8B-B14F-4D97-AF65-F5344CB8AC3E}">
        <p14:creationId xmlns:p14="http://schemas.microsoft.com/office/powerpoint/2010/main" val="167360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24D6719B-5641-4FCB-9843-89CEF175949F}"/>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框 3">
            <a:extLst>
              <a:ext uri="{FF2B5EF4-FFF2-40B4-BE49-F238E27FC236}">
                <a16:creationId xmlns:a16="http://schemas.microsoft.com/office/drawing/2014/main" id="{A9AE12EC-A440-40F0-A642-898A02B1669A}"/>
              </a:ext>
            </a:extLst>
          </p:cNvPr>
          <p:cNvSpPr txBox="1"/>
          <p:nvPr/>
        </p:nvSpPr>
        <p:spPr>
          <a:xfrm>
            <a:off x="1164276" y="355470"/>
            <a:ext cx="6519734" cy="584775"/>
          </a:xfrm>
          <a:prstGeom prst="rect">
            <a:avLst/>
          </a:prstGeom>
          <a:noFill/>
        </p:spPr>
        <p:txBody>
          <a:bodyPr wrap="none" rtlCol="0">
            <a:spAutoFit/>
          </a:bodyPr>
          <a:lstStyle/>
          <a:p>
            <a:r>
              <a:rPr lang="zh-CN" altLang="en-US" sz="3200" b="1" spc="600" dirty="0">
                <a:solidFill>
                  <a:schemeClr val="tx1">
                    <a:lumMod val="85000"/>
                    <a:lumOff val="15000"/>
                  </a:schemeClr>
                </a:solidFill>
              </a:rPr>
              <a:t>大饼卷翻天：雅思口语卷起来</a:t>
            </a:r>
          </a:p>
        </p:txBody>
      </p:sp>
      <p:sp>
        <p:nvSpPr>
          <p:cNvPr id="5" name="文本框 4">
            <a:extLst>
              <a:ext uri="{FF2B5EF4-FFF2-40B4-BE49-F238E27FC236}">
                <a16:creationId xmlns:a16="http://schemas.microsoft.com/office/drawing/2014/main" id="{73C9FFED-078A-4E8A-9BC3-45192C7AB6FB}"/>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6" name="任意多边形: 形状 5">
            <a:extLst>
              <a:ext uri="{FF2B5EF4-FFF2-40B4-BE49-F238E27FC236}">
                <a16:creationId xmlns:a16="http://schemas.microsoft.com/office/drawing/2014/main" id="{1B74CABA-1535-49ED-B145-9123740AEC6E}"/>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8" name="图片 7">
            <a:extLst>
              <a:ext uri="{FF2B5EF4-FFF2-40B4-BE49-F238E27FC236}">
                <a16:creationId xmlns:a16="http://schemas.microsoft.com/office/drawing/2014/main" id="{C42AF797-0A7E-4D97-B565-2EED7009F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65" y="1353137"/>
            <a:ext cx="6257632" cy="5149393"/>
          </a:xfrm>
          <a:prstGeom prst="rect">
            <a:avLst/>
          </a:prstGeom>
        </p:spPr>
      </p:pic>
      <p:pic>
        <p:nvPicPr>
          <p:cNvPr id="7170" name="Picture 2" descr="preview">
            <a:extLst>
              <a:ext uri="{FF2B5EF4-FFF2-40B4-BE49-F238E27FC236}">
                <a16:creationId xmlns:a16="http://schemas.microsoft.com/office/drawing/2014/main" id="{CC03A37C-2A6F-4AFE-8F57-C43E917C7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286" y="1805292"/>
            <a:ext cx="5484429" cy="4530308"/>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508A0441-0BAF-48F1-B71C-D145E3FFE040}"/>
              </a:ext>
            </a:extLst>
          </p:cNvPr>
          <p:cNvSpPr txBox="1"/>
          <p:nvPr/>
        </p:nvSpPr>
        <p:spPr>
          <a:xfrm>
            <a:off x="594922" y="3327668"/>
            <a:ext cx="5332456" cy="1200329"/>
          </a:xfrm>
          <a:prstGeom prst="rect">
            <a:avLst/>
          </a:prstGeom>
          <a:noFill/>
        </p:spPr>
        <p:txBody>
          <a:bodyPr wrap="square" rtlCol="0">
            <a:spAutoFit/>
          </a:bodyPr>
          <a:lstStyle/>
          <a:p>
            <a:r>
              <a:rPr lang="zh-CN" altLang="en-US" sz="3600" b="1" dirty="0">
                <a:solidFill>
                  <a:srgbClr val="FF0000"/>
                </a:solidFill>
              </a:rPr>
              <a:t>中国考生雅思口语成绩全球倒数第一！</a:t>
            </a:r>
          </a:p>
        </p:txBody>
      </p:sp>
      <p:sp>
        <p:nvSpPr>
          <p:cNvPr id="9" name="文本框 8">
            <a:extLst>
              <a:ext uri="{FF2B5EF4-FFF2-40B4-BE49-F238E27FC236}">
                <a16:creationId xmlns:a16="http://schemas.microsoft.com/office/drawing/2014/main" id="{9028890C-3A1F-497C-94D4-62CB35EBD692}"/>
              </a:ext>
            </a:extLst>
          </p:cNvPr>
          <p:cNvSpPr txBox="1"/>
          <p:nvPr/>
        </p:nvSpPr>
        <p:spPr>
          <a:xfrm>
            <a:off x="11656194" y="6448632"/>
            <a:ext cx="535806" cy="369332"/>
          </a:xfrm>
          <a:prstGeom prst="rect">
            <a:avLst/>
          </a:prstGeom>
          <a:noFill/>
        </p:spPr>
        <p:txBody>
          <a:bodyPr wrap="square" rtlCol="0">
            <a:spAutoFit/>
          </a:bodyPr>
          <a:lstStyle/>
          <a:p>
            <a:r>
              <a:rPr lang="en-US" altLang="zh-CN" dirty="0"/>
              <a:t>6</a:t>
            </a:r>
            <a:endParaRPr lang="zh-CN" altLang="en-US" dirty="0"/>
          </a:p>
        </p:txBody>
      </p:sp>
    </p:spTree>
    <p:extLst>
      <p:ext uri="{BB962C8B-B14F-4D97-AF65-F5344CB8AC3E}">
        <p14:creationId xmlns:p14="http://schemas.microsoft.com/office/powerpoint/2010/main" val="221623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24D6719B-5641-4FCB-9843-89CEF175949F}"/>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框 3">
            <a:extLst>
              <a:ext uri="{FF2B5EF4-FFF2-40B4-BE49-F238E27FC236}">
                <a16:creationId xmlns:a16="http://schemas.microsoft.com/office/drawing/2014/main" id="{A9AE12EC-A440-40F0-A642-898A02B1669A}"/>
              </a:ext>
            </a:extLst>
          </p:cNvPr>
          <p:cNvSpPr txBox="1"/>
          <p:nvPr/>
        </p:nvSpPr>
        <p:spPr>
          <a:xfrm>
            <a:off x="1164276" y="355470"/>
            <a:ext cx="3595856" cy="584775"/>
          </a:xfrm>
          <a:prstGeom prst="rect">
            <a:avLst/>
          </a:prstGeom>
          <a:noFill/>
        </p:spPr>
        <p:txBody>
          <a:bodyPr wrap="none" rtlCol="0">
            <a:spAutoFit/>
          </a:bodyPr>
          <a:lstStyle/>
          <a:p>
            <a:r>
              <a:rPr lang="zh-CN" altLang="en-US" sz="3200" b="1" spc="600" dirty="0">
                <a:solidFill>
                  <a:schemeClr val="tx1">
                    <a:lumMod val="85000"/>
                    <a:lumOff val="15000"/>
                  </a:schemeClr>
                </a:solidFill>
              </a:rPr>
              <a:t>口音是问题吗？</a:t>
            </a:r>
          </a:p>
        </p:txBody>
      </p:sp>
      <p:sp>
        <p:nvSpPr>
          <p:cNvPr id="5" name="文本框 4">
            <a:extLst>
              <a:ext uri="{FF2B5EF4-FFF2-40B4-BE49-F238E27FC236}">
                <a16:creationId xmlns:a16="http://schemas.microsoft.com/office/drawing/2014/main" id="{73C9FFED-078A-4E8A-9BC3-45192C7AB6FB}"/>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6" name="任意多边形: 形状 5">
            <a:extLst>
              <a:ext uri="{FF2B5EF4-FFF2-40B4-BE49-F238E27FC236}">
                <a16:creationId xmlns:a16="http://schemas.microsoft.com/office/drawing/2014/main" id="{1B74CABA-1535-49ED-B145-9123740AEC6E}"/>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8194" name="Picture 2" descr="咖喱鸡- Cookidoo® – the official Thermomix® recipe platform">
            <a:extLst>
              <a:ext uri="{FF2B5EF4-FFF2-40B4-BE49-F238E27FC236}">
                <a16:creationId xmlns:a16="http://schemas.microsoft.com/office/drawing/2014/main" id="{B0B38868-9312-4284-B83A-422ED810A4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39"/>
          <a:stretch/>
        </p:blipFill>
        <p:spPr bwMode="auto">
          <a:xfrm>
            <a:off x="271574" y="1222484"/>
            <a:ext cx="3402804" cy="25928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抹茶全方位解说寿司的相关知识！请尽情享受日本寿司吧！ | MATCHA -日本旅游网络杂志">
            <a:extLst>
              <a:ext uri="{FF2B5EF4-FFF2-40B4-BE49-F238E27FC236}">
                <a16:creationId xmlns:a16="http://schemas.microsoft.com/office/drawing/2014/main" id="{D9720729-34B8-47E7-B752-4ACF8A3FB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87" y="4230136"/>
            <a:ext cx="3167912" cy="203274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广东菜的菜名让人一头雾水？高第街56号餐厅给你科普广东菜的菜名让人一头雾水？高第街56号餐厅给你科普">
            <a:extLst>
              <a:ext uri="{FF2B5EF4-FFF2-40B4-BE49-F238E27FC236}">
                <a16:creationId xmlns:a16="http://schemas.microsoft.com/office/drawing/2014/main" id="{24594AFC-A2D2-4FD7-B710-8F879B656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220" y="1180539"/>
            <a:ext cx="4072046" cy="241414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下馆子必点菜之湖南菜">
            <a:extLst>
              <a:ext uri="{FF2B5EF4-FFF2-40B4-BE49-F238E27FC236}">
                <a16:creationId xmlns:a16="http://schemas.microsoft.com/office/drawing/2014/main" id="{D7ACCD5D-BD52-4C4E-8C28-7EDA56546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6220" y="3967995"/>
            <a:ext cx="3757790" cy="2502688"/>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FCF911FD-8570-4068-9F32-9D2418766EE6}"/>
              </a:ext>
            </a:extLst>
          </p:cNvPr>
          <p:cNvSpPr txBox="1"/>
          <p:nvPr/>
        </p:nvSpPr>
        <p:spPr>
          <a:xfrm>
            <a:off x="1264106" y="3838066"/>
            <a:ext cx="1468073" cy="369332"/>
          </a:xfrm>
          <a:prstGeom prst="rect">
            <a:avLst/>
          </a:prstGeom>
          <a:noFill/>
        </p:spPr>
        <p:txBody>
          <a:bodyPr wrap="square" rtlCol="0">
            <a:spAutoFit/>
          </a:bodyPr>
          <a:lstStyle/>
          <a:p>
            <a:r>
              <a:rPr lang="zh-CN" altLang="en-US" b="1" dirty="0">
                <a:solidFill>
                  <a:srgbClr val="FF0000"/>
                </a:solidFill>
              </a:rPr>
              <a:t>咖喱味英语</a:t>
            </a:r>
          </a:p>
        </p:txBody>
      </p:sp>
      <p:sp>
        <p:nvSpPr>
          <p:cNvPr id="16" name="文本框 15">
            <a:extLst>
              <a:ext uri="{FF2B5EF4-FFF2-40B4-BE49-F238E27FC236}">
                <a16:creationId xmlns:a16="http://schemas.microsoft.com/office/drawing/2014/main" id="{9377A67B-6C54-4443-A284-C4E5E8314853}"/>
              </a:ext>
            </a:extLst>
          </p:cNvPr>
          <p:cNvSpPr txBox="1"/>
          <p:nvPr/>
        </p:nvSpPr>
        <p:spPr>
          <a:xfrm>
            <a:off x="1307449" y="6280663"/>
            <a:ext cx="1468073" cy="369332"/>
          </a:xfrm>
          <a:prstGeom prst="rect">
            <a:avLst/>
          </a:prstGeom>
          <a:noFill/>
        </p:spPr>
        <p:txBody>
          <a:bodyPr wrap="square" rtlCol="0">
            <a:spAutoFit/>
          </a:bodyPr>
          <a:lstStyle/>
          <a:p>
            <a:r>
              <a:rPr lang="zh-CN" altLang="en-US" b="1" dirty="0">
                <a:solidFill>
                  <a:srgbClr val="FF0000"/>
                </a:solidFill>
              </a:rPr>
              <a:t>寿司味英语</a:t>
            </a:r>
          </a:p>
        </p:txBody>
      </p:sp>
      <p:sp>
        <p:nvSpPr>
          <p:cNvPr id="17" name="文本框 16">
            <a:extLst>
              <a:ext uri="{FF2B5EF4-FFF2-40B4-BE49-F238E27FC236}">
                <a16:creationId xmlns:a16="http://schemas.microsoft.com/office/drawing/2014/main" id="{238E61AC-3DA5-489F-B2B8-2E1CE176B3A7}"/>
              </a:ext>
            </a:extLst>
          </p:cNvPr>
          <p:cNvSpPr txBox="1"/>
          <p:nvPr/>
        </p:nvSpPr>
        <p:spPr>
          <a:xfrm>
            <a:off x="8916068" y="3594680"/>
            <a:ext cx="1468073" cy="369332"/>
          </a:xfrm>
          <a:prstGeom prst="rect">
            <a:avLst/>
          </a:prstGeom>
          <a:noFill/>
        </p:spPr>
        <p:txBody>
          <a:bodyPr wrap="square" rtlCol="0">
            <a:spAutoFit/>
          </a:bodyPr>
          <a:lstStyle/>
          <a:p>
            <a:r>
              <a:rPr lang="zh-CN" altLang="en-US" b="1" dirty="0">
                <a:solidFill>
                  <a:srgbClr val="FF0000"/>
                </a:solidFill>
              </a:rPr>
              <a:t>广东普通话</a:t>
            </a:r>
          </a:p>
        </p:txBody>
      </p:sp>
      <p:sp>
        <p:nvSpPr>
          <p:cNvPr id="18" name="文本框 17">
            <a:extLst>
              <a:ext uri="{FF2B5EF4-FFF2-40B4-BE49-F238E27FC236}">
                <a16:creationId xmlns:a16="http://schemas.microsoft.com/office/drawing/2014/main" id="{821C673F-F0D5-424F-A15A-AEF3302CF6A1}"/>
              </a:ext>
            </a:extLst>
          </p:cNvPr>
          <p:cNvSpPr txBox="1"/>
          <p:nvPr/>
        </p:nvSpPr>
        <p:spPr>
          <a:xfrm>
            <a:off x="8868499" y="6462287"/>
            <a:ext cx="1468073" cy="369332"/>
          </a:xfrm>
          <a:prstGeom prst="rect">
            <a:avLst/>
          </a:prstGeom>
          <a:noFill/>
        </p:spPr>
        <p:txBody>
          <a:bodyPr wrap="square" rtlCol="0">
            <a:spAutoFit/>
          </a:bodyPr>
          <a:lstStyle/>
          <a:p>
            <a:r>
              <a:rPr lang="zh-CN" altLang="en-US" b="1" dirty="0">
                <a:solidFill>
                  <a:srgbClr val="FF0000"/>
                </a:solidFill>
              </a:rPr>
              <a:t>湖南普通话</a:t>
            </a:r>
          </a:p>
        </p:txBody>
      </p:sp>
      <p:sp>
        <p:nvSpPr>
          <p:cNvPr id="19" name="文本框 18">
            <a:extLst>
              <a:ext uri="{FF2B5EF4-FFF2-40B4-BE49-F238E27FC236}">
                <a16:creationId xmlns:a16="http://schemas.microsoft.com/office/drawing/2014/main" id="{684C3442-0CCA-483A-B22D-660B3B83CF8F}"/>
              </a:ext>
            </a:extLst>
          </p:cNvPr>
          <p:cNvSpPr txBox="1"/>
          <p:nvPr/>
        </p:nvSpPr>
        <p:spPr>
          <a:xfrm>
            <a:off x="3925204" y="2009630"/>
            <a:ext cx="3167911" cy="3170099"/>
          </a:xfrm>
          <a:prstGeom prst="rect">
            <a:avLst/>
          </a:prstGeom>
          <a:noFill/>
        </p:spPr>
        <p:txBody>
          <a:bodyPr wrap="square" rtlCol="0">
            <a:spAutoFit/>
          </a:bodyPr>
          <a:lstStyle/>
          <a:p>
            <a:r>
              <a:rPr lang="zh-CN" altLang="en-US" sz="5000" b="1" spc="600" dirty="0">
                <a:solidFill>
                  <a:schemeClr val="tx1">
                    <a:lumMod val="85000"/>
                    <a:lumOff val="15000"/>
                  </a:schemeClr>
                </a:solidFill>
              </a:rPr>
              <a:t>为什么要克制自己？</a:t>
            </a:r>
            <a:endParaRPr lang="en-US" altLang="zh-CN" sz="5000" b="1" spc="600" dirty="0">
              <a:solidFill>
                <a:schemeClr val="tx1">
                  <a:lumMod val="85000"/>
                  <a:lumOff val="15000"/>
                </a:schemeClr>
              </a:solidFill>
            </a:endParaRPr>
          </a:p>
          <a:p>
            <a:endParaRPr lang="en-US" altLang="zh-CN" sz="5000" b="1" spc="600" dirty="0">
              <a:solidFill>
                <a:schemeClr val="tx1">
                  <a:lumMod val="85000"/>
                  <a:lumOff val="15000"/>
                </a:schemeClr>
              </a:solidFill>
            </a:endParaRPr>
          </a:p>
          <a:p>
            <a:r>
              <a:rPr lang="zh-CN" altLang="en-US" sz="5000" b="1" spc="600" dirty="0">
                <a:solidFill>
                  <a:schemeClr val="tx1">
                    <a:lumMod val="85000"/>
                    <a:lumOff val="15000"/>
                  </a:schemeClr>
                </a:solidFill>
              </a:rPr>
              <a:t>说啊！！！</a:t>
            </a:r>
          </a:p>
        </p:txBody>
      </p:sp>
      <p:sp>
        <p:nvSpPr>
          <p:cNvPr id="20" name="文本框 19">
            <a:extLst>
              <a:ext uri="{FF2B5EF4-FFF2-40B4-BE49-F238E27FC236}">
                <a16:creationId xmlns:a16="http://schemas.microsoft.com/office/drawing/2014/main" id="{B7DE824F-94E6-4AB3-B7DB-387C12585F31}"/>
              </a:ext>
            </a:extLst>
          </p:cNvPr>
          <p:cNvSpPr txBox="1"/>
          <p:nvPr/>
        </p:nvSpPr>
        <p:spPr>
          <a:xfrm>
            <a:off x="11656194" y="6448632"/>
            <a:ext cx="535806" cy="369332"/>
          </a:xfrm>
          <a:prstGeom prst="rect">
            <a:avLst/>
          </a:prstGeom>
          <a:noFill/>
        </p:spPr>
        <p:txBody>
          <a:bodyPr wrap="square" rtlCol="0">
            <a:spAutoFit/>
          </a:bodyPr>
          <a:lstStyle/>
          <a:p>
            <a:r>
              <a:rPr lang="en-US" altLang="zh-CN" dirty="0"/>
              <a:t>7</a:t>
            </a:r>
            <a:endParaRPr lang="zh-CN" altLang="en-US" dirty="0"/>
          </a:p>
        </p:txBody>
      </p:sp>
    </p:spTree>
    <p:extLst>
      <p:ext uri="{BB962C8B-B14F-4D97-AF65-F5344CB8AC3E}">
        <p14:creationId xmlns:p14="http://schemas.microsoft.com/office/powerpoint/2010/main" val="207250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24D6719B-5641-4FCB-9843-89CEF175949F}"/>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框 3">
            <a:extLst>
              <a:ext uri="{FF2B5EF4-FFF2-40B4-BE49-F238E27FC236}">
                <a16:creationId xmlns:a16="http://schemas.microsoft.com/office/drawing/2014/main" id="{A9AE12EC-A440-40F0-A642-898A02B1669A}"/>
              </a:ext>
            </a:extLst>
          </p:cNvPr>
          <p:cNvSpPr txBox="1"/>
          <p:nvPr/>
        </p:nvSpPr>
        <p:spPr>
          <a:xfrm>
            <a:off x="1164276" y="355470"/>
            <a:ext cx="5545108" cy="584775"/>
          </a:xfrm>
          <a:prstGeom prst="rect">
            <a:avLst/>
          </a:prstGeom>
          <a:noFill/>
        </p:spPr>
        <p:txBody>
          <a:bodyPr wrap="none" rtlCol="0">
            <a:spAutoFit/>
          </a:bodyPr>
          <a:lstStyle/>
          <a:p>
            <a:r>
              <a:rPr lang="zh-CN" altLang="en-US" sz="3200" b="1" spc="600" dirty="0">
                <a:solidFill>
                  <a:schemeClr val="tx1">
                    <a:lumMod val="85000"/>
                    <a:lumOff val="15000"/>
                  </a:schemeClr>
                </a:solidFill>
              </a:rPr>
              <a:t>思维，思维，还是思维！</a:t>
            </a:r>
          </a:p>
        </p:txBody>
      </p:sp>
      <p:sp>
        <p:nvSpPr>
          <p:cNvPr id="5" name="文本框 4">
            <a:extLst>
              <a:ext uri="{FF2B5EF4-FFF2-40B4-BE49-F238E27FC236}">
                <a16:creationId xmlns:a16="http://schemas.microsoft.com/office/drawing/2014/main" id="{73C9FFED-078A-4E8A-9BC3-45192C7AB6FB}"/>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6" name="任意多边形: 形状 5">
            <a:extLst>
              <a:ext uri="{FF2B5EF4-FFF2-40B4-BE49-F238E27FC236}">
                <a16:creationId xmlns:a16="http://schemas.microsoft.com/office/drawing/2014/main" id="{1B74CABA-1535-49ED-B145-9123740AEC6E}"/>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文本框 15">
            <a:extLst>
              <a:ext uri="{FF2B5EF4-FFF2-40B4-BE49-F238E27FC236}">
                <a16:creationId xmlns:a16="http://schemas.microsoft.com/office/drawing/2014/main" id="{58A19728-ACA3-4766-8317-7A44FFA85012}"/>
              </a:ext>
            </a:extLst>
          </p:cNvPr>
          <p:cNvSpPr txBox="1"/>
          <p:nvPr/>
        </p:nvSpPr>
        <p:spPr>
          <a:xfrm>
            <a:off x="560829" y="1374615"/>
            <a:ext cx="11070342" cy="2400657"/>
          </a:xfrm>
          <a:prstGeom prst="rect">
            <a:avLst/>
          </a:prstGeom>
          <a:noFill/>
        </p:spPr>
        <p:txBody>
          <a:bodyPr wrap="square" rtlCol="0">
            <a:spAutoFit/>
          </a:bodyPr>
          <a:lstStyle/>
          <a:p>
            <a:r>
              <a:rPr lang="en-US" altLang="zh-CN" sz="5000" b="1" spc="600" dirty="0">
                <a:solidFill>
                  <a:schemeClr val="tx1">
                    <a:lumMod val="85000"/>
                    <a:lumOff val="15000"/>
                  </a:schemeClr>
                </a:solidFill>
              </a:rPr>
              <a:t>In English, the responsibility of the delivery lies on the author/speaker.</a:t>
            </a:r>
            <a:endParaRPr lang="zh-CN" altLang="en-US" sz="5000" b="1" spc="600" dirty="0">
              <a:solidFill>
                <a:schemeClr val="tx1">
                  <a:lumMod val="85000"/>
                  <a:lumOff val="15000"/>
                </a:schemeClr>
              </a:solidFill>
            </a:endParaRPr>
          </a:p>
        </p:txBody>
      </p:sp>
      <p:pic>
        <p:nvPicPr>
          <p:cNvPr id="11266" name="Picture 2" descr="关于《金字塔原理》的主要内容- 网易数帆- 博客园">
            <a:extLst>
              <a:ext uri="{FF2B5EF4-FFF2-40B4-BE49-F238E27FC236}">
                <a16:creationId xmlns:a16="http://schemas.microsoft.com/office/drawing/2014/main" id="{662BB6BF-AF39-4FC9-8203-A6567226D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054" y="3849848"/>
            <a:ext cx="5217209" cy="2652682"/>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E2B66C69-1B16-40F1-935D-1A1913C905FD}"/>
              </a:ext>
            </a:extLst>
          </p:cNvPr>
          <p:cNvSpPr txBox="1"/>
          <p:nvPr/>
        </p:nvSpPr>
        <p:spPr>
          <a:xfrm>
            <a:off x="11656194" y="6448632"/>
            <a:ext cx="535806" cy="369332"/>
          </a:xfrm>
          <a:prstGeom prst="rect">
            <a:avLst/>
          </a:prstGeom>
          <a:noFill/>
        </p:spPr>
        <p:txBody>
          <a:bodyPr wrap="square" rtlCol="0">
            <a:spAutoFit/>
          </a:bodyPr>
          <a:lstStyle/>
          <a:p>
            <a:r>
              <a:rPr lang="en-US" altLang="zh-CN" dirty="0"/>
              <a:t>9</a:t>
            </a:r>
            <a:endParaRPr lang="zh-CN" altLang="en-US" dirty="0"/>
          </a:p>
        </p:txBody>
      </p:sp>
    </p:spTree>
    <p:extLst>
      <p:ext uri="{BB962C8B-B14F-4D97-AF65-F5344CB8AC3E}">
        <p14:creationId xmlns:p14="http://schemas.microsoft.com/office/powerpoint/2010/main" val="148077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7D9CB335-8E8A-4882-9346-74976A7B1916}"/>
              </a:ext>
            </a:extLst>
          </p:cNvPr>
          <p:cNvGrpSpPr/>
          <p:nvPr/>
        </p:nvGrpSpPr>
        <p:grpSpPr>
          <a:xfrm>
            <a:off x="206265" y="159512"/>
            <a:ext cx="4066554" cy="984270"/>
            <a:chOff x="206265" y="159512"/>
            <a:chExt cx="4066554" cy="984270"/>
          </a:xfrm>
        </p:grpSpPr>
        <p:sp>
          <p:nvSpPr>
            <p:cNvPr id="3" name="任意多边形: 形状 2">
              <a:extLst>
                <a:ext uri="{FF2B5EF4-FFF2-40B4-BE49-F238E27FC236}">
                  <a16:creationId xmlns:a16="http://schemas.microsoft.com/office/drawing/2014/main" id="{24D6719B-5641-4FCB-9843-89CEF175949F}"/>
                </a:ext>
              </a:extLst>
            </p:cNvPr>
            <p:cNvSpPr/>
            <p:nvPr/>
          </p:nvSpPr>
          <p:spPr>
            <a:xfrm rot="5400000">
              <a:off x="153396" y="212381"/>
              <a:ext cx="883055" cy="777317"/>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框 3">
              <a:extLst>
                <a:ext uri="{FF2B5EF4-FFF2-40B4-BE49-F238E27FC236}">
                  <a16:creationId xmlns:a16="http://schemas.microsoft.com/office/drawing/2014/main" id="{A9AE12EC-A440-40F0-A642-898A02B1669A}"/>
                </a:ext>
              </a:extLst>
            </p:cNvPr>
            <p:cNvSpPr txBox="1"/>
            <p:nvPr/>
          </p:nvSpPr>
          <p:spPr>
            <a:xfrm>
              <a:off x="1164276" y="355470"/>
              <a:ext cx="3108543" cy="584775"/>
            </a:xfrm>
            <a:prstGeom prst="rect">
              <a:avLst/>
            </a:prstGeom>
            <a:noFill/>
          </p:spPr>
          <p:txBody>
            <a:bodyPr wrap="none" rtlCol="0">
              <a:spAutoFit/>
            </a:bodyPr>
            <a:lstStyle/>
            <a:p>
              <a:r>
                <a:rPr lang="zh-CN" altLang="en-US" sz="3200" b="1" spc="600" dirty="0">
                  <a:solidFill>
                    <a:schemeClr val="tx1">
                      <a:lumMod val="85000"/>
                      <a:lumOff val="15000"/>
                    </a:schemeClr>
                  </a:solidFill>
                </a:rPr>
                <a:t>如何组织语言</a:t>
              </a:r>
            </a:p>
          </p:txBody>
        </p:sp>
        <p:sp>
          <p:nvSpPr>
            <p:cNvPr id="5" name="文本框 4">
              <a:extLst>
                <a:ext uri="{FF2B5EF4-FFF2-40B4-BE49-F238E27FC236}">
                  <a16:creationId xmlns:a16="http://schemas.microsoft.com/office/drawing/2014/main" id="{73C9FFED-078A-4E8A-9BC3-45192C7AB6FB}"/>
                </a:ext>
              </a:extLst>
            </p:cNvPr>
            <p:cNvSpPr txBox="1"/>
            <p:nvPr/>
          </p:nvSpPr>
          <p:spPr>
            <a:xfrm>
              <a:off x="271574" y="339428"/>
              <a:ext cx="646697" cy="523220"/>
            </a:xfrm>
            <a:prstGeom prst="rect">
              <a:avLst/>
            </a:prstGeom>
            <a:noFill/>
          </p:spPr>
          <p:txBody>
            <a:bodyPr wrap="square" rtlCol="0">
              <a:spAutoFit/>
            </a:bodyPr>
            <a:lstStyle/>
            <a:p>
              <a:pPr algn="ctr"/>
              <a:r>
                <a:rPr lang="en-US" altLang="zh-CN" sz="2800" b="1" dirty="0">
                  <a:solidFill>
                    <a:schemeClr val="bg1"/>
                  </a:solidFill>
                </a:rPr>
                <a:t>02</a:t>
              </a:r>
              <a:endParaRPr lang="zh-CN" altLang="en-US" sz="2800" b="1" dirty="0">
                <a:solidFill>
                  <a:schemeClr val="bg1"/>
                </a:solidFill>
              </a:endParaRPr>
            </a:p>
          </p:txBody>
        </p:sp>
        <p:sp>
          <p:nvSpPr>
            <p:cNvPr id="6" name="任意多边形: 形状 5">
              <a:extLst>
                <a:ext uri="{FF2B5EF4-FFF2-40B4-BE49-F238E27FC236}">
                  <a16:creationId xmlns:a16="http://schemas.microsoft.com/office/drawing/2014/main" id="{1B74CABA-1535-49ED-B145-9123740AEC6E}"/>
                </a:ext>
              </a:extLst>
            </p:cNvPr>
            <p:cNvSpPr/>
            <p:nvPr/>
          </p:nvSpPr>
          <p:spPr>
            <a:xfrm rot="5400000">
              <a:off x="740653" y="784327"/>
              <a:ext cx="382346" cy="336563"/>
            </a:xfrm>
            <a:custGeom>
              <a:avLst/>
              <a:gdLst>
                <a:gd name="connsiteX0" fmla="*/ 3453203 w 4492978"/>
                <a:gd name="connsiteY0" fmla="*/ 107707 h 3954984"/>
                <a:gd name="connsiteX1" fmla="*/ 3474810 w 4492978"/>
                <a:gd name="connsiteY1" fmla="*/ 147515 h 3954984"/>
                <a:gd name="connsiteX2" fmla="*/ 3475009 w 4492978"/>
                <a:gd name="connsiteY2" fmla="*/ 148157 h 3954984"/>
                <a:gd name="connsiteX3" fmla="*/ 4445420 w 4492978"/>
                <a:gd name="connsiteY3" fmla="*/ 1828959 h 3954984"/>
                <a:gd name="connsiteX4" fmla="*/ 4445873 w 4492978"/>
                <a:gd name="connsiteY4" fmla="*/ 1829449 h 3954984"/>
                <a:gd name="connsiteX5" fmla="*/ 4469544 w 4492978"/>
                <a:gd name="connsiteY5" fmla="*/ 1868065 h 3954984"/>
                <a:gd name="connsiteX6" fmla="*/ 4482045 w 4492978"/>
                <a:gd name="connsiteY6" fmla="*/ 1901543 h 3954984"/>
                <a:gd name="connsiteX7" fmla="*/ 4482809 w 4492978"/>
                <a:gd name="connsiteY7" fmla="*/ 1903240 h 3954984"/>
                <a:gd name="connsiteX8" fmla="*/ 4483010 w 4492978"/>
                <a:gd name="connsiteY8" fmla="*/ 1904129 h 3954984"/>
                <a:gd name="connsiteX9" fmla="*/ 4485273 w 4492978"/>
                <a:gd name="connsiteY9" fmla="*/ 1910189 h 3954984"/>
                <a:gd name="connsiteX10" fmla="*/ 4485670 w 4492978"/>
                <a:gd name="connsiteY10" fmla="*/ 1915878 h 3954984"/>
                <a:gd name="connsiteX11" fmla="*/ 4492978 w 4492978"/>
                <a:gd name="connsiteY11" fmla="*/ 1948164 h 3954984"/>
                <a:gd name="connsiteX12" fmla="*/ 4490450 w 4492978"/>
                <a:gd name="connsiteY12" fmla="*/ 1984427 h 3954984"/>
                <a:gd name="connsiteX13" fmla="*/ 4491523 w 4492978"/>
                <a:gd name="connsiteY13" fmla="*/ 1999813 h 3954984"/>
                <a:gd name="connsiteX14" fmla="*/ 4488815 w 4492978"/>
                <a:gd name="connsiteY14" fmla="*/ 2007863 h 3954984"/>
                <a:gd name="connsiteX15" fmla="*/ 4486729 w 4492978"/>
                <a:gd name="connsiteY15" fmla="*/ 2037787 h 3954984"/>
                <a:gd name="connsiteX16" fmla="*/ 4447329 w 4492978"/>
                <a:gd name="connsiteY16" fmla="*/ 2118527 h 3954984"/>
                <a:gd name="connsiteX17" fmla="*/ 4439124 w 4492978"/>
                <a:gd name="connsiteY17" fmla="*/ 2127403 h 3954984"/>
                <a:gd name="connsiteX18" fmla="*/ 3455655 w 4492978"/>
                <a:gd name="connsiteY18" fmla="*/ 3830821 h 3954984"/>
                <a:gd name="connsiteX19" fmla="*/ 3394096 w 4492978"/>
                <a:gd name="connsiteY19" fmla="*/ 3900612 h 3954984"/>
                <a:gd name="connsiteX20" fmla="*/ 3383325 w 4492978"/>
                <a:gd name="connsiteY20" fmla="*/ 3907214 h 3954984"/>
                <a:gd name="connsiteX21" fmla="*/ 3379319 w 4492978"/>
                <a:gd name="connsiteY21" fmla="*/ 3910520 h 3954984"/>
                <a:gd name="connsiteX22" fmla="*/ 3367214 w 4492978"/>
                <a:gd name="connsiteY22" fmla="*/ 3917090 h 3954984"/>
                <a:gd name="connsiteX23" fmla="*/ 3355479 w 4492978"/>
                <a:gd name="connsiteY23" fmla="*/ 3924282 h 3954984"/>
                <a:gd name="connsiteX24" fmla="*/ 3350617 w 4492978"/>
                <a:gd name="connsiteY24" fmla="*/ 3926098 h 3954984"/>
                <a:gd name="connsiteX25" fmla="*/ 3339511 w 4492978"/>
                <a:gd name="connsiteY25" fmla="*/ 3932127 h 3954984"/>
                <a:gd name="connsiteX26" fmla="*/ 3248291 w 4492978"/>
                <a:gd name="connsiteY26" fmla="*/ 3950543 h 3954984"/>
                <a:gd name="connsiteX27" fmla="*/ 1281349 w 4492978"/>
                <a:gd name="connsiteY27" fmla="*/ 3950542 h 3954984"/>
                <a:gd name="connsiteX28" fmla="*/ 1269565 w 4492978"/>
                <a:gd name="connsiteY28" fmla="*/ 3953209 h 3954984"/>
                <a:gd name="connsiteX29" fmla="*/ 1099202 w 4492978"/>
                <a:gd name="connsiteY29" fmla="*/ 3907561 h 3954984"/>
                <a:gd name="connsiteX30" fmla="*/ 1089443 w 4492978"/>
                <a:gd name="connsiteY30" fmla="*/ 3898538 h 3954984"/>
                <a:gd name="connsiteX31" fmla="*/ 1086809 w 4492978"/>
                <a:gd name="connsiteY31" fmla="*/ 3897027 h 3954984"/>
                <a:gd name="connsiteX32" fmla="*/ 1082800 w 4492978"/>
                <a:gd name="connsiteY32" fmla="*/ 3892396 h 3954984"/>
                <a:gd name="connsiteX33" fmla="*/ 1065381 w 4492978"/>
                <a:gd name="connsiteY33" fmla="*/ 3876292 h 3954984"/>
                <a:gd name="connsiteX34" fmla="*/ 1048199 w 4492978"/>
                <a:gd name="connsiteY34" fmla="*/ 3852430 h 3954984"/>
                <a:gd name="connsiteX35" fmla="*/ 1035455 w 4492978"/>
                <a:gd name="connsiteY35" fmla="*/ 3837710 h 3954984"/>
                <a:gd name="connsiteX36" fmla="*/ 1030879 w 4492978"/>
                <a:gd name="connsiteY36" fmla="*/ 3826056 h 3954984"/>
                <a:gd name="connsiteX37" fmla="*/ 49332 w 4492978"/>
                <a:gd name="connsiteY37" fmla="*/ 2125966 h 3954984"/>
                <a:gd name="connsiteX38" fmla="*/ 48880 w 4492978"/>
                <a:gd name="connsiteY38" fmla="*/ 2125476 h 3954984"/>
                <a:gd name="connsiteX39" fmla="*/ 25208 w 4492978"/>
                <a:gd name="connsiteY39" fmla="*/ 2086861 h 3954984"/>
                <a:gd name="connsiteX40" fmla="*/ 12710 w 4492978"/>
                <a:gd name="connsiteY40" fmla="*/ 2053385 h 3954984"/>
                <a:gd name="connsiteX41" fmla="*/ 11944 w 4492978"/>
                <a:gd name="connsiteY41" fmla="*/ 2051686 h 3954984"/>
                <a:gd name="connsiteX42" fmla="*/ 11743 w 4492978"/>
                <a:gd name="connsiteY42" fmla="*/ 2050797 h 3954984"/>
                <a:gd name="connsiteX43" fmla="*/ 9480 w 4492978"/>
                <a:gd name="connsiteY43" fmla="*/ 2044737 h 3954984"/>
                <a:gd name="connsiteX44" fmla="*/ 6927 w 4492978"/>
                <a:gd name="connsiteY44" fmla="*/ 2029524 h 3954984"/>
                <a:gd name="connsiteX45" fmla="*/ 1775 w 4492978"/>
                <a:gd name="connsiteY45" fmla="*/ 2006762 h 3954984"/>
                <a:gd name="connsiteX46" fmla="*/ 47424 w 4492978"/>
                <a:gd name="connsiteY46" fmla="*/ 1836398 h 3954984"/>
                <a:gd name="connsiteX47" fmla="*/ 55631 w 4492978"/>
                <a:gd name="connsiteY47" fmla="*/ 1827522 h 3954984"/>
                <a:gd name="connsiteX48" fmla="*/ 1039099 w 4492978"/>
                <a:gd name="connsiteY48" fmla="*/ 124105 h 3954984"/>
                <a:gd name="connsiteX49" fmla="*/ 1100658 w 4492978"/>
                <a:gd name="connsiteY49" fmla="*/ 54315 h 3954984"/>
                <a:gd name="connsiteX50" fmla="*/ 1111428 w 4492978"/>
                <a:gd name="connsiteY50" fmla="*/ 47713 h 3954984"/>
                <a:gd name="connsiteX51" fmla="*/ 1115435 w 4492978"/>
                <a:gd name="connsiteY51" fmla="*/ 44406 h 3954984"/>
                <a:gd name="connsiteX52" fmla="*/ 1127541 w 4492978"/>
                <a:gd name="connsiteY52" fmla="*/ 37835 h 3954984"/>
                <a:gd name="connsiteX53" fmla="*/ 1139274 w 4492978"/>
                <a:gd name="connsiteY53" fmla="*/ 30643 h 3954984"/>
                <a:gd name="connsiteX54" fmla="*/ 1144136 w 4492978"/>
                <a:gd name="connsiteY54" fmla="*/ 28828 h 3954984"/>
                <a:gd name="connsiteX55" fmla="*/ 1155243 w 4492978"/>
                <a:gd name="connsiteY55" fmla="*/ 22800 h 3954984"/>
                <a:gd name="connsiteX56" fmla="*/ 1246462 w 4492978"/>
                <a:gd name="connsiteY56" fmla="*/ 4383 h 3954984"/>
                <a:gd name="connsiteX57" fmla="*/ 3230073 w 4492978"/>
                <a:gd name="connsiteY57" fmla="*/ 4384 h 3954984"/>
                <a:gd name="connsiteX58" fmla="*/ 3259184 w 4492978"/>
                <a:gd name="connsiteY58" fmla="*/ 0 h 3954984"/>
                <a:gd name="connsiteX59" fmla="*/ 3336231 w 4492978"/>
                <a:gd name="connsiteY59" fmla="*/ 14815 h 3954984"/>
                <a:gd name="connsiteX60" fmla="*/ 3349836 w 4492978"/>
                <a:gd name="connsiteY60" fmla="*/ 22720 h 3954984"/>
                <a:gd name="connsiteX61" fmla="*/ 3350095 w 4492978"/>
                <a:gd name="connsiteY61" fmla="*/ 22801 h 3954984"/>
                <a:gd name="connsiteX62" fmla="*/ 3389903 w 4492978"/>
                <a:gd name="connsiteY62" fmla="*/ 44407 h 3954984"/>
                <a:gd name="connsiteX63" fmla="*/ 3396424 w 4492978"/>
                <a:gd name="connsiteY63" fmla="*/ 49788 h 3954984"/>
                <a:gd name="connsiteX64" fmla="*/ 3404506 w 4492978"/>
                <a:gd name="connsiteY64" fmla="*/ 54484 h 3954984"/>
                <a:gd name="connsiteX65" fmla="*/ 3416051 w 4492978"/>
                <a:gd name="connsiteY65" fmla="*/ 65982 h 3954984"/>
                <a:gd name="connsiteX66" fmla="*/ 3424586 w 4492978"/>
                <a:gd name="connsiteY66" fmla="*/ 73024 h 3954984"/>
                <a:gd name="connsiteX67" fmla="*/ 3431337 w 4492978"/>
                <a:gd name="connsiteY67" fmla="*/ 81206 h 3954984"/>
                <a:gd name="connsiteX68" fmla="*/ 3433198 w 4492978"/>
                <a:gd name="connsiteY68" fmla="*/ 83060 h 3954984"/>
                <a:gd name="connsiteX69" fmla="*/ 3435079 w 4492978"/>
                <a:gd name="connsiteY69" fmla="*/ 85741 h 39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92978" h="3954984">
                  <a:moveTo>
                    <a:pt x="3453203" y="107707"/>
                  </a:moveTo>
                  <a:cubicBezTo>
                    <a:pt x="3461626" y="120175"/>
                    <a:pt x="3468880" y="133496"/>
                    <a:pt x="3474810" y="147515"/>
                  </a:cubicBezTo>
                  <a:lnTo>
                    <a:pt x="3475009" y="148157"/>
                  </a:lnTo>
                  <a:lnTo>
                    <a:pt x="4445420" y="1828959"/>
                  </a:lnTo>
                  <a:lnTo>
                    <a:pt x="4445873" y="1829449"/>
                  </a:lnTo>
                  <a:cubicBezTo>
                    <a:pt x="4455049" y="1841593"/>
                    <a:pt x="4462959" y="1854537"/>
                    <a:pt x="4469544" y="1868065"/>
                  </a:cubicBezTo>
                  <a:lnTo>
                    <a:pt x="4482045" y="1901543"/>
                  </a:lnTo>
                  <a:lnTo>
                    <a:pt x="4482809" y="1903240"/>
                  </a:lnTo>
                  <a:lnTo>
                    <a:pt x="4483010" y="1904129"/>
                  </a:lnTo>
                  <a:lnTo>
                    <a:pt x="4485273" y="1910189"/>
                  </a:lnTo>
                  <a:lnTo>
                    <a:pt x="4485670" y="1915878"/>
                  </a:lnTo>
                  <a:lnTo>
                    <a:pt x="4492978" y="1948164"/>
                  </a:lnTo>
                  <a:lnTo>
                    <a:pt x="4490450" y="1984427"/>
                  </a:lnTo>
                  <a:lnTo>
                    <a:pt x="4491523" y="1999813"/>
                  </a:lnTo>
                  <a:lnTo>
                    <a:pt x="4488815" y="2007863"/>
                  </a:lnTo>
                  <a:lnTo>
                    <a:pt x="4486729" y="2037787"/>
                  </a:lnTo>
                  <a:cubicBezTo>
                    <a:pt x="4478968" y="2066754"/>
                    <a:pt x="4465681" y="2094239"/>
                    <a:pt x="4447329" y="2118527"/>
                  </a:cubicBezTo>
                  <a:lnTo>
                    <a:pt x="4439124" y="2127403"/>
                  </a:lnTo>
                  <a:lnTo>
                    <a:pt x="3455655" y="3830821"/>
                  </a:lnTo>
                  <a:cubicBezTo>
                    <a:pt x="3439477" y="3858844"/>
                    <a:pt x="3418385" y="3882260"/>
                    <a:pt x="3394096" y="3900612"/>
                  </a:cubicBezTo>
                  <a:lnTo>
                    <a:pt x="3383325" y="3907214"/>
                  </a:lnTo>
                  <a:lnTo>
                    <a:pt x="3379319" y="3910520"/>
                  </a:lnTo>
                  <a:lnTo>
                    <a:pt x="3367214" y="3917090"/>
                  </a:lnTo>
                  <a:lnTo>
                    <a:pt x="3355479" y="3924282"/>
                  </a:lnTo>
                  <a:lnTo>
                    <a:pt x="3350617" y="3926098"/>
                  </a:lnTo>
                  <a:lnTo>
                    <a:pt x="3339511" y="3932127"/>
                  </a:lnTo>
                  <a:cubicBezTo>
                    <a:pt x="3311473" y="3943985"/>
                    <a:pt x="3280648" y="3950543"/>
                    <a:pt x="3248291" y="3950543"/>
                  </a:cubicBezTo>
                  <a:lnTo>
                    <a:pt x="1281349" y="3950542"/>
                  </a:lnTo>
                  <a:lnTo>
                    <a:pt x="1269565" y="3953209"/>
                  </a:lnTo>
                  <a:cubicBezTo>
                    <a:pt x="1209144" y="3960707"/>
                    <a:pt x="1147779" y="3944265"/>
                    <a:pt x="1099202" y="3907561"/>
                  </a:cubicBezTo>
                  <a:lnTo>
                    <a:pt x="1089443" y="3898538"/>
                  </a:lnTo>
                  <a:lnTo>
                    <a:pt x="1086809" y="3897027"/>
                  </a:lnTo>
                  <a:lnTo>
                    <a:pt x="1082800" y="3892396"/>
                  </a:lnTo>
                  <a:lnTo>
                    <a:pt x="1065381" y="3876292"/>
                  </a:lnTo>
                  <a:lnTo>
                    <a:pt x="1048199" y="3852430"/>
                  </a:lnTo>
                  <a:lnTo>
                    <a:pt x="1035455" y="3837710"/>
                  </a:lnTo>
                  <a:lnTo>
                    <a:pt x="1030879" y="3826056"/>
                  </a:lnTo>
                  <a:lnTo>
                    <a:pt x="49332" y="2125966"/>
                  </a:lnTo>
                  <a:lnTo>
                    <a:pt x="48880" y="2125476"/>
                  </a:lnTo>
                  <a:cubicBezTo>
                    <a:pt x="39704" y="2113332"/>
                    <a:pt x="31795" y="2100389"/>
                    <a:pt x="25208" y="2086861"/>
                  </a:cubicBezTo>
                  <a:lnTo>
                    <a:pt x="12710" y="2053385"/>
                  </a:lnTo>
                  <a:lnTo>
                    <a:pt x="11944" y="2051686"/>
                  </a:lnTo>
                  <a:lnTo>
                    <a:pt x="11743" y="2050797"/>
                  </a:lnTo>
                  <a:lnTo>
                    <a:pt x="9480" y="2044737"/>
                  </a:lnTo>
                  <a:lnTo>
                    <a:pt x="6927" y="2029524"/>
                  </a:lnTo>
                  <a:lnTo>
                    <a:pt x="1775" y="2006762"/>
                  </a:lnTo>
                  <a:cubicBezTo>
                    <a:pt x="-5722" y="1946341"/>
                    <a:pt x="10721" y="1884976"/>
                    <a:pt x="47424" y="1836398"/>
                  </a:cubicBezTo>
                  <a:lnTo>
                    <a:pt x="55631" y="1827522"/>
                  </a:lnTo>
                  <a:lnTo>
                    <a:pt x="1039099" y="124105"/>
                  </a:lnTo>
                  <a:cubicBezTo>
                    <a:pt x="1055277" y="96083"/>
                    <a:pt x="1076369" y="72666"/>
                    <a:pt x="1100658" y="54315"/>
                  </a:cubicBezTo>
                  <a:lnTo>
                    <a:pt x="1111428" y="47713"/>
                  </a:lnTo>
                  <a:lnTo>
                    <a:pt x="1115435" y="44406"/>
                  </a:lnTo>
                  <a:lnTo>
                    <a:pt x="1127541" y="37835"/>
                  </a:lnTo>
                  <a:lnTo>
                    <a:pt x="1139274" y="30643"/>
                  </a:lnTo>
                  <a:lnTo>
                    <a:pt x="1144136" y="28828"/>
                  </a:lnTo>
                  <a:lnTo>
                    <a:pt x="1155243" y="22800"/>
                  </a:lnTo>
                  <a:cubicBezTo>
                    <a:pt x="1183280" y="10941"/>
                    <a:pt x="1214105" y="4383"/>
                    <a:pt x="1246462" y="4383"/>
                  </a:cubicBezTo>
                  <a:lnTo>
                    <a:pt x="3230073" y="4384"/>
                  </a:lnTo>
                  <a:lnTo>
                    <a:pt x="3259184" y="0"/>
                  </a:lnTo>
                  <a:cubicBezTo>
                    <a:pt x="3285562" y="591"/>
                    <a:pt x="3311627" y="5632"/>
                    <a:pt x="3336231" y="14815"/>
                  </a:cubicBezTo>
                  <a:lnTo>
                    <a:pt x="3349836" y="22720"/>
                  </a:lnTo>
                  <a:lnTo>
                    <a:pt x="3350095" y="22801"/>
                  </a:lnTo>
                  <a:cubicBezTo>
                    <a:pt x="3364114" y="28730"/>
                    <a:pt x="3377436" y="35985"/>
                    <a:pt x="3389903" y="44407"/>
                  </a:cubicBezTo>
                  <a:lnTo>
                    <a:pt x="3396424" y="49788"/>
                  </a:lnTo>
                  <a:lnTo>
                    <a:pt x="3404506" y="54484"/>
                  </a:lnTo>
                  <a:lnTo>
                    <a:pt x="3416051" y="65982"/>
                  </a:lnTo>
                  <a:lnTo>
                    <a:pt x="3424586" y="73024"/>
                  </a:lnTo>
                  <a:lnTo>
                    <a:pt x="3431337" y="81206"/>
                  </a:lnTo>
                  <a:lnTo>
                    <a:pt x="3433198" y="83060"/>
                  </a:lnTo>
                  <a:lnTo>
                    <a:pt x="3435079" y="85741"/>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矩形 7">
            <a:extLst>
              <a:ext uri="{FF2B5EF4-FFF2-40B4-BE49-F238E27FC236}">
                <a16:creationId xmlns:a16="http://schemas.microsoft.com/office/drawing/2014/main" id="{37B32504-D036-4DC1-8566-0EC57D43274B}"/>
              </a:ext>
            </a:extLst>
          </p:cNvPr>
          <p:cNvSpPr/>
          <p:nvPr/>
        </p:nvSpPr>
        <p:spPr>
          <a:xfrm>
            <a:off x="0" y="2230113"/>
            <a:ext cx="7597265" cy="2062103"/>
          </a:xfrm>
          <a:prstGeom prst="rect">
            <a:avLst/>
          </a:prstGeom>
        </p:spPr>
        <p:txBody>
          <a:bodyPr wrap="square">
            <a:spAutoFit/>
          </a:bodyPr>
          <a:lstStyle/>
          <a:p>
            <a:pPr marL="533400" indent="266700">
              <a:spcAft>
                <a:spcPts val="0"/>
              </a:spcAft>
            </a:pPr>
            <a:r>
              <a:rPr lang="en-CA" altLang="zh-CN" sz="3200" kern="100" dirty="0">
                <a:latin typeface="等线" panose="02010600030101010101" pitchFamily="2" charset="-122"/>
                <a:ea typeface="等线" panose="02010600030101010101" pitchFamily="2" charset="-122"/>
                <a:cs typeface="Times New Roman" panose="02020603050405020304" pitchFamily="18" charset="0"/>
              </a:rPr>
              <a:t>1. Funnel</a:t>
            </a:r>
            <a:r>
              <a:rPr lang="zh-CN" altLang="zh-CN" sz="3200" kern="100" dirty="0">
                <a:latin typeface="等线" panose="02010600030101010101" pitchFamily="2" charset="-122"/>
                <a:ea typeface="等线" panose="02010600030101010101" pitchFamily="2" charset="-122"/>
                <a:cs typeface="Times New Roman" panose="02020603050405020304" pitchFamily="18" charset="0"/>
              </a:rPr>
              <a:t>举例法</a:t>
            </a:r>
          </a:p>
          <a:p>
            <a:pPr marL="533400" indent="266700">
              <a:spcAft>
                <a:spcPts val="0"/>
              </a:spcAft>
            </a:pPr>
            <a:r>
              <a:rPr lang="en-CA" altLang="zh-CN" sz="3200" kern="100" dirty="0">
                <a:latin typeface="等线" panose="02010600030101010101" pitchFamily="2" charset="-122"/>
                <a:ea typeface="等线" panose="02010600030101010101" pitchFamily="2" charset="-122"/>
                <a:cs typeface="Times New Roman" panose="02020603050405020304" pitchFamily="18" charset="0"/>
              </a:rPr>
              <a:t>2. Definition</a:t>
            </a:r>
            <a:r>
              <a:rPr lang="zh-CN" altLang="zh-CN" sz="3200" kern="100" dirty="0">
                <a:latin typeface="等线" panose="02010600030101010101" pitchFamily="2" charset="-122"/>
                <a:ea typeface="等线" panose="02010600030101010101" pitchFamily="2" charset="-122"/>
                <a:cs typeface="Times New Roman" panose="02020603050405020304" pitchFamily="18" charset="0"/>
              </a:rPr>
              <a:t>举例法</a:t>
            </a:r>
          </a:p>
          <a:p>
            <a:pPr marL="533400" indent="266700">
              <a:spcAft>
                <a:spcPts val="0"/>
              </a:spcAft>
            </a:pPr>
            <a:r>
              <a:rPr lang="en-CA" altLang="zh-CN" sz="3200" kern="100" dirty="0">
                <a:latin typeface="等线" panose="02010600030101010101" pitchFamily="2" charset="-122"/>
                <a:ea typeface="等线" panose="02010600030101010101" pitchFamily="2" charset="-122"/>
                <a:cs typeface="Times New Roman" panose="02020603050405020304" pitchFamily="18" charset="0"/>
              </a:rPr>
              <a:t>3. WH</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拓展法</a:t>
            </a:r>
            <a:endParaRPr lang="zh-CN" altLang="zh-CN" sz="3200" kern="100" dirty="0">
              <a:latin typeface="等线" panose="02010600030101010101" pitchFamily="2" charset="-122"/>
              <a:ea typeface="等线" panose="02010600030101010101" pitchFamily="2" charset="-122"/>
              <a:cs typeface="Times New Roman" panose="02020603050405020304" pitchFamily="18" charset="0"/>
            </a:endParaRPr>
          </a:p>
          <a:p>
            <a:pPr marL="533400" indent="266700">
              <a:spcAft>
                <a:spcPts val="0"/>
              </a:spcAft>
            </a:pPr>
            <a:r>
              <a:rPr lang="en-CA" altLang="zh-CN" sz="3200" kern="100" dirty="0">
                <a:latin typeface="等线" panose="02010600030101010101" pitchFamily="2" charset="-122"/>
                <a:ea typeface="等线" panose="02010600030101010101" pitchFamily="2" charset="-122"/>
                <a:cs typeface="Times New Roman" panose="02020603050405020304" pitchFamily="18" charset="0"/>
              </a:rPr>
              <a:t>4. Parallel</a:t>
            </a:r>
            <a:r>
              <a:rPr lang="zh-CN" altLang="zh-CN" sz="3200" kern="100" dirty="0">
                <a:latin typeface="等线" panose="02010600030101010101" pitchFamily="2" charset="-122"/>
                <a:ea typeface="等线" panose="02010600030101010101" pitchFamily="2" charset="-122"/>
                <a:cs typeface="Times New Roman" panose="02020603050405020304" pitchFamily="18" charset="0"/>
              </a:rPr>
              <a:t>扩展法</a:t>
            </a:r>
          </a:p>
        </p:txBody>
      </p:sp>
      <p:sp>
        <p:nvSpPr>
          <p:cNvPr id="12" name="矩形 11">
            <a:extLst>
              <a:ext uri="{FF2B5EF4-FFF2-40B4-BE49-F238E27FC236}">
                <a16:creationId xmlns:a16="http://schemas.microsoft.com/office/drawing/2014/main" id="{C69713C1-0C06-4528-97E6-AC93210AEEF4}"/>
              </a:ext>
            </a:extLst>
          </p:cNvPr>
          <p:cNvSpPr/>
          <p:nvPr/>
        </p:nvSpPr>
        <p:spPr>
          <a:xfrm>
            <a:off x="6658679" y="2230113"/>
            <a:ext cx="4972492" cy="3046988"/>
          </a:xfrm>
          <a:prstGeom prst="rect">
            <a:avLst/>
          </a:prstGeom>
          <a:solidFill>
            <a:srgbClr val="7030A0"/>
          </a:solidFill>
        </p:spPr>
        <p:txBody>
          <a:bodyPr wrap="square">
            <a:spAutoFit/>
          </a:bodyPr>
          <a:lstStyle/>
          <a:p>
            <a:pPr marL="533400" indent="266700">
              <a:spcAft>
                <a:spcPts val="0"/>
              </a:spcAft>
            </a:pPr>
            <a:r>
              <a:rPr lang="zh-CN" altLang="en-US"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基本思路：</a:t>
            </a:r>
            <a:endPar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a:p>
            <a:pPr marL="1104900" indent="-571500">
              <a:spcAft>
                <a:spcPts val="0"/>
              </a:spcAft>
              <a:buAutoNum type="romanUcPeriod"/>
            </a:pPr>
            <a:r>
              <a:rPr lang="zh-CN" altLang="en-US"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首先给出</a:t>
            </a: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statement</a:t>
            </a:r>
          </a:p>
          <a:p>
            <a:pPr marL="1104900" indent="-571500">
              <a:spcAft>
                <a:spcPts val="0"/>
              </a:spcAft>
              <a:buAutoNum type="romanUcPeriod"/>
            </a:pPr>
            <a:r>
              <a:rPr lang="zh-CN" altLang="en-US"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再给出</a:t>
            </a: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explanations</a:t>
            </a:r>
            <a:r>
              <a:rPr lang="zh-CN" altLang="en-US"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去解释</a:t>
            </a: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statement</a:t>
            </a:r>
          </a:p>
          <a:p>
            <a:pPr marL="1104900" indent="-571500">
              <a:spcAft>
                <a:spcPts val="0"/>
              </a:spcAft>
              <a:buAutoNum type="romanUcPeriod"/>
            </a:pPr>
            <a:r>
              <a:rPr lang="zh-CN" altLang="en-US"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通过举例去支撑</a:t>
            </a:r>
            <a:r>
              <a:rPr lang="en-US"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explanations</a:t>
            </a:r>
            <a:endParaRPr lang="zh-CN" altLang="zh-CN" sz="32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9" name="文本框 8">
            <a:extLst>
              <a:ext uri="{FF2B5EF4-FFF2-40B4-BE49-F238E27FC236}">
                <a16:creationId xmlns:a16="http://schemas.microsoft.com/office/drawing/2014/main" id="{0872249C-7B50-4262-B8D0-10AA02E09343}"/>
              </a:ext>
            </a:extLst>
          </p:cNvPr>
          <p:cNvSpPr txBox="1"/>
          <p:nvPr/>
        </p:nvSpPr>
        <p:spPr>
          <a:xfrm>
            <a:off x="11656194" y="6448632"/>
            <a:ext cx="535806" cy="369332"/>
          </a:xfrm>
          <a:prstGeom prst="rect">
            <a:avLst/>
          </a:prstGeom>
          <a:noFill/>
        </p:spPr>
        <p:txBody>
          <a:bodyPr wrap="square" rtlCol="0">
            <a:spAutoFit/>
          </a:bodyPr>
          <a:lstStyle/>
          <a:p>
            <a:r>
              <a:rPr lang="en-US" altLang="zh-CN" dirty="0"/>
              <a:t>10</a:t>
            </a:r>
            <a:endParaRPr lang="zh-CN" altLang="en-US" dirty="0"/>
          </a:p>
        </p:txBody>
      </p:sp>
    </p:spTree>
    <p:extLst>
      <p:ext uri="{BB962C8B-B14F-4D97-AF65-F5344CB8AC3E}">
        <p14:creationId xmlns:p14="http://schemas.microsoft.com/office/powerpoint/2010/main" val="3783969571"/>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FF8B52"/>
      </a:accent1>
      <a:accent2>
        <a:srgbClr val="FDC741"/>
      </a:accent2>
      <a:accent3>
        <a:srgbClr val="943987"/>
      </a:accent3>
      <a:accent4>
        <a:srgbClr val="6CCECE"/>
      </a:accent4>
      <a:accent5>
        <a:srgbClr val="A5A4A5"/>
      </a:accent5>
      <a:accent6>
        <a:srgbClr val="C9C9C9"/>
      </a:accent6>
      <a:hlink>
        <a:srgbClr val="4472C4"/>
      </a:hlink>
      <a:folHlink>
        <a:srgbClr val="BFBFBF"/>
      </a:folHlink>
    </a:clrScheme>
    <a:fontScheme name="自定义 3">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2530</TotalTime>
  <Words>3125</Words>
  <Application>Microsoft Office PowerPoint</Application>
  <PresentationFormat>宽屏</PresentationFormat>
  <Paragraphs>340</Paragraphs>
  <Slides>40</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AdvOT6c1def61.B</vt:lpstr>
      <vt:lpstr>AdvOT6c1def61.B+fb</vt:lpstr>
      <vt:lpstr>AdvOT8b40f9c2.B</vt:lpstr>
      <vt:lpstr>AdvOT8b40f9c2.B+22</vt:lpstr>
      <vt:lpstr>等线</vt:lpstr>
      <vt:lpstr>等线 Light</vt:lpstr>
      <vt:lpstr>微软雅黑</vt:lpstr>
      <vt:lpstr>Arial</vt:lpstr>
      <vt:lpstr>Calibri</vt:lpstr>
      <vt:lpstr>Helvetica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Z701</dc:creator>
  <cp:lastModifiedBy>Si Da Ling</cp:lastModifiedBy>
  <cp:revision>91</cp:revision>
  <dcterms:created xsi:type="dcterms:W3CDTF">2020-03-31T14:25:56Z</dcterms:created>
  <dcterms:modified xsi:type="dcterms:W3CDTF">2022-05-21T11:20:04Z</dcterms:modified>
</cp:coreProperties>
</file>