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78" r:id="rId6"/>
    <p:sldId id="264" r:id="rId7"/>
    <p:sldId id="265" r:id="rId8"/>
    <p:sldId id="271" r:id="rId9"/>
    <p:sldId id="274" r:id="rId10"/>
    <p:sldId id="275" r:id="rId11"/>
    <p:sldId id="277" r:id="rId12"/>
    <p:sldId id="282" r:id="rId13"/>
    <p:sldId id="279" r:id="rId14"/>
    <p:sldId id="268" r:id="rId15"/>
    <p:sldId id="269" r:id="rId16"/>
    <p:sldId id="283" r:id="rId17"/>
    <p:sldId id="280" r:id="rId18"/>
    <p:sldId id="281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67"/>
    <p:restoredTop sz="94648"/>
  </p:normalViewPr>
  <p:slideViewPr>
    <p:cSldViewPr snapToGrid="0" snapToObjects="1" showGuides="1">
      <p:cViewPr varScale="1">
        <p:scale>
          <a:sx n="112" d="100"/>
          <a:sy n="112" d="100"/>
        </p:scale>
        <p:origin x="4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1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24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7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45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C9EE354-16B7-7A49-8931-35B66D66588D}"/>
              </a:ext>
            </a:extLst>
          </p:cNvPr>
          <p:cNvSpPr/>
          <p:nvPr/>
        </p:nvSpPr>
        <p:spPr>
          <a:xfrm>
            <a:off x="1097280" y="1559859"/>
            <a:ext cx="10115203" cy="301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66618"/>
            <a:ext cx="11341099" cy="968440"/>
          </a:xfrm>
        </p:spPr>
        <p:txBody>
          <a:bodyPr/>
          <a:lstStyle>
            <a:lvl1pPr marL="0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280173"/>
            <a:ext cx="11341099" cy="491623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134D7130-D13D-B54B-AE9D-DF8705EA2508}"/>
              </a:ext>
            </a:extLst>
          </p:cNvPr>
          <p:cNvCxnSpPr>
            <a:cxnSpLocks/>
          </p:cNvCxnSpPr>
          <p:nvPr/>
        </p:nvCxnSpPr>
        <p:spPr>
          <a:xfrm>
            <a:off x="407989" y="1135058"/>
            <a:ext cx="113760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687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7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8299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6741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727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31482DD-188D-1942-B916-FC94C82E968D}"/>
              </a:ext>
            </a:extLst>
          </p:cNvPr>
          <p:cNvSpPr/>
          <p:nvPr/>
        </p:nvSpPr>
        <p:spPr>
          <a:xfrm>
            <a:off x="0" y="6220691"/>
            <a:ext cx="12192000" cy="637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890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821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841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8041DD7-A87B-DD49-AD46-77E71B9FB7C1}" type="datetimeFigureOut">
              <a:rPr kumimoji="1" lang="zh-CN" altLang="en-US" smtClean="0"/>
              <a:t>2022/4/10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B09A406-4EB6-9945-B6D3-EF477FCD6B6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43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800" b="0" i="0" kern="1200" spc="-50" baseline="0">
          <a:solidFill>
            <a:schemeClr val="tx1">
              <a:lumMod val="75000"/>
              <a:lumOff val="25000"/>
            </a:schemeClr>
          </a:solidFill>
          <a:latin typeface="PingFang SC Medium" panose="020B0400000000000000" pitchFamily="34" charset="-122"/>
          <a:ea typeface="PingFang SC Medium" panose="020B0400000000000000" pitchFamily="34" charset="-122"/>
          <a:cs typeface="+mj-cs"/>
        </a:defRPr>
      </a:lvl1pPr>
    </p:titleStyle>
    <p:bodyStyle>
      <a:lvl1pPr marL="91440" indent="-91440" algn="just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b="0" i="0" kern="1200">
          <a:solidFill>
            <a:schemeClr val="tx1">
              <a:lumMod val="75000"/>
              <a:lumOff val="25000"/>
            </a:schemeClr>
          </a:solidFill>
          <a:latin typeface="PingFang SC" panose="020B0400000000000000" pitchFamily="34" charset="-122"/>
          <a:ea typeface="PingFang SC" panose="020B0400000000000000" pitchFamily="34" charset="-122"/>
          <a:cs typeface="+mn-cs"/>
        </a:defRPr>
      </a:lvl1pPr>
      <a:lvl2pPr marL="38404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b="0" i="0" kern="1200">
          <a:solidFill>
            <a:schemeClr val="tx1">
              <a:lumMod val="75000"/>
              <a:lumOff val="25000"/>
            </a:schemeClr>
          </a:solidFill>
          <a:latin typeface="PingFang SC" panose="020B0400000000000000" pitchFamily="34" charset="-122"/>
          <a:ea typeface="PingFang SC" panose="020B0400000000000000" pitchFamily="34" charset="-122"/>
          <a:cs typeface="+mn-cs"/>
        </a:defRPr>
      </a:lvl2pPr>
      <a:lvl3pPr marL="56692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b="0" i="0" kern="1200">
          <a:solidFill>
            <a:schemeClr val="tx1">
              <a:lumMod val="75000"/>
              <a:lumOff val="25000"/>
            </a:schemeClr>
          </a:solidFill>
          <a:latin typeface="PingFang SC" panose="020B0400000000000000" pitchFamily="34" charset="-122"/>
          <a:ea typeface="PingFang SC" panose="020B0400000000000000" pitchFamily="34" charset="-122"/>
          <a:cs typeface="+mn-cs"/>
        </a:defRPr>
      </a:lvl3pPr>
      <a:lvl4pPr marL="74980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b="0" i="0" kern="1200">
          <a:solidFill>
            <a:schemeClr val="tx1">
              <a:lumMod val="75000"/>
              <a:lumOff val="25000"/>
            </a:schemeClr>
          </a:solidFill>
          <a:latin typeface="PingFang SC" panose="020B0400000000000000" pitchFamily="34" charset="-122"/>
          <a:ea typeface="PingFang SC" panose="020B0400000000000000" pitchFamily="34" charset="-122"/>
          <a:cs typeface="+mn-cs"/>
        </a:defRPr>
      </a:lvl4pPr>
      <a:lvl5pPr marL="932688" indent="-182880" algn="just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b="0" i="0" kern="1200">
          <a:solidFill>
            <a:schemeClr val="tx1">
              <a:lumMod val="75000"/>
              <a:lumOff val="25000"/>
            </a:schemeClr>
          </a:solidFill>
          <a:latin typeface="PingFang SC" panose="020B0400000000000000" pitchFamily="34" charset="-122"/>
          <a:ea typeface="PingFang SC" panose="020B0400000000000000" pitchFamily="34" charset="-122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libili.com/video/BV1HK4y1T7i1?from=search&amp;seid=4306418326386391453&amp;spm_id_from=333.337.0.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91646A-96AC-AA49-87B5-389CEF625E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66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海报制作与</a:t>
            </a:r>
            <a:r>
              <a:rPr kumimoji="1" lang="en-US" altLang="zh-CN" sz="66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PS</a:t>
            </a:r>
            <a:r>
              <a:rPr kumimoji="1" lang="zh-CN" altLang="en-US" sz="66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教学工作坊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17E9A50-8767-6E42-9BF7-5E467C5D27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</a:rPr>
              <a:t>清华大学学生学业发展协会 工作坊</a:t>
            </a:r>
            <a:endParaRPr kumimoji="1" lang="en-US" altLang="zh-CN" dirty="0">
              <a:latin typeface="PingFang SC" panose="020B0400000000000000" pitchFamily="34" charset="-122"/>
            </a:endParaRPr>
          </a:p>
          <a:p>
            <a:pPr algn="ctr"/>
            <a:r>
              <a:rPr kumimoji="1" lang="en-US" altLang="zh-CN" dirty="0">
                <a:latin typeface="PingFang SC" panose="020B0400000000000000" pitchFamily="34" charset="-122"/>
              </a:rPr>
              <a:t>2022-04-10</a:t>
            </a:r>
            <a:endParaRPr kumimoji="1" lang="zh-CN" altLang="en-US" dirty="0">
              <a:latin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11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933368" y="859677"/>
            <a:ext cx="4937760" cy="53617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还有神奇的居中对齐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这种对齐需要慎用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好不好看看情况吧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多数情况下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还是可以接受的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就像是一首小诗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居中对齐挺常见的呀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值得一试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不过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还是其他对齐方式更稳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" name="内容占位符 3"/>
          <p:cNvSpPr txBox="1">
            <a:spLocks/>
          </p:cNvSpPr>
          <p:nvPr/>
        </p:nvSpPr>
        <p:spPr>
          <a:xfrm>
            <a:off x="5391843" y="1348740"/>
            <a:ext cx="4937760" cy="4023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除此以外还有两端对齐 为了展示效果我就不回车了 不管我怎么码字 这种对齐方式会一直给我安全感 两边都是齐刷刷的看起来就爽 哪怕你最后一部分并没有写满一行 给人的感觉还是那么的好！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just">
              <a:buNone/>
            </a:pP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dist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另外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dist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还有分散对齐 当你同时使用中英文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dist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还有不同字号的时候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dist">
              <a:buNone/>
            </a:pPr>
            <a:r>
              <a:rPr lang="en-US" altLang="zh-CN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WHAT YOU SEE IS FANCY</a:t>
            </a:r>
          </a:p>
          <a:p>
            <a:pPr marL="0" indent="0" algn="dist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此对齐可以变得很任性呵呵呵呵</a:t>
            </a:r>
          </a:p>
        </p:txBody>
      </p:sp>
    </p:spTree>
    <p:extLst>
      <p:ext uri="{BB962C8B-B14F-4D97-AF65-F5344CB8AC3E}">
        <p14:creationId xmlns:p14="http://schemas.microsoft.com/office/powerpoint/2010/main" val="3799312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1076152" y="1417320"/>
            <a:ext cx="4937760" cy="4023359"/>
          </a:xfrm>
          <a:prstGeom prst="rect">
            <a:avLst/>
          </a:prstGeom>
        </p:spPr>
        <p:txBody>
          <a:bodyPr numCol="2" spcCol="288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你有没有试过二等分就像这样 一个版面被分成了两半 左边有这么宽 右边也是这么宽为了展示这种效果我觉得慢慢的码字把这两边排满 你真的没有必要一字一句的读 我只是为你呈现一种效果而已 如果你真的要一口气读完 我也没有办法 只是我写的不是鸡汤 也不是大骨汤 就是白开水 你读了也收获不到什么东西的真的不要再看下去了 看一看效果就好 你要是说你已经看到这里了那我恭喜你 你真的好有毅力 先受我一拜 如果你要就此打住当然是极好的 但是如果你还是要看下去那我就真的要哭了 因为这里预设的排版留白显然不足 画面好满的说 所以二等分的时候间距什么的一定要记得 好吧我真的写不下去了 就这些吧 二等分 要记得</a:t>
            </a:r>
            <a:endParaRPr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内容占位符 3"/>
          <p:cNvSpPr txBox="1">
            <a:spLocks/>
          </p:cNvSpPr>
          <p:nvPr/>
        </p:nvSpPr>
        <p:spPr>
          <a:xfrm>
            <a:off x="6196792" y="1417319"/>
            <a:ext cx="4937760" cy="4023360"/>
          </a:xfrm>
          <a:prstGeom prst="rect">
            <a:avLst/>
          </a:prstGeom>
        </p:spPr>
        <p:txBody>
          <a:bodyPr numCol="3" spcCol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你还应该知道的是 除了二等分 还可以有三等分 还可以一半二等分一半三等分 每一部分里面不一定都要写字 也可以放一张图片呀 也可以留白呀 效果一样会很不错 这么小一块地方打这么多字真的很累 而且不能有错别字的 好麻烦的样子 但是没办法 为了展示效果我决定打到底 充分展现三等分的效果我还是要写这么多字真的好心塞 不行了我真的写不下了 下面写的啥我也不知道你们不要看了在传统的正文印刷中，普遍认为衬线体能带来更佳的可读性（相比无衬线体），尤其是在大段落的文章中，衬线增加了阅读时对字母的视觉参照。而无线体往往被用在标题、较短的文字段落或者一些通俗读物中。相比严肃正经的衬线体，无衬线体给人一种休闲轻松的感觉。随着现代生活和流行趋势的变化，如今的人们越来越喜欢用无衬线体，因为他们看上去“更干净”。</a:t>
            </a:r>
          </a:p>
        </p:txBody>
      </p:sp>
    </p:spTree>
    <p:extLst>
      <p:ext uri="{BB962C8B-B14F-4D97-AF65-F5344CB8AC3E}">
        <p14:creationId xmlns:p14="http://schemas.microsoft.com/office/powerpoint/2010/main" val="287030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S入门教程【图层与蒙版】最通俗易懂的讲解" descr="PS入门教程【图层与蒙版】最通俗易懂的讲解">
            <a:hlinkClick r:id="" action="ppaction://media"/>
            <a:extLst>
              <a:ext uri="{FF2B5EF4-FFF2-40B4-BE49-F238E27FC236}">
                <a16:creationId xmlns:a16="http://schemas.microsoft.com/office/drawing/2014/main" id="{AEBA7C6E-3895-DB4B-9C3D-BE4504B10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935C1C-0D47-1A4A-A674-5A260D3E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</a:t>
            </a:r>
            <a:r>
              <a:rPr lang="zh-CN" altLang="en-US" dirty="0"/>
              <a:t>制作海报的流程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EE8248-A314-FF4F-A589-A1F52EE4A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000"/>
              </a:spcAft>
            </a:pPr>
            <a:r>
              <a:rPr kumimoji="1" lang="zh-CN" altLang="en-US" dirty="0"/>
              <a:t>梳理信息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构思画面</a:t>
            </a:r>
            <a:r>
              <a:rPr kumimoji="1" lang="en-US" altLang="zh-CN" dirty="0"/>
              <a:t>-</a:t>
            </a:r>
            <a:r>
              <a:rPr kumimoji="1" lang="zh-CN" altLang="en-US" dirty="0"/>
              <a:t>搜集素材</a:t>
            </a:r>
            <a:r>
              <a:rPr kumimoji="1" lang="en-US" altLang="zh-CN" dirty="0"/>
              <a:t>-</a:t>
            </a:r>
            <a:r>
              <a:rPr kumimoji="1" lang="zh-CN" altLang="en-US" dirty="0">
                <a:solidFill>
                  <a:srgbClr val="C00000"/>
                </a:solidFill>
              </a:rPr>
              <a:t>新建</a:t>
            </a:r>
            <a:r>
              <a:rPr kumimoji="1" lang="en-US" altLang="zh-CN" dirty="0">
                <a:solidFill>
                  <a:srgbClr val="C00000"/>
                </a:solidFill>
              </a:rPr>
              <a:t>PS</a:t>
            </a:r>
            <a:r>
              <a:rPr kumimoji="1" lang="zh-CN" altLang="en-US" dirty="0">
                <a:solidFill>
                  <a:srgbClr val="C00000"/>
                </a:solidFill>
              </a:rPr>
              <a:t>文件（大小、分辨率、颜色模式、文件格式）</a:t>
            </a:r>
            <a:r>
              <a:rPr kumimoji="1" lang="en-US" altLang="zh-CN" dirty="0"/>
              <a:t>-</a:t>
            </a:r>
            <a:r>
              <a:rPr kumimoji="1" lang="zh-CN" altLang="en-US" dirty="0"/>
              <a:t>建立参考线</a:t>
            </a:r>
            <a:r>
              <a:rPr kumimoji="1" lang="en-US" altLang="zh-CN" dirty="0"/>
              <a:t>-</a:t>
            </a:r>
            <a:r>
              <a:rPr kumimoji="1" lang="zh-CN" altLang="en-US" dirty="0"/>
              <a:t>注意新建图层和及时保存</a:t>
            </a:r>
            <a:r>
              <a:rPr kumimoji="1" lang="en-US" altLang="zh-CN" dirty="0"/>
              <a:t>-</a:t>
            </a:r>
            <a:r>
              <a:rPr kumimoji="1" lang="zh-CN" altLang="en-US" dirty="0"/>
              <a:t>插入重要信息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排版重要信息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插入次要信息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排版次要信息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修饰、丰富细节</a:t>
            </a:r>
            <a:r>
              <a:rPr kumimoji="1" lang="en-US" altLang="zh-CN" dirty="0"/>
              <a:t>-</a:t>
            </a:r>
            <a:r>
              <a:rPr kumimoji="1" lang="zh-CN" altLang="en-US" dirty="0"/>
              <a:t>导出打印</a:t>
            </a:r>
            <a:endParaRPr kumimoji="1" lang="en-US" altLang="zh-CN" dirty="0"/>
          </a:p>
          <a:p>
            <a:r>
              <a:rPr kumimoji="1" lang="en-US" altLang="zh-CN" sz="2400" dirty="0"/>
              <a:t>PS</a:t>
            </a:r>
            <a:r>
              <a:rPr kumimoji="1" lang="zh-CN" altLang="en-US" sz="2400" dirty="0"/>
              <a:t>在海报设计中常用的工具：移动工具、选取工具、画笔工具、橡皮擦工具、渐变和油漆桶工具、文字工具、形状工具</a:t>
            </a:r>
            <a:endParaRPr kumimoji="1" lang="en-US" altLang="zh-CN" sz="2400" dirty="0"/>
          </a:p>
          <a:p>
            <a:pPr>
              <a:spcBef>
                <a:spcPts val="600"/>
              </a:spcBef>
              <a:spcAft>
                <a:spcPts val="2000"/>
              </a:spcAft>
            </a:pPr>
            <a:r>
              <a:rPr kumimoji="1" lang="zh-CN" altLang="en-US" sz="2400" dirty="0"/>
              <a:t>工具的使用思路：选中使用对象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选中工具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调整工具参数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使用工具</a:t>
            </a:r>
            <a:r>
              <a:rPr kumimoji="1" lang="en-US" altLang="zh-CN" sz="2400" dirty="0"/>
              <a:t>-</a:t>
            </a:r>
            <a:r>
              <a:rPr kumimoji="1" lang="zh-CN" altLang="en-US" sz="2400" dirty="0"/>
              <a:t>微调产物</a:t>
            </a:r>
            <a:endParaRPr kumimoji="1" lang="en-US" altLang="zh-CN" sz="2400" dirty="0"/>
          </a:p>
          <a:p>
            <a:r>
              <a:rPr kumimoji="1" lang="zh-CN" altLang="en-US" sz="2400" dirty="0"/>
              <a:t>常见的两种颜色模式</a:t>
            </a:r>
            <a:r>
              <a:rPr kumimoji="1" lang="en-US" altLang="zh-CN" sz="2400" dirty="0"/>
              <a:t>——</a:t>
            </a:r>
          </a:p>
          <a:p>
            <a:r>
              <a:rPr kumimoji="1" lang="en-US" altLang="zh-CN" sz="2400" dirty="0"/>
              <a:t>RGB</a:t>
            </a:r>
            <a:r>
              <a:rPr kumimoji="1" lang="zh-CN" altLang="en-US" sz="2400" dirty="0"/>
              <a:t>：</a:t>
            </a:r>
            <a:r>
              <a:rPr kumimoji="1" lang="en-US" altLang="zh-CN" sz="2400" dirty="0"/>
              <a:t>Red</a:t>
            </a:r>
            <a:r>
              <a:rPr kumimoji="1" lang="zh-CN" altLang="en-US" sz="2400" dirty="0"/>
              <a:t>、</a:t>
            </a:r>
            <a:r>
              <a:rPr kumimoji="1" lang="en-US" altLang="zh-CN" sz="2400" dirty="0"/>
              <a:t>Green</a:t>
            </a:r>
            <a:r>
              <a:rPr kumimoji="1" lang="zh-CN" altLang="en-US" sz="2400" dirty="0"/>
              <a:t>、</a:t>
            </a:r>
            <a:r>
              <a:rPr kumimoji="1" lang="en-US" altLang="zh-CN" sz="2400" dirty="0"/>
              <a:t>Blue</a:t>
            </a:r>
            <a:r>
              <a:rPr kumimoji="1" lang="zh-CN" altLang="en-US" sz="2400" dirty="0"/>
              <a:t>，</a:t>
            </a:r>
            <a:r>
              <a:rPr kumimoji="1" lang="en-US" altLang="zh-CN" sz="2400" dirty="0"/>
              <a:t>0-255</a:t>
            </a:r>
          </a:p>
          <a:p>
            <a:r>
              <a:rPr kumimoji="1" lang="en-US" altLang="zh-CN" sz="2400" dirty="0"/>
              <a:t>CMYK</a:t>
            </a:r>
            <a:r>
              <a:rPr kumimoji="1" lang="zh-CN" altLang="en-US" sz="2400" dirty="0"/>
              <a:t>：</a:t>
            </a:r>
            <a:r>
              <a:rPr kumimoji="1" lang="en-US" altLang="zh-CN" sz="2400" dirty="0"/>
              <a:t>Cyan</a:t>
            </a:r>
            <a:r>
              <a:rPr kumimoji="1" lang="zh-CN" altLang="en-US" sz="2400" dirty="0"/>
              <a:t>青色、</a:t>
            </a:r>
            <a:r>
              <a:rPr lang="en-US" altLang="zh-CN" sz="2400" dirty="0"/>
              <a:t>Magenta</a:t>
            </a:r>
            <a:r>
              <a:rPr lang="zh-CN" altLang="en-US" sz="2400" dirty="0"/>
              <a:t>品红色、</a:t>
            </a:r>
            <a:r>
              <a:rPr lang="en-US" altLang="zh-CN" sz="2400" dirty="0"/>
              <a:t>Yellow</a:t>
            </a:r>
            <a:r>
              <a:rPr lang="zh-CN" altLang="en-US" sz="2400" dirty="0"/>
              <a:t>黄色、</a:t>
            </a:r>
            <a:r>
              <a:rPr lang="en-US" altLang="zh-CN" sz="2400" dirty="0"/>
              <a:t>Key</a:t>
            </a:r>
            <a:r>
              <a:rPr lang="zh-CN" altLang="en-US" sz="2400" dirty="0"/>
              <a:t>定位套版黑，</a:t>
            </a:r>
            <a:r>
              <a:rPr lang="en-US" altLang="zh-CN" sz="2400" dirty="0"/>
              <a:t>0-100%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57283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1" y="1782763"/>
            <a:ext cx="4938712" cy="3292474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26" y="1783292"/>
            <a:ext cx="4937125" cy="32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2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62" y="49567"/>
            <a:ext cx="8008675" cy="53425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AB7BCA1-73DB-1841-A5BE-2F3235593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4" t="13093" r="4004" b="12379"/>
          <a:stretch/>
        </p:blipFill>
        <p:spPr>
          <a:xfrm>
            <a:off x="2091661" y="5403512"/>
            <a:ext cx="8008675" cy="14630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6D387BB-EC84-B04D-A419-1480065C20FF}"/>
              </a:ext>
            </a:extLst>
          </p:cNvPr>
          <p:cNvSpPr txBox="1"/>
          <p:nvPr/>
        </p:nvSpPr>
        <p:spPr>
          <a:xfrm>
            <a:off x="8705876" y="5927059"/>
            <a:ext cx="132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CN" altLang="en-US" sz="2000" dirty="0">
                <a:solidFill>
                  <a:schemeClr val="bg1"/>
                </a:solidFill>
                <a:latin typeface="PingFang SC Light" panose="020B0300000000000000" pitchFamily="34" charset="-122"/>
                <a:ea typeface="PingFang SC Light" panose="020B0300000000000000" pitchFamily="34" charset="-122"/>
              </a:rPr>
              <a:t>清华紫</a:t>
            </a:r>
          </a:p>
        </p:txBody>
      </p:sp>
    </p:spTree>
    <p:extLst>
      <p:ext uri="{BB962C8B-B14F-4D97-AF65-F5344CB8AC3E}">
        <p14:creationId xmlns:p14="http://schemas.microsoft.com/office/powerpoint/2010/main" val="2383786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065B2B-EF0B-7A4F-B986-5DF8B17A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课程目标完成度确认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6A5223-737C-D94D-BEE1-1D2B15D38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ü"/>
            </a:pPr>
            <a:r>
              <a:rPr kumimoji="1" lang="zh-CN" altLang="en-US" sz="2400" dirty="0"/>
              <a:t>了解并掌握海报制作的思路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ü"/>
            </a:pPr>
            <a:r>
              <a:rPr kumimoji="1" lang="zh-CN" altLang="en-US" sz="2400" dirty="0"/>
              <a:t>使用</a:t>
            </a:r>
            <a:r>
              <a:rPr kumimoji="1" lang="en-US" altLang="zh-CN" sz="2400" dirty="0"/>
              <a:t>PowerPoint</a:t>
            </a:r>
            <a:r>
              <a:rPr kumimoji="1" lang="zh-CN" altLang="en-US" sz="2400" dirty="0"/>
              <a:t>制作一张基础版海报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ü"/>
            </a:pPr>
            <a:r>
              <a:rPr kumimoji="1" lang="zh-CN" altLang="en-US" sz="2400" dirty="0"/>
              <a:t>学习</a:t>
            </a:r>
            <a:r>
              <a:rPr kumimoji="1" lang="en-US" altLang="zh-CN" sz="2400" dirty="0"/>
              <a:t>Photoshop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(PS)</a:t>
            </a:r>
            <a:r>
              <a:rPr kumimoji="1" lang="zh-CN" altLang="en-US" sz="2400" dirty="0"/>
              <a:t> 的基本概念和基础操作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ü"/>
            </a:pPr>
            <a:r>
              <a:rPr kumimoji="1" lang="zh-CN" altLang="en-US" sz="2400" dirty="0"/>
              <a:t>借助</a:t>
            </a:r>
            <a:r>
              <a:rPr kumimoji="1" lang="en-US" altLang="zh-CN" sz="2400" dirty="0"/>
              <a:t>PowerPoint</a:t>
            </a:r>
            <a:r>
              <a:rPr kumimoji="1" lang="zh-CN" altLang="en-US" sz="2400" dirty="0"/>
              <a:t>了解图层、蒙版的概念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ü"/>
            </a:pPr>
            <a:r>
              <a:rPr kumimoji="1" lang="zh-CN" altLang="en-US" sz="2400" dirty="0"/>
              <a:t>使用</a:t>
            </a:r>
            <a:r>
              <a:rPr kumimoji="1" lang="en-US" altLang="zh-CN" sz="2400" dirty="0"/>
              <a:t>PS</a:t>
            </a:r>
            <a:r>
              <a:rPr kumimoji="1" lang="zh-CN" altLang="en-US" sz="2400" dirty="0"/>
              <a:t>制作同一张海报，熟悉</a:t>
            </a:r>
            <a:r>
              <a:rPr kumimoji="1" lang="en-US" altLang="zh-CN" sz="2400" dirty="0"/>
              <a:t>PS</a:t>
            </a:r>
            <a:r>
              <a:rPr kumimoji="1" lang="zh-CN" altLang="en-US" sz="2400" dirty="0"/>
              <a:t>的操作</a:t>
            </a:r>
          </a:p>
        </p:txBody>
      </p:sp>
    </p:spTree>
    <p:extLst>
      <p:ext uri="{BB962C8B-B14F-4D97-AF65-F5344CB8AC3E}">
        <p14:creationId xmlns:p14="http://schemas.microsoft.com/office/powerpoint/2010/main" val="229004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0AB3F3-F9A8-494B-8DC3-B184A7C9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Q&amp;A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FB9B8-A0AC-4F4A-8D83-3569C4868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kumimoji="1" lang="zh-CN" altLang="en-US" dirty="0"/>
              <a:t>可以参考的素材网站有哪些？</a:t>
            </a:r>
            <a:endParaRPr kumimoji="1" lang="en-US" altLang="zh-CN" dirty="0"/>
          </a:p>
          <a:p>
            <a:pPr marL="514350" indent="-514350">
              <a:buAutoNum type="arabicPeriod"/>
            </a:pPr>
            <a:r>
              <a:rPr kumimoji="1" lang="zh-CN" altLang="en-US" dirty="0"/>
              <a:t>海报制作的版权问题。</a:t>
            </a:r>
            <a:endParaRPr kumimoji="1" lang="en-US" altLang="zh-CN" dirty="0"/>
          </a:p>
          <a:p>
            <a:pPr marL="514350" indent="-514350">
              <a:buAutoNum type="arabicPeriod"/>
            </a:pPr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3833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1C0659-A362-DA4B-AAAA-7F5CA137A4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感谢观看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5DABCF-BEE4-3B4F-B963-838FDCEC63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</a:rPr>
              <a:t>清华大学学生学业发展协会 工作坊</a:t>
            </a:r>
            <a:endParaRPr kumimoji="1" lang="en-US" altLang="zh-CN" dirty="0">
              <a:latin typeface="PingFang SC" panose="020B0400000000000000" pitchFamily="34" charset="-122"/>
            </a:endParaRPr>
          </a:p>
          <a:p>
            <a:pPr algn="ctr"/>
            <a:r>
              <a:rPr kumimoji="1" lang="en-US" altLang="zh-CN" dirty="0">
                <a:latin typeface="PingFang SC" panose="020B0400000000000000" pitchFamily="34" charset="-122"/>
              </a:rPr>
              <a:t>2022-04-10</a:t>
            </a:r>
            <a:endParaRPr kumimoji="1" lang="zh-CN" altLang="en-US" dirty="0">
              <a:latin typeface="PingFang SC" panose="020B0400000000000000" pitchFamily="34" charset="-122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605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065B2B-EF0B-7A4F-B986-5DF8B17A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自我介绍与课程目标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6A5223-737C-D94D-BEE1-1D2B15D38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2000" b="1" dirty="0"/>
              <a:t>靳翔宇</a:t>
            </a:r>
            <a:r>
              <a:rPr kumimoji="1" lang="zh-CN" altLang="en-US" sz="2000" dirty="0"/>
              <a:t>，</a:t>
            </a:r>
            <a:r>
              <a:rPr kumimoji="1" lang="en-US" altLang="zh-CN" sz="2000" dirty="0"/>
              <a:t>2017</a:t>
            </a:r>
            <a:r>
              <a:rPr kumimoji="1" lang="zh-CN" altLang="en-US" sz="2000" dirty="0"/>
              <a:t>级医学院直博生</a:t>
            </a:r>
            <a:endParaRPr kumimoji="1" lang="en-US" altLang="zh-CN" sz="2000" dirty="0"/>
          </a:p>
          <a:p>
            <a:r>
              <a:rPr kumimoji="1" lang="zh-CN" altLang="en-US" sz="2000" dirty="0"/>
              <a:t>清华大学学生学业发展协会 工作坊高级讲师</a:t>
            </a:r>
            <a:endParaRPr kumimoji="1" lang="en-US" altLang="zh-CN" sz="2000" dirty="0"/>
          </a:p>
          <a:p>
            <a:r>
              <a:rPr kumimoji="1" lang="en-US" altLang="zh-CN" sz="2000" dirty="0"/>
              <a:t>jin-xy17@mails.tsinghua.edu.cn</a:t>
            </a:r>
          </a:p>
          <a:p>
            <a:endParaRPr kumimoji="1" lang="en-US" altLang="zh-CN" sz="20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Ø"/>
            </a:pPr>
            <a:r>
              <a:rPr kumimoji="1" lang="zh-CN" altLang="en-US" sz="2400" dirty="0"/>
              <a:t>了解并掌握海报制作的思路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Ø"/>
            </a:pPr>
            <a:r>
              <a:rPr kumimoji="1" lang="zh-CN" altLang="en-US" sz="2400" dirty="0"/>
              <a:t>使用</a:t>
            </a:r>
            <a:r>
              <a:rPr kumimoji="1" lang="en-US" altLang="zh-CN" sz="2400" dirty="0"/>
              <a:t>PowerPoint</a:t>
            </a:r>
            <a:r>
              <a:rPr kumimoji="1" lang="zh-CN" altLang="en-US" sz="2400" dirty="0"/>
              <a:t>制作一张基础版海报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Ø"/>
            </a:pPr>
            <a:r>
              <a:rPr kumimoji="1" lang="zh-CN" altLang="en-US" sz="2400" dirty="0"/>
              <a:t>学习</a:t>
            </a:r>
            <a:r>
              <a:rPr kumimoji="1" lang="en-US" altLang="zh-CN" sz="2400" dirty="0"/>
              <a:t>Photoshop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(PS)</a:t>
            </a:r>
            <a:r>
              <a:rPr kumimoji="1" lang="zh-CN" altLang="en-US" sz="2400" dirty="0"/>
              <a:t> 的基本概念和基础操作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Ø"/>
            </a:pPr>
            <a:r>
              <a:rPr kumimoji="1" lang="zh-CN" altLang="en-US" sz="2400" dirty="0"/>
              <a:t>借助</a:t>
            </a:r>
            <a:r>
              <a:rPr kumimoji="1" lang="en-US" altLang="zh-CN" sz="2400" dirty="0"/>
              <a:t>PowerPoint</a:t>
            </a:r>
            <a:r>
              <a:rPr kumimoji="1" lang="zh-CN" altLang="en-US" sz="2400" dirty="0"/>
              <a:t>了解图层、蒙版的概念</a:t>
            </a:r>
            <a:endParaRPr kumimoji="1" lang="en-US" altLang="zh-CN" sz="2400" dirty="0"/>
          </a:p>
          <a:p>
            <a:pPr marL="342900" indent="-342900">
              <a:lnSpc>
                <a:spcPts val="3000"/>
              </a:lnSpc>
              <a:buSzPct val="70000"/>
              <a:buFont typeface="Wingdings" pitchFamily="2" charset="2"/>
              <a:buChar char="Ø"/>
            </a:pPr>
            <a:r>
              <a:rPr kumimoji="1" lang="zh-CN" altLang="en-US" sz="2400" dirty="0"/>
              <a:t>使用</a:t>
            </a:r>
            <a:r>
              <a:rPr kumimoji="1" lang="en-US" altLang="zh-CN" sz="2400" dirty="0"/>
              <a:t>PS</a:t>
            </a:r>
            <a:r>
              <a:rPr kumimoji="1" lang="zh-CN" altLang="en-US" sz="2400" dirty="0"/>
              <a:t>制作同一张海报，熟悉</a:t>
            </a:r>
            <a:r>
              <a:rPr kumimoji="1" lang="en-US" altLang="zh-CN" sz="2400" dirty="0"/>
              <a:t>PS</a:t>
            </a:r>
            <a:r>
              <a:rPr kumimoji="1" lang="zh-CN" altLang="en-US" sz="2400" dirty="0"/>
              <a:t>的操作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31A3EB-5911-3043-A00E-E7834957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1289363"/>
            <a:ext cx="3336608" cy="44458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683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09FDE-3B69-4C40-A126-FD6215F2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海报制作的思路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EFDD5F-7690-034A-A00F-B9440C19F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梳理海报内容，确定必要信息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必要信息：大标题、宣传语、活动介绍、时间、地点、联系方式、报名方式、主承办方、赞助商等。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海报制作者需在制作海报前将必要信息梳理并核对，避免后续出问题。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构思海报画面，搜集海报素材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海报画面构思等同于写作文打腹稿，起步阶段或没思路时，可以先模仿和借鉴（非商用）。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海报素材：图片、字体、花纹、手绘、二维码、</a:t>
            </a:r>
            <a:r>
              <a:rPr kumimoji="1" lang="en-US" altLang="zh-CN" dirty="0"/>
              <a:t>LOGO</a:t>
            </a:r>
            <a:r>
              <a:rPr kumimoji="1" lang="zh-CN" altLang="en-US" dirty="0"/>
              <a:t>等。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建立海报文档，先重点后细节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海报文档建立时，务必设置好海报的尺寸和分辨率。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海报设计过程中先把重要元素的位置定好，再逐步完成排版和设计，最后再丰富细节。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dirty="0"/>
              <a:t>导出海报文件，按需打印制作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海报文件的导出以打印的要求为准，打印文件的要求以打印店需求为准。</a:t>
            </a:r>
          </a:p>
        </p:txBody>
      </p:sp>
    </p:spTree>
    <p:extLst>
      <p:ext uri="{BB962C8B-B14F-4D97-AF65-F5344CB8AC3E}">
        <p14:creationId xmlns:p14="http://schemas.microsoft.com/office/powerpoint/2010/main" val="204607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699B8-CE21-B644-B693-F1E06E0A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PowerPoint</a:t>
            </a:r>
            <a:r>
              <a:rPr kumimoji="1" lang="zh-CN" altLang="en-US" dirty="0"/>
              <a:t>制作海报的流程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2B851B-FD43-2D4D-8048-EB051DE6C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kumimoji="1" lang="en-US" altLang="zh-CN" sz="2400" dirty="0">
                <a:solidFill>
                  <a:srgbClr val="C00000"/>
                </a:solidFill>
              </a:rPr>
              <a:t>PowerPoint</a:t>
            </a:r>
            <a:r>
              <a:rPr kumimoji="1" lang="zh-CN" altLang="en-US" sz="2400" dirty="0">
                <a:solidFill>
                  <a:srgbClr val="C00000"/>
                </a:solidFill>
              </a:rPr>
              <a:t>、</a:t>
            </a:r>
            <a:r>
              <a:rPr kumimoji="1" lang="en-US" altLang="zh-CN" sz="2400" dirty="0">
                <a:solidFill>
                  <a:srgbClr val="C00000"/>
                </a:solidFill>
              </a:rPr>
              <a:t>PS</a:t>
            </a:r>
            <a:r>
              <a:rPr kumimoji="1" lang="zh-CN" altLang="en-US" sz="2400" dirty="0">
                <a:solidFill>
                  <a:srgbClr val="C00000"/>
                </a:solidFill>
              </a:rPr>
              <a:t>、画笔，这些都只是实现设计思路的工具，无需过分迷信</a:t>
            </a:r>
            <a:r>
              <a:rPr kumimoji="1" lang="en-US" altLang="zh-CN" sz="2400" dirty="0">
                <a:solidFill>
                  <a:srgbClr val="C00000"/>
                </a:solidFill>
              </a:rPr>
              <a:t>PS</a:t>
            </a:r>
            <a:r>
              <a:rPr kumimoji="1" lang="zh-CN" altLang="en-US" sz="2400" dirty="0">
                <a:solidFill>
                  <a:srgbClr val="C00000"/>
                </a:solidFill>
              </a:rPr>
              <a:t>对于海报制作的必要性。</a:t>
            </a:r>
            <a:endParaRPr kumimoji="1" lang="en-US" altLang="zh-CN" sz="24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kumimoji="1" lang="zh-CN" altLang="en-US" dirty="0"/>
              <a:t>梳理信息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构思画面</a:t>
            </a:r>
            <a:r>
              <a:rPr kumimoji="1" lang="en-US" altLang="zh-CN" dirty="0"/>
              <a:t>-</a:t>
            </a:r>
            <a:r>
              <a:rPr kumimoji="1" lang="zh-CN" altLang="en-US" dirty="0"/>
              <a:t>搜集素材</a:t>
            </a:r>
            <a:r>
              <a:rPr kumimoji="1" lang="en-US" altLang="zh-CN" dirty="0"/>
              <a:t>-</a:t>
            </a:r>
            <a:r>
              <a:rPr kumimoji="1" lang="zh-CN" altLang="en-US" dirty="0">
                <a:solidFill>
                  <a:srgbClr val="C00000"/>
                </a:solidFill>
              </a:rPr>
              <a:t>新建</a:t>
            </a:r>
            <a:r>
              <a:rPr kumimoji="1" lang="en-US" altLang="zh-CN" dirty="0">
                <a:solidFill>
                  <a:srgbClr val="C00000"/>
                </a:solidFill>
              </a:rPr>
              <a:t>PPT</a:t>
            </a:r>
            <a:r>
              <a:rPr kumimoji="1" lang="zh-CN" altLang="en-US" dirty="0">
                <a:solidFill>
                  <a:srgbClr val="C00000"/>
                </a:solidFill>
              </a:rPr>
              <a:t>文件</a:t>
            </a:r>
            <a:r>
              <a:rPr kumimoji="1" lang="en-US" altLang="zh-CN" dirty="0"/>
              <a:t>-</a:t>
            </a:r>
            <a:r>
              <a:rPr kumimoji="1" lang="zh-CN" altLang="en-US" dirty="0"/>
              <a:t>调整幻灯片大小</a:t>
            </a:r>
            <a:r>
              <a:rPr kumimoji="1" lang="en-US" altLang="zh-CN" dirty="0"/>
              <a:t>-</a:t>
            </a:r>
            <a:r>
              <a:rPr kumimoji="1" lang="zh-CN" altLang="en-US" dirty="0"/>
              <a:t>建立参考线</a:t>
            </a:r>
            <a:r>
              <a:rPr kumimoji="1" lang="en-US" altLang="zh-CN" dirty="0"/>
              <a:t>-</a:t>
            </a:r>
            <a:r>
              <a:rPr kumimoji="1" lang="zh-CN" altLang="en-US" dirty="0"/>
              <a:t>插入重要信息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排版重要信息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插入次要信息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排版次要信息</a:t>
            </a:r>
            <a:r>
              <a:rPr kumimoji="1" lang="en-US" altLang="zh-CN" dirty="0"/>
              <a:t>-</a:t>
            </a:r>
            <a:r>
              <a:rPr kumimoji="1" lang="zh-CN" altLang="en-US" dirty="0"/>
              <a:t>修饰、丰富细节</a:t>
            </a:r>
            <a:r>
              <a:rPr kumimoji="1" lang="en-US" altLang="zh-CN" dirty="0"/>
              <a:t>-</a:t>
            </a:r>
            <a:r>
              <a:rPr kumimoji="1" lang="zh-CN" altLang="en-US" dirty="0"/>
              <a:t>导出打印</a:t>
            </a:r>
            <a:endParaRPr kumimoji="1" lang="en-US" altLang="zh-CN" dirty="0"/>
          </a:p>
          <a:p>
            <a:r>
              <a:rPr kumimoji="1" lang="zh-CN" altLang="en-US" sz="2000" dirty="0"/>
              <a:t>常见打印尺寸：</a:t>
            </a:r>
            <a:r>
              <a:rPr kumimoji="1" lang="en-US" altLang="zh-CN" sz="2000" dirty="0"/>
              <a:t>A4</a:t>
            </a:r>
            <a:r>
              <a:rPr kumimoji="1" lang="zh-CN" altLang="en-US" sz="2000" dirty="0"/>
              <a:t>、</a:t>
            </a:r>
            <a:r>
              <a:rPr kumimoji="1" lang="en-US" altLang="zh-CN" sz="2000" dirty="0"/>
              <a:t>A3</a:t>
            </a:r>
            <a:r>
              <a:rPr kumimoji="1" lang="zh-CN" altLang="en-US" sz="2000" dirty="0"/>
              <a:t>、易拉宝、展板、折页、明信片</a:t>
            </a:r>
            <a:endParaRPr kumimoji="1" lang="en-US" altLang="zh-CN" sz="2000" dirty="0"/>
          </a:p>
          <a:p>
            <a:r>
              <a:rPr kumimoji="1" lang="zh-CN" altLang="en-US" sz="2000" dirty="0"/>
              <a:t>常见打印分辨率：</a:t>
            </a:r>
            <a:r>
              <a:rPr kumimoji="1" lang="en-US" altLang="zh-CN" sz="2000" dirty="0"/>
              <a:t>300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dpi</a:t>
            </a:r>
            <a:r>
              <a:rPr kumimoji="1" lang="zh-CN" altLang="en-US" sz="2000" dirty="0"/>
              <a:t>、</a:t>
            </a:r>
            <a:r>
              <a:rPr kumimoji="1" lang="en-US" altLang="zh-CN" sz="2000" dirty="0"/>
              <a:t>144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dpi</a:t>
            </a:r>
            <a:r>
              <a:rPr kumimoji="1" lang="zh-CN" altLang="en-US" sz="2000" dirty="0"/>
              <a:t>、</a:t>
            </a:r>
            <a:r>
              <a:rPr kumimoji="1" lang="en-US" altLang="zh-CN" sz="2000" dirty="0"/>
              <a:t>72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dpi</a:t>
            </a:r>
          </a:p>
          <a:p>
            <a:r>
              <a:rPr kumimoji="1" lang="zh-CN" altLang="en-US" sz="2000" dirty="0"/>
              <a:t>常见字体风格：衬线体和非衬线体</a:t>
            </a:r>
            <a:endParaRPr kumimoji="1" lang="en-US" altLang="zh-CN" sz="2000" dirty="0"/>
          </a:p>
          <a:p>
            <a:r>
              <a:rPr kumimoji="1" lang="zh-CN" altLang="en-US" sz="2000" dirty="0"/>
              <a:t>常见对齐方案：左对齐、右对齐、居中对齐、两端对齐、分散对齐</a:t>
            </a:r>
            <a:endParaRPr kumimoji="1" lang="en-US" altLang="zh-CN" sz="2000" dirty="0"/>
          </a:p>
          <a:p>
            <a:r>
              <a:rPr kumimoji="1" lang="zh-CN" altLang="en-US" sz="2000" dirty="0"/>
              <a:t>常用配色和字体：日常多搜集，同一画面不建议超过三种</a:t>
            </a:r>
            <a:endParaRPr kumimoji="1"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37927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CBD8FF-8057-5249-9E3F-D41539E3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相关词语解释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76493-A2FD-C440-8B46-333E506F4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zh-CN" altLang="en-US" sz="2400" dirty="0"/>
              <a:t>位图：由像素点构成的图片，是</a:t>
            </a:r>
            <a:r>
              <a:rPr kumimoji="1" lang="en-US" altLang="zh-CN" sz="2400" dirty="0"/>
              <a:t>PS</a:t>
            </a:r>
            <a:r>
              <a:rPr kumimoji="1" lang="zh-CN" altLang="en-US" sz="2400" dirty="0"/>
              <a:t>处理的对象，画面内容可以很丰富。</a:t>
            </a:r>
            <a:endParaRPr kumimoji="1" lang="en-US" altLang="zh-CN" sz="2400" dirty="0"/>
          </a:p>
          <a:p>
            <a:pPr>
              <a:spcAft>
                <a:spcPts val="3200"/>
              </a:spcAft>
            </a:pPr>
            <a:r>
              <a:rPr kumimoji="1" lang="zh-CN" altLang="en-US" sz="2400" dirty="0"/>
              <a:t>矢量图：由函数曲线构成的图片，是</a:t>
            </a:r>
            <a:r>
              <a:rPr kumimoji="1" lang="en-US" altLang="zh-CN" sz="2400" dirty="0"/>
              <a:t>Illustrator</a:t>
            </a:r>
            <a:r>
              <a:rPr kumimoji="1" lang="zh-CN" altLang="en-US" sz="2400" dirty="0"/>
              <a:t>处理的对象。</a:t>
            </a:r>
            <a:endParaRPr kumimoji="1" lang="en-US" altLang="zh-CN" sz="2400" dirty="0"/>
          </a:p>
          <a:p>
            <a:r>
              <a:rPr kumimoji="1" lang="zh-CN" altLang="en-US" sz="2400" dirty="0"/>
              <a:t>像素</a:t>
            </a:r>
            <a:r>
              <a:rPr kumimoji="1" lang="en-US" altLang="zh-CN" sz="2400" dirty="0"/>
              <a:t>(</a:t>
            </a:r>
            <a:r>
              <a:rPr kumimoji="1" lang="zh-CN" altLang="en-US" sz="2400" dirty="0"/>
              <a:t>点</a:t>
            </a:r>
            <a:r>
              <a:rPr kumimoji="1" lang="en-US" altLang="zh-CN" sz="2400" dirty="0"/>
              <a:t>)</a:t>
            </a:r>
            <a:r>
              <a:rPr kumimoji="1" lang="zh-CN" altLang="en-US" sz="2400" dirty="0"/>
              <a:t>：位图的基本单元，一个有颜色的方块，图片的像素越多，细节越丰富。</a:t>
            </a:r>
            <a:endParaRPr kumimoji="1" lang="en-US" altLang="zh-CN" sz="2400" dirty="0"/>
          </a:p>
          <a:p>
            <a:pPr>
              <a:spcAft>
                <a:spcPts val="3200"/>
              </a:spcAft>
            </a:pPr>
            <a:r>
              <a:rPr kumimoji="1" lang="zh-CN" altLang="en-US" sz="2400" dirty="0"/>
              <a:t>分辨率：像素点的密度，常用单位是</a:t>
            </a:r>
            <a:r>
              <a:rPr kumimoji="1" lang="en-US" altLang="zh-CN" sz="2400" dirty="0"/>
              <a:t>dpi</a:t>
            </a:r>
            <a:r>
              <a:rPr kumimoji="1" lang="zh-CN" altLang="en-US" sz="2400" dirty="0"/>
              <a:t>，分辨率越高图像越清晰。</a:t>
            </a:r>
            <a:endParaRPr kumimoji="1" lang="en-US" altLang="zh-CN" sz="2400" dirty="0"/>
          </a:p>
          <a:p>
            <a:r>
              <a:rPr kumimoji="1" lang="zh-CN" altLang="en-US" sz="2400" dirty="0"/>
              <a:t>衬线体：在字的笔画开始、结束的地方有额外的装饰，而且笔画的粗细会有所不同。</a:t>
            </a:r>
            <a:endParaRPr kumimoji="1" lang="en-US" altLang="zh-CN" sz="2400" dirty="0"/>
          </a:p>
          <a:p>
            <a:pPr>
              <a:spcAft>
                <a:spcPts val="3200"/>
              </a:spcAft>
            </a:pPr>
            <a:r>
              <a:rPr kumimoji="1" lang="zh-CN" altLang="en-US" sz="2400" dirty="0"/>
              <a:t>非衬线体：没有这些额外的装饰，笔画的粗细差不多。</a:t>
            </a:r>
            <a:endParaRPr kumimoji="1" lang="en-US" altLang="zh-CN" sz="2400" dirty="0"/>
          </a:p>
          <a:p>
            <a:r>
              <a:rPr kumimoji="1" lang="zh-CN" altLang="en-US" sz="2400" dirty="0"/>
              <a:t>图层：类似于画有像素点的玻璃纸，是</a:t>
            </a:r>
            <a:r>
              <a:rPr kumimoji="1" lang="en-US" altLang="zh-CN" sz="2400" dirty="0"/>
              <a:t>PS</a:t>
            </a:r>
            <a:r>
              <a:rPr kumimoji="1" lang="zh-CN" altLang="en-US" sz="2400" dirty="0"/>
              <a:t>的直接操作对象。</a:t>
            </a:r>
            <a:endParaRPr kumimoji="1" lang="en-US" altLang="zh-CN" sz="2400" dirty="0"/>
          </a:p>
          <a:p>
            <a:r>
              <a:rPr kumimoji="1" lang="zh-CN" altLang="en-US" sz="2400" dirty="0"/>
              <a:t>蒙版：类似于透视窗，可以将上层玻璃纸的部分像素盖住，显示下层的像素。</a:t>
            </a:r>
            <a:endParaRPr kumimoji="1" lang="en-US" altLang="zh-CN" sz="2400" dirty="0"/>
          </a:p>
          <a:p>
            <a:pPr>
              <a:spcAft>
                <a:spcPts val="3200"/>
              </a:spcAft>
            </a:pPr>
            <a:endParaRPr kumimoji="1" lang="zh-CN" altLang="en-US" sz="2400" dirty="0"/>
          </a:p>
        </p:txBody>
      </p:sp>
      <p:sp>
        <p:nvSpPr>
          <p:cNvPr id="5" name="文本框 4">
            <a:hlinkClick r:id="rId2"/>
            <a:extLst>
              <a:ext uri="{FF2B5EF4-FFF2-40B4-BE49-F238E27FC236}">
                <a16:creationId xmlns:a16="http://schemas.microsoft.com/office/drawing/2014/main" id="{EA5D25E5-6041-C54C-96C0-CFB5132881CA}"/>
              </a:ext>
            </a:extLst>
          </p:cNvPr>
          <p:cNvSpPr txBox="1"/>
          <p:nvPr/>
        </p:nvSpPr>
        <p:spPr>
          <a:xfrm>
            <a:off x="340042" y="6403380"/>
            <a:ext cx="114433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  <a:hlinkClick r:id="rId2"/>
              </a:rPr>
              <a:t>https://www.bilibili.com/video/BV1HK4y1T7i1?from=search&amp;seid=4306418326386391453&amp;spm_id_from=333.337.0.0</a:t>
            </a:r>
            <a:endParaRPr lang="zh-CN" altLang="en-US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061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1269000"/>
            <a:ext cx="4320000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内容占位符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27" y="1269000"/>
            <a:ext cx="4320000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968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4" y="1269000"/>
            <a:ext cx="4320000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内容占位符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26" y="1269000"/>
            <a:ext cx="4320000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2682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59528" y="-2035925"/>
            <a:ext cx="4336472" cy="7789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7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字</a:t>
            </a:r>
            <a:endParaRPr lang="en-US" altLang="zh-CN" sz="287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09508" y="-3341149"/>
            <a:ext cx="4336472" cy="926189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4400" dirty="0">
                <a:latin typeface="华文仿宋" panose="02010600040101010101" pitchFamily="2" charset="-122"/>
                <a:ea typeface="华文仿宋" panose="02010600040101010101" pitchFamily="2" charset="-122"/>
              </a:rPr>
              <a:t>字</a:t>
            </a:r>
            <a:endParaRPr lang="en-US" altLang="zh-CN" sz="115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19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1066812" y="1426631"/>
            <a:ext cx="4937760" cy="402335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这是右对齐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在生活中经常见到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我的句子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有时很长有时很短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但是它们的右边都是对齐的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不管你要不要仔细地看我写的内容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毕竟它的排版没有折磨到你的眼睛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右对齐如此的普遍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 algn="r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干嘛不用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内容占位符 3"/>
          <p:cNvSpPr txBox="1">
            <a:spLocks/>
          </p:cNvSpPr>
          <p:nvPr/>
        </p:nvSpPr>
        <p:spPr>
          <a:xfrm>
            <a:off x="6187452" y="1426632"/>
            <a:ext cx="4937760" cy="402336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这是左对齐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和刚才的右对齐一个道理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不再赘述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这里你可以看到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当左右对齐同时出现的时候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这样的搭配给人的感觉还是蛮不错的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尤其是当你的信息长度参差不齐时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就少写一些字吧</a:t>
            </a:r>
            <a:endParaRPr lang="en-US" altLang="zh-CN" sz="2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indent="0">
              <a:buNone/>
            </a:pPr>
            <a:r>
              <a:rPr lang="zh-CN" altLang="en-US" sz="2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不然看着累</a:t>
            </a:r>
          </a:p>
        </p:txBody>
      </p:sp>
    </p:spTree>
    <p:extLst>
      <p:ext uri="{BB962C8B-B14F-4D97-AF65-F5344CB8AC3E}">
        <p14:creationId xmlns:p14="http://schemas.microsoft.com/office/powerpoint/2010/main" val="377368211"/>
      </p:ext>
    </p:extLst>
  </p:cSld>
  <p:clrMapOvr>
    <a:masterClrMapping/>
  </p:clrMapOvr>
</p:sld>
</file>

<file path=ppt/theme/theme1.xml><?xml version="1.0" encoding="utf-8"?>
<a:theme xmlns:a="http://schemas.openxmlformats.org/drawingml/2006/main" name="工作坊分享主题">
  <a:themeElements>
    <a:clrScheme name="自定义 4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FEFFFF"/>
      </a:hlink>
      <a:folHlink>
        <a:srgbClr val="FEFFF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工作坊分享主题" id="{4BFB117A-73E2-6B42-BB6F-2026995CCEAF}" vid="{ED97621B-07CA-9940-A6BD-7D3AD4ED218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工作坊分享主题</Template>
  <TotalTime>228</TotalTime>
  <Words>1502</Words>
  <Application>Microsoft Macintosh PowerPoint</Application>
  <PresentationFormat>宽屏</PresentationFormat>
  <Paragraphs>103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等线</vt:lpstr>
      <vt:lpstr>等线 Light</vt:lpstr>
      <vt:lpstr>华文仿宋</vt:lpstr>
      <vt:lpstr>PingFang SC</vt:lpstr>
      <vt:lpstr>PingFang SC Light</vt:lpstr>
      <vt:lpstr>PingFang SC Medium</vt:lpstr>
      <vt:lpstr>Arial</vt:lpstr>
      <vt:lpstr>Calibri</vt:lpstr>
      <vt:lpstr>Wingdings</vt:lpstr>
      <vt:lpstr>工作坊分享主题</vt:lpstr>
      <vt:lpstr>海报制作与PS教学工作坊</vt:lpstr>
      <vt:lpstr>自我介绍与课程目标</vt:lpstr>
      <vt:lpstr>海报制作的思路</vt:lpstr>
      <vt:lpstr>PowerPoint制作海报的流程</vt:lpstr>
      <vt:lpstr>相关词语解释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PS制作海报的流程</vt:lpstr>
      <vt:lpstr>PowerPoint 演示文稿</vt:lpstr>
      <vt:lpstr>PowerPoint 演示文稿</vt:lpstr>
      <vt:lpstr>课程目标完成度确认</vt:lpstr>
      <vt:lpstr>Q&amp;A</vt:lpstr>
      <vt:lpstr>感谢观看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翔宇 靳</dc:creator>
  <cp:lastModifiedBy>翔宇 靳</cp:lastModifiedBy>
  <cp:revision>152</cp:revision>
  <dcterms:created xsi:type="dcterms:W3CDTF">2022-04-09T05:44:43Z</dcterms:created>
  <dcterms:modified xsi:type="dcterms:W3CDTF">2022-04-10T08:50:24Z</dcterms:modified>
</cp:coreProperties>
</file>